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colors4.xml" ContentType="application/vnd.openxmlformats-officedocument.drawingml.diagramColor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diagrams/layout4.xml" ContentType="application/vnd.openxmlformats-officedocument.drawingml.diagramLayout+xml"/>
  <Override PartName="/ppt/slideLayouts/slideLayout10.xml" ContentType="application/vnd.openxmlformats-officedocument.presentationml.slideLayout+xml"/>
  <Default Extension="gif" ContentType="image/gif"/>
  <Override PartName="/ppt/diagrams/layout2.xml" ContentType="application/vnd.openxmlformats-officedocument.drawingml.diagramLayout+xml"/>
  <Override PartName="/ppt/diagrams/data3.xml" ContentType="application/vnd.openxmlformats-officedocument.drawingml.diagramData+xml"/>
  <Override PartName="/ppt/slides/slide8.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7" r:id="rId4"/>
    <p:sldId id="290" r:id="rId5"/>
    <p:sldId id="258" r:id="rId6"/>
    <p:sldId id="259" r:id="rId7"/>
    <p:sldId id="260" r:id="rId8"/>
    <p:sldId id="262" r:id="rId9"/>
    <p:sldId id="261"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81" r:id="rId26"/>
    <p:sldId id="280" r:id="rId27"/>
    <p:sldId id="278" r:id="rId28"/>
    <p:sldId id="279" r:id="rId29"/>
    <p:sldId id="282" r:id="rId30"/>
    <p:sldId id="283" r:id="rId31"/>
    <p:sldId id="288" r:id="rId32"/>
    <p:sldId id="284" r:id="rId33"/>
    <p:sldId id="285" r:id="rId34"/>
    <p:sldId id="286" r:id="rId35"/>
    <p:sldId id="287" r:id="rId36"/>
    <p:sldId id="289"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45" autoAdjust="0"/>
  </p:normalViewPr>
  <p:slideViewPr>
    <p:cSldViewPr>
      <p:cViewPr varScale="1">
        <p:scale>
          <a:sx n="75" d="100"/>
          <a:sy n="75" d="100"/>
        </p:scale>
        <p:origin x="-456" y="-84"/>
      </p:cViewPr>
      <p:guideLst>
        <p:guide orient="horz" pos="2160"/>
        <p:guide pos="2880"/>
      </p:guideLst>
    </p:cSldViewPr>
  </p:slideViewPr>
  <p:outlineViewPr>
    <p:cViewPr>
      <p:scale>
        <a:sx n="33" d="100"/>
        <a:sy n="33" d="100"/>
      </p:scale>
      <p:origin x="0" y="4542"/>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1D46544-0BF1-4D9D-B09A-AD50E6095B3F}"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08E09BEE-F476-47BC-8168-B632F0BBF515}">
      <dgm:prSet/>
      <dgm:spPr/>
      <dgm:t>
        <a:bodyPr/>
        <a:lstStyle/>
        <a:p>
          <a:pPr rtl="0"/>
          <a:r>
            <a:rPr lang="en-US" dirty="0" smtClean="0"/>
            <a:t>low-flow due to the </a:t>
          </a:r>
          <a:r>
            <a:rPr lang="en-US" dirty="0" err="1" smtClean="0"/>
            <a:t>stenosis</a:t>
          </a:r>
          <a:r>
            <a:rPr lang="en-US" dirty="0" smtClean="0"/>
            <a:t> </a:t>
          </a:r>
          <a:endParaRPr lang="en-US" dirty="0"/>
        </a:p>
      </dgm:t>
    </dgm:pt>
    <dgm:pt modelId="{9F88DFAF-9184-4DBF-9ADC-81C2326BB154}" type="parTrans" cxnId="{9304CA1A-C56D-4E02-BFCB-94975ABF53F1}">
      <dgm:prSet/>
      <dgm:spPr/>
      <dgm:t>
        <a:bodyPr/>
        <a:lstStyle/>
        <a:p>
          <a:endParaRPr lang="en-US"/>
        </a:p>
      </dgm:t>
    </dgm:pt>
    <dgm:pt modelId="{9824AED9-E538-4FBE-9BE2-D9C494A6B11D}" type="sibTrans" cxnId="{9304CA1A-C56D-4E02-BFCB-94975ABF53F1}">
      <dgm:prSet/>
      <dgm:spPr/>
      <dgm:t>
        <a:bodyPr/>
        <a:lstStyle/>
        <a:p>
          <a:endParaRPr lang="en-US"/>
        </a:p>
      </dgm:t>
    </dgm:pt>
    <dgm:pt modelId="{AA18855B-F6DA-4E05-AC34-2D8364AB3161}" type="pres">
      <dgm:prSet presAssocID="{D1D46544-0BF1-4D9D-B09A-AD50E6095B3F}" presName="linear" presStyleCnt="0">
        <dgm:presLayoutVars>
          <dgm:animLvl val="lvl"/>
          <dgm:resizeHandles val="exact"/>
        </dgm:presLayoutVars>
      </dgm:prSet>
      <dgm:spPr/>
      <dgm:t>
        <a:bodyPr/>
        <a:lstStyle/>
        <a:p>
          <a:endParaRPr lang="en-US"/>
        </a:p>
      </dgm:t>
    </dgm:pt>
    <dgm:pt modelId="{E97AEA2F-C4BC-41C1-B284-80EF8D0B7136}" type="pres">
      <dgm:prSet presAssocID="{08E09BEE-F476-47BC-8168-B632F0BBF515}" presName="parentText" presStyleLbl="node1" presStyleIdx="0" presStyleCnt="1">
        <dgm:presLayoutVars>
          <dgm:chMax val="0"/>
          <dgm:bulletEnabled val="1"/>
        </dgm:presLayoutVars>
      </dgm:prSet>
      <dgm:spPr/>
      <dgm:t>
        <a:bodyPr/>
        <a:lstStyle/>
        <a:p>
          <a:endParaRPr lang="en-US"/>
        </a:p>
      </dgm:t>
    </dgm:pt>
  </dgm:ptLst>
  <dgm:cxnLst>
    <dgm:cxn modelId="{04327A27-9047-4B8C-82A8-F82282A1770A}" type="presOf" srcId="{08E09BEE-F476-47BC-8168-B632F0BBF515}" destId="{E97AEA2F-C4BC-41C1-B284-80EF8D0B7136}" srcOrd="0" destOrd="0" presId="urn:microsoft.com/office/officeart/2005/8/layout/vList2"/>
    <dgm:cxn modelId="{7CE42F03-81FB-444C-8162-13E3A6FA606E}" type="presOf" srcId="{D1D46544-0BF1-4D9D-B09A-AD50E6095B3F}" destId="{AA18855B-F6DA-4E05-AC34-2D8364AB3161}" srcOrd="0" destOrd="0" presId="urn:microsoft.com/office/officeart/2005/8/layout/vList2"/>
    <dgm:cxn modelId="{9304CA1A-C56D-4E02-BFCB-94975ABF53F1}" srcId="{D1D46544-0BF1-4D9D-B09A-AD50E6095B3F}" destId="{08E09BEE-F476-47BC-8168-B632F0BBF515}" srcOrd="0" destOrd="0" parTransId="{9F88DFAF-9184-4DBF-9ADC-81C2326BB154}" sibTransId="{9824AED9-E538-4FBE-9BE2-D9C494A6B11D}"/>
    <dgm:cxn modelId="{B6D7ED83-173C-4DAF-801D-1F56EF0C0E5D}" type="presParOf" srcId="{AA18855B-F6DA-4E05-AC34-2D8364AB3161}" destId="{E97AEA2F-C4BC-41C1-B284-80EF8D0B7136}" srcOrd="0" destOrd="0" presId="urn:microsoft.com/office/officeart/2005/8/layout/vList2"/>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0FCA168-AEEC-4EEF-AE5E-A4C5D44E3502}"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E134B582-E89A-4102-BD28-00009BFF6A08}">
      <dgm:prSet/>
      <dgm:spPr/>
      <dgm:t>
        <a:bodyPr/>
        <a:lstStyle/>
        <a:p>
          <a:pPr rtl="0"/>
          <a:r>
            <a:rPr lang="en-US" dirty="0" smtClean="0"/>
            <a:t>embolism of the thrombotic material </a:t>
          </a:r>
          <a:endParaRPr lang="en-US" dirty="0"/>
        </a:p>
      </dgm:t>
    </dgm:pt>
    <dgm:pt modelId="{16CCE262-B549-419B-A4D2-0EC7C0CDDDD8}" type="parTrans" cxnId="{2CC10B91-C372-4882-B48D-E33EB6458E74}">
      <dgm:prSet/>
      <dgm:spPr/>
      <dgm:t>
        <a:bodyPr/>
        <a:lstStyle/>
        <a:p>
          <a:endParaRPr lang="en-US"/>
        </a:p>
      </dgm:t>
    </dgm:pt>
    <dgm:pt modelId="{88F25330-1634-4518-B0DD-8776B5472CD3}" type="sibTrans" cxnId="{2CC10B91-C372-4882-B48D-E33EB6458E74}">
      <dgm:prSet/>
      <dgm:spPr/>
      <dgm:t>
        <a:bodyPr/>
        <a:lstStyle/>
        <a:p>
          <a:endParaRPr lang="en-US"/>
        </a:p>
      </dgm:t>
    </dgm:pt>
    <dgm:pt modelId="{CBD32E7E-A2FE-41F0-9C1A-987603CF6EBF}" type="pres">
      <dgm:prSet presAssocID="{30FCA168-AEEC-4EEF-AE5E-A4C5D44E3502}" presName="linear" presStyleCnt="0">
        <dgm:presLayoutVars>
          <dgm:animLvl val="lvl"/>
          <dgm:resizeHandles val="exact"/>
        </dgm:presLayoutVars>
      </dgm:prSet>
      <dgm:spPr/>
      <dgm:t>
        <a:bodyPr/>
        <a:lstStyle/>
        <a:p>
          <a:endParaRPr lang="en-US"/>
        </a:p>
      </dgm:t>
    </dgm:pt>
    <dgm:pt modelId="{8985106A-889F-4F08-91AF-3CC956292314}" type="pres">
      <dgm:prSet presAssocID="{E134B582-E89A-4102-BD28-00009BFF6A08}" presName="parentText" presStyleLbl="node1" presStyleIdx="0" presStyleCnt="1">
        <dgm:presLayoutVars>
          <dgm:chMax val="0"/>
          <dgm:bulletEnabled val="1"/>
        </dgm:presLayoutVars>
      </dgm:prSet>
      <dgm:spPr/>
      <dgm:t>
        <a:bodyPr/>
        <a:lstStyle/>
        <a:p>
          <a:endParaRPr lang="en-US"/>
        </a:p>
      </dgm:t>
    </dgm:pt>
  </dgm:ptLst>
  <dgm:cxnLst>
    <dgm:cxn modelId="{75837E70-3F24-4EDF-B648-B5C51C31FF9A}" type="presOf" srcId="{30FCA168-AEEC-4EEF-AE5E-A4C5D44E3502}" destId="{CBD32E7E-A2FE-41F0-9C1A-987603CF6EBF}" srcOrd="0" destOrd="0" presId="urn:microsoft.com/office/officeart/2005/8/layout/vList2"/>
    <dgm:cxn modelId="{2CC10B91-C372-4882-B48D-E33EB6458E74}" srcId="{30FCA168-AEEC-4EEF-AE5E-A4C5D44E3502}" destId="{E134B582-E89A-4102-BD28-00009BFF6A08}" srcOrd="0" destOrd="0" parTransId="{16CCE262-B549-419B-A4D2-0EC7C0CDDDD8}" sibTransId="{88F25330-1634-4518-B0DD-8776B5472CD3}"/>
    <dgm:cxn modelId="{D474564E-6A46-47F4-9086-C5153E24ED8C}" type="presOf" srcId="{E134B582-E89A-4102-BD28-00009BFF6A08}" destId="{8985106A-889F-4F08-91AF-3CC956292314}" srcOrd="0" destOrd="0" presId="urn:microsoft.com/office/officeart/2005/8/layout/vList2"/>
    <dgm:cxn modelId="{EDDFE3BD-E1AA-4F7D-B356-4986388C0A37}" type="presParOf" srcId="{CBD32E7E-A2FE-41F0-9C1A-987603CF6EBF}" destId="{8985106A-889F-4F08-91AF-3CC956292314}" srcOrd="0" destOrd="0" presId="urn:microsoft.com/office/officeart/2005/8/layout/vList2"/>
  </dgm:cxnLst>
  <dgm:bg/>
  <dgm:whole/>
  <dgm:extLst>
    <a:ext uri="http://schemas.microsoft.com/office/drawing/2008/diagram">
      <dsp:dataModelExt xmlns:dsp="http://schemas.microsoft.com/office/drawing/2008/diagram" xmlns="" relId="rId13"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30B05C0-8A95-4AAD-A06B-99A2BC8EF60D}"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486D42E0-447A-40D2-A01D-8B205145F3D5}">
      <dgm:prSet phldrT="[Text]" custT="1">
        <dgm:style>
          <a:lnRef idx="3">
            <a:schemeClr val="lt1"/>
          </a:lnRef>
          <a:fillRef idx="1">
            <a:schemeClr val="accent4"/>
          </a:fillRef>
          <a:effectRef idx="1">
            <a:schemeClr val="accent4"/>
          </a:effectRef>
          <a:fontRef idx="minor">
            <a:schemeClr val="lt1"/>
          </a:fontRef>
        </dgm:style>
      </dgm:prSet>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en-US" sz="1800" dirty="0" smtClean="0"/>
            <a:t>Differential diagnosis of carotid bruit</a:t>
          </a:r>
          <a:endParaRPr lang="en-US" sz="1800" dirty="0"/>
        </a:p>
      </dgm:t>
    </dgm:pt>
    <dgm:pt modelId="{27CB5EFD-5954-4110-BA9C-289BD5CEE38A}" type="parTrans" cxnId="{70B8AB46-FED0-41E5-8561-CA5F9BFCE8C5}">
      <dgm:prSet/>
      <dgm:spPr/>
      <dgm:t>
        <a:bodyPr/>
        <a:lstStyle/>
        <a:p>
          <a:endParaRPr lang="en-US"/>
        </a:p>
      </dgm:t>
    </dgm:pt>
    <dgm:pt modelId="{5D297E39-1C76-420D-A303-E64B3D267230}" type="sibTrans" cxnId="{70B8AB46-FED0-41E5-8561-CA5F9BFCE8C5}">
      <dgm:prSet/>
      <dgm:spPr/>
      <dgm:t>
        <a:bodyPr/>
        <a:lstStyle/>
        <a:p>
          <a:endParaRPr lang="en-US"/>
        </a:p>
      </dgm:t>
    </dgm:pt>
    <dgm:pt modelId="{D22EA3E1-1D37-4AA1-8243-2A52851C84AF}">
      <dgm:prSet phldrT="[Text]" custT="1">
        <dgm:style>
          <a:lnRef idx="2">
            <a:schemeClr val="accent2">
              <a:shade val="50000"/>
            </a:schemeClr>
          </a:lnRef>
          <a:fillRef idx="1">
            <a:schemeClr val="accent2"/>
          </a:fillRef>
          <a:effectRef idx="0">
            <a:schemeClr val="accent2"/>
          </a:effectRef>
          <a:fontRef idx="minor">
            <a:schemeClr val="lt1"/>
          </a:fontRef>
        </dgm:style>
      </dgm:prSet>
      <dgm:spPr/>
      <dgm:t>
        <a:bodyPr/>
        <a:lstStyle/>
        <a:p>
          <a:r>
            <a:rPr lang="en-US" sz="1600" dirty="0" smtClean="0"/>
            <a:t>transmitted cardiac and arterial murmur.</a:t>
          </a:r>
          <a:endParaRPr lang="en-US" sz="1600" dirty="0"/>
        </a:p>
      </dgm:t>
    </dgm:pt>
    <dgm:pt modelId="{A64EA996-F166-4E98-9249-BACD23FD9477}" type="parTrans" cxnId="{8F53E17B-2347-4692-90FF-B8652E4B4819}">
      <dgm:prSet/>
      <dgm:spPr/>
      <dgm:t>
        <a:bodyPr/>
        <a:lstStyle/>
        <a:p>
          <a:endParaRPr lang="en-US"/>
        </a:p>
      </dgm:t>
    </dgm:pt>
    <dgm:pt modelId="{97E2BDD9-D752-41ED-AB9C-9AA072E15A05}" type="sibTrans" cxnId="{8F53E17B-2347-4692-90FF-B8652E4B4819}">
      <dgm:prSet/>
      <dgm:spPr/>
      <dgm:t>
        <a:bodyPr/>
        <a:lstStyle/>
        <a:p>
          <a:endParaRPr lang="en-US"/>
        </a:p>
      </dgm:t>
    </dgm:pt>
    <dgm:pt modelId="{97E78341-71E5-4896-AB67-CE5CECB0A6EE}">
      <dgm:prSet phldrT="[Text]">
        <dgm:style>
          <a:lnRef idx="2">
            <a:schemeClr val="accent2">
              <a:shade val="50000"/>
            </a:schemeClr>
          </a:lnRef>
          <a:fillRef idx="1">
            <a:schemeClr val="accent2"/>
          </a:fillRef>
          <a:effectRef idx="0">
            <a:schemeClr val="accent2"/>
          </a:effectRef>
          <a:fontRef idx="minor">
            <a:schemeClr val="lt1"/>
          </a:fontRef>
        </dgm:style>
      </dgm:prSet>
      <dgm:spPr/>
      <dgm:t>
        <a:bodyPr/>
        <a:lstStyle/>
        <a:p>
          <a:r>
            <a:rPr lang="en-US" dirty="0" smtClean="0"/>
            <a:t>Vessel </a:t>
          </a:r>
          <a:r>
            <a:rPr lang="en-US" dirty="0" err="1" smtClean="0"/>
            <a:t>tortuosity</a:t>
          </a:r>
          <a:r>
            <a:rPr lang="en-US" dirty="0" smtClean="0"/>
            <a:t> .</a:t>
          </a:r>
          <a:endParaRPr lang="en-US" dirty="0"/>
        </a:p>
      </dgm:t>
    </dgm:pt>
    <dgm:pt modelId="{CCFDEDC6-34E0-45F4-BBFC-34C63EFC88FE}" type="parTrans" cxnId="{7AA1037D-079E-4E40-84A7-EAFAE9C3E65F}">
      <dgm:prSet/>
      <dgm:spPr/>
      <dgm:t>
        <a:bodyPr/>
        <a:lstStyle/>
        <a:p>
          <a:endParaRPr lang="en-US"/>
        </a:p>
      </dgm:t>
    </dgm:pt>
    <dgm:pt modelId="{72F881F0-413A-4CD5-8E55-589C8FA11A36}" type="sibTrans" cxnId="{7AA1037D-079E-4E40-84A7-EAFAE9C3E65F}">
      <dgm:prSet/>
      <dgm:spPr/>
      <dgm:t>
        <a:bodyPr/>
        <a:lstStyle/>
        <a:p>
          <a:endParaRPr lang="en-US"/>
        </a:p>
      </dgm:t>
    </dgm:pt>
    <dgm:pt modelId="{0CAC8EAB-7BA9-41A5-ADB3-C8EA55996D5B}">
      <dgm:prSet phldrT="[Text]">
        <dgm:style>
          <a:lnRef idx="2">
            <a:schemeClr val="accent2">
              <a:shade val="50000"/>
            </a:schemeClr>
          </a:lnRef>
          <a:fillRef idx="1">
            <a:schemeClr val="accent2"/>
          </a:fillRef>
          <a:effectRef idx="0">
            <a:schemeClr val="accent2"/>
          </a:effectRef>
          <a:fontRef idx="minor">
            <a:schemeClr val="lt1"/>
          </a:fontRef>
        </dgm:style>
      </dgm:prSet>
      <dgm:spPr/>
      <dgm:t>
        <a:bodyPr/>
        <a:lstStyle/>
        <a:p>
          <a:r>
            <a:rPr lang="en-US" dirty="0" err="1" smtClean="0"/>
            <a:t>hyperdynamic</a:t>
          </a:r>
          <a:r>
            <a:rPr lang="en-US" dirty="0" smtClean="0"/>
            <a:t> states.</a:t>
          </a:r>
          <a:endParaRPr lang="en-US" dirty="0"/>
        </a:p>
      </dgm:t>
    </dgm:pt>
    <dgm:pt modelId="{FCB624C7-C8CD-497D-956D-7E08706F3DE4}" type="parTrans" cxnId="{56D17483-1E1E-49D7-B01A-1AADC4DCB009}">
      <dgm:prSet/>
      <dgm:spPr/>
      <dgm:t>
        <a:bodyPr/>
        <a:lstStyle/>
        <a:p>
          <a:endParaRPr lang="en-US"/>
        </a:p>
      </dgm:t>
    </dgm:pt>
    <dgm:pt modelId="{184033AD-99AC-4B73-888E-EF30AE813037}" type="sibTrans" cxnId="{56D17483-1E1E-49D7-B01A-1AADC4DCB009}">
      <dgm:prSet/>
      <dgm:spPr/>
      <dgm:t>
        <a:bodyPr/>
        <a:lstStyle/>
        <a:p>
          <a:endParaRPr lang="en-US"/>
        </a:p>
      </dgm:t>
    </dgm:pt>
    <dgm:pt modelId="{CFA828E0-6B25-4FC6-8694-7BFAAF26A0BF}" type="pres">
      <dgm:prSet presAssocID="{E30B05C0-8A95-4AAD-A06B-99A2BC8EF60D}" presName="linear" presStyleCnt="0">
        <dgm:presLayoutVars>
          <dgm:dir/>
          <dgm:animLvl val="lvl"/>
          <dgm:resizeHandles val="exact"/>
        </dgm:presLayoutVars>
      </dgm:prSet>
      <dgm:spPr/>
      <dgm:t>
        <a:bodyPr/>
        <a:lstStyle/>
        <a:p>
          <a:endParaRPr lang="en-US"/>
        </a:p>
      </dgm:t>
    </dgm:pt>
    <dgm:pt modelId="{FEE18F9E-1657-4D96-BBCD-329FBA2DF5D8}" type="pres">
      <dgm:prSet presAssocID="{486D42E0-447A-40D2-A01D-8B205145F3D5}" presName="parentLin" presStyleCnt="0"/>
      <dgm:spPr/>
    </dgm:pt>
    <dgm:pt modelId="{2D6137C8-FE5D-427B-8501-A95F1D19D11B}" type="pres">
      <dgm:prSet presAssocID="{486D42E0-447A-40D2-A01D-8B205145F3D5}" presName="parentLeftMargin" presStyleLbl="node1" presStyleIdx="0" presStyleCnt="4"/>
      <dgm:spPr/>
      <dgm:t>
        <a:bodyPr/>
        <a:lstStyle/>
        <a:p>
          <a:endParaRPr lang="en-US"/>
        </a:p>
      </dgm:t>
    </dgm:pt>
    <dgm:pt modelId="{ECE80EFF-1B36-4505-8C43-C2FD6CB356B4}" type="pres">
      <dgm:prSet presAssocID="{486D42E0-447A-40D2-A01D-8B205145F3D5}" presName="parentText" presStyleLbl="node1" presStyleIdx="0" presStyleCnt="4" custScaleX="142857" custScaleY="251208" custLinFactNeighborX="-20735" custLinFactNeighborY="-6922">
        <dgm:presLayoutVars>
          <dgm:chMax val="0"/>
          <dgm:bulletEnabled val="1"/>
        </dgm:presLayoutVars>
      </dgm:prSet>
      <dgm:spPr/>
      <dgm:t>
        <a:bodyPr/>
        <a:lstStyle/>
        <a:p>
          <a:endParaRPr lang="en-US"/>
        </a:p>
      </dgm:t>
    </dgm:pt>
    <dgm:pt modelId="{407AF3D3-832F-4243-92F7-04FD53FEAE6E}" type="pres">
      <dgm:prSet presAssocID="{486D42E0-447A-40D2-A01D-8B205145F3D5}" presName="negativeSpace" presStyleCnt="0"/>
      <dgm:spPr/>
    </dgm:pt>
    <dgm:pt modelId="{B773F4E2-A633-47A0-A2DE-0E16F4684E24}" type="pres">
      <dgm:prSet presAssocID="{486D42E0-447A-40D2-A01D-8B205145F3D5}" presName="childText" presStyleLbl="conFgAcc1" presStyleIdx="0" presStyleCnt="4">
        <dgm:presLayoutVars>
          <dgm:bulletEnabled val="1"/>
        </dgm:presLayoutVars>
      </dgm:prSet>
      <dgm:spPr/>
    </dgm:pt>
    <dgm:pt modelId="{2D076590-1A2D-4CCE-A8C8-17AE497531F4}" type="pres">
      <dgm:prSet presAssocID="{5D297E39-1C76-420D-A303-E64B3D267230}" presName="spaceBetweenRectangles" presStyleCnt="0"/>
      <dgm:spPr/>
    </dgm:pt>
    <dgm:pt modelId="{C4DEB884-5352-4BA6-A841-592FC0CFBC9D}" type="pres">
      <dgm:prSet presAssocID="{D22EA3E1-1D37-4AA1-8243-2A52851C84AF}" presName="parentLin" presStyleCnt="0"/>
      <dgm:spPr/>
    </dgm:pt>
    <dgm:pt modelId="{504FAFB5-840D-4FE3-9E5C-40FD9D362355}" type="pres">
      <dgm:prSet presAssocID="{D22EA3E1-1D37-4AA1-8243-2A52851C84AF}" presName="parentLeftMargin" presStyleLbl="node1" presStyleIdx="0" presStyleCnt="4"/>
      <dgm:spPr/>
      <dgm:t>
        <a:bodyPr/>
        <a:lstStyle/>
        <a:p>
          <a:endParaRPr lang="en-US"/>
        </a:p>
      </dgm:t>
    </dgm:pt>
    <dgm:pt modelId="{AE49B272-D782-4836-8444-222E7C464A51}" type="pres">
      <dgm:prSet presAssocID="{D22EA3E1-1D37-4AA1-8243-2A52851C84AF}" presName="parentText" presStyleLbl="node1" presStyleIdx="1" presStyleCnt="4">
        <dgm:presLayoutVars>
          <dgm:chMax val="0"/>
          <dgm:bulletEnabled val="1"/>
        </dgm:presLayoutVars>
      </dgm:prSet>
      <dgm:spPr/>
      <dgm:t>
        <a:bodyPr/>
        <a:lstStyle/>
        <a:p>
          <a:endParaRPr lang="en-US"/>
        </a:p>
      </dgm:t>
    </dgm:pt>
    <dgm:pt modelId="{7057D89E-6335-4E25-A469-3945E57D1061}" type="pres">
      <dgm:prSet presAssocID="{D22EA3E1-1D37-4AA1-8243-2A52851C84AF}" presName="negativeSpace" presStyleCnt="0"/>
      <dgm:spPr/>
    </dgm:pt>
    <dgm:pt modelId="{38A0233D-5156-4BD0-A523-76627AB2D22F}" type="pres">
      <dgm:prSet presAssocID="{D22EA3E1-1D37-4AA1-8243-2A52851C84AF}" presName="childText" presStyleLbl="conFgAcc1" presStyleIdx="1" presStyleCnt="4">
        <dgm:presLayoutVars>
          <dgm:bulletEnabled val="1"/>
        </dgm:presLayoutVars>
      </dgm:prSet>
      <dgm:spPr/>
    </dgm:pt>
    <dgm:pt modelId="{56A87801-443A-432D-84A2-B44B45CE1401}" type="pres">
      <dgm:prSet presAssocID="{97E2BDD9-D752-41ED-AB9C-9AA072E15A05}" presName="spaceBetweenRectangles" presStyleCnt="0"/>
      <dgm:spPr/>
    </dgm:pt>
    <dgm:pt modelId="{3C97DF99-383B-4997-925F-319121C48752}" type="pres">
      <dgm:prSet presAssocID="{97E78341-71E5-4896-AB67-CE5CECB0A6EE}" presName="parentLin" presStyleCnt="0"/>
      <dgm:spPr/>
    </dgm:pt>
    <dgm:pt modelId="{81845DD8-1F1B-41DC-A032-4F6BB521946D}" type="pres">
      <dgm:prSet presAssocID="{97E78341-71E5-4896-AB67-CE5CECB0A6EE}" presName="parentLeftMargin" presStyleLbl="node1" presStyleIdx="1" presStyleCnt="4"/>
      <dgm:spPr/>
      <dgm:t>
        <a:bodyPr/>
        <a:lstStyle/>
        <a:p>
          <a:endParaRPr lang="en-US"/>
        </a:p>
      </dgm:t>
    </dgm:pt>
    <dgm:pt modelId="{2E11BDA9-0FE4-4375-8947-94B0B0B41806}" type="pres">
      <dgm:prSet presAssocID="{97E78341-71E5-4896-AB67-CE5CECB0A6EE}" presName="parentText" presStyleLbl="node1" presStyleIdx="2" presStyleCnt="4">
        <dgm:presLayoutVars>
          <dgm:chMax val="0"/>
          <dgm:bulletEnabled val="1"/>
        </dgm:presLayoutVars>
      </dgm:prSet>
      <dgm:spPr/>
      <dgm:t>
        <a:bodyPr/>
        <a:lstStyle/>
        <a:p>
          <a:endParaRPr lang="en-US"/>
        </a:p>
      </dgm:t>
    </dgm:pt>
    <dgm:pt modelId="{69AAAD4C-E447-4A2C-80F8-70C340332506}" type="pres">
      <dgm:prSet presAssocID="{97E78341-71E5-4896-AB67-CE5CECB0A6EE}" presName="negativeSpace" presStyleCnt="0"/>
      <dgm:spPr/>
    </dgm:pt>
    <dgm:pt modelId="{178B1E4F-BA9B-4FE3-84D2-DED41229698D}" type="pres">
      <dgm:prSet presAssocID="{97E78341-71E5-4896-AB67-CE5CECB0A6EE}" presName="childText" presStyleLbl="conFgAcc1" presStyleIdx="2" presStyleCnt="4">
        <dgm:presLayoutVars>
          <dgm:bulletEnabled val="1"/>
        </dgm:presLayoutVars>
      </dgm:prSet>
      <dgm:spPr/>
    </dgm:pt>
    <dgm:pt modelId="{712E7E05-D6B9-4876-8B53-538859083753}" type="pres">
      <dgm:prSet presAssocID="{72F881F0-413A-4CD5-8E55-589C8FA11A36}" presName="spaceBetweenRectangles" presStyleCnt="0"/>
      <dgm:spPr/>
    </dgm:pt>
    <dgm:pt modelId="{9E1C98B9-87A8-42F7-B227-AEC6C18FF54B}" type="pres">
      <dgm:prSet presAssocID="{0CAC8EAB-7BA9-41A5-ADB3-C8EA55996D5B}" presName="parentLin" presStyleCnt="0"/>
      <dgm:spPr/>
    </dgm:pt>
    <dgm:pt modelId="{F75C0A7B-B299-47A6-970B-CF80BC628D12}" type="pres">
      <dgm:prSet presAssocID="{0CAC8EAB-7BA9-41A5-ADB3-C8EA55996D5B}" presName="parentLeftMargin" presStyleLbl="node1" presStyleIdx="2" presStyleCnt="4"/>
      <dgm:spPr/>
      <dgm:t>
        <a:bodyPr/>
        <a:lstStyle/>
        <a:p>
          <a:endParaRPr lang="en-US"/>
        </a:p>
      </dgm:t>
    </dgm:pt>
    <dgm:pt modelId="{0730722E-8EBE-4CC8-853A-1F743C2C8FDB}" type="pres">
      <dgm:prSet presAssocID="{0CAC8EAB-7BA9-41A5-ADB3-C8EA55996D5B}" presName="parentText" presStyleLbl="node1" presStyleIdx="3" presStyleCnt="4">
        <dgm:presLayoutVars>
          <dgm:chMax val="0"/>
          <dgm:bulletEnabled val="1"/>
        </dgm:presLayoutVars>
      </dgm:prSet>
      <dgm:spPr/>
      <dgm:t>
        <a:bodyPr/>
        <a:lstStyle/>
        <a:p>
          <a:endParaRPr lang="en-US"/>
        </a:p>
      </dgm:t>
    </dgm:pt>
    <dgm:pt modelId="{F804B121-888F-4250-B3C8-618C651EE3A5}" type="pres">
      <dgm:prSet presAssocID="{0CAC8EAB-7BA9-41A5-ADB3-C8EA55996D5B}" presName="negativeSpace" presStyleCnt="0"/>
      <dgm:spPr/>
    </dgm:pt>
    <dgm:pt modelId="{17F4BAD8-914F-4534-95AB-9704B3DDE3AE}" type="pres">
      <dgm:prSet presAssocID="{0CAC8EAB-7BA9-41A5-ADB3-C8EA55996D5B}" presName="childText" presStyleLbl="conFgAcc1" presStyleIdx="3" presStyleCnt="4" custLinFactNeighborX="-11321" custLinFactNeighborY="-25418">
        <dgm:presLayoutVars>
          <dgm:bulletEnabled val="1"/>
        </dgm:presLayoutVars>
      </dgm:prSet>
      <dgm:spPr/>
    </dgm:pt>
  </dgm:ptLst>
  <dgm:cxnLst>
    <dgm:cxn modelId="{45602808-B265-430C-B97C-F1A2755C7286}" type="presOf" srcId="{0CAC8EAB-7BA9-41A5-ADB3-C8EA55996D5B}" destId="{0730722E-8EBE-4CC8-853A-1F743C2C8FDB}" srcOrd="1" destOrd="0" presId="urn:microsoft.com/office/officeart/2005/8/layout/list1"/>
    <dgm:cxn modelId="{7AA1037D-079E-4E40-84A7-EAFAE9C3E65F}" srcId="{E30B05C0-8A95-4AAD-A06B-99A2BC8EF60D}" destId="{97E78341-71E5-4896-AB67-CE5CECB0A6EE}" srcOrd="2" destOrd="0" parTransId="{CCFDEDC6-34E0-45F4-BBFC-34C63EFC88FE}" sibTransId="{72F881F0-413A-4CD5-8E55-589C8FA11A36}"/>
    <dgm:cxn modelId="{8F53E17B-2347-4692-90FF-B8652E4B4819}" srcId="{E30B05C0-8A95-4AAD-A06B-99A2BC8EF60D}" destId="{D22EA3E1-1D37-4AA1-8243-2A52851C84AF}" srcOrd="1" destOrd="0" parTransId="{A64EA996-F166-4E98-9249-BACD23FD9477}" sibTransId="{97E2BDD9-D752-41ED-AB9C-9AA072E15A05}"/>
    <dgm:cxn modelId="{14A3893A-0ED8-4602-925C-26A2A40BEC06}" type="presOf" srcId="{D22EA3E1-1D37-4AA1-8243-2A52851C84AF}" destId="{504FAFB5-840D-4FE3-9E5C-40FD9D362355}" srcOrd="0" destOrd="0" presId="urn:microsoft.com/office/officeart/2005/8/layout/list1"/>
    <dgm:cxn modelId="{82DDD2DA-C87F-466F-A1BD-5A10004D4AF9}" type="presOf" srcId="{97E78341-71E5-4896-AB67-CE5CECB0A6EE}" destId="{81845DD8-1F1B-41DC-A032-4F6BB521946D}" srcOrd="0" destOrd="0" presId="urn:microsoft.com/office/officeart/2005/8/layout/list1"/>
    <dgm:cxn modelId="{CA25AC3C-26E6-4534-A7EF-64E0B19D1719}" type="presOf" srcId="{486D42E0-447A-40D2-A01D-8B205145F3D5}" destId="{2D6137C8-FE5D-427B-8501-A95F1D19D11B}" srcOrd="0" destOrd="0" presId="urn:microsoft.com/office/officeart/2005/8/layout/list1"/>
    <dgm:cxn modelId="{6F6CAB30-A8CE-449E-91F3-AF4BC1900963}" type="presOf" srcId="{486D42E0-447A-40D2-A01D-8B205145F3D5}" destId="{ECE80EFF-1B36-4505-8C43-C2FD6CB356B4}" srcOrd="1" destOrd="0" presId="urn:microsoft.com/office/officeart/2005/8/layout/list1"/>
    <dgm:cxn modelId="{645B0BF7-BF8E-4916-A70E-695C4F86F47D}" type="presOf" srcId="{0CAC8EAB-7BA9-41A5-ADB3-C8EA55996D5B}" destId="{F75C0A7B-B299-47A6-970B-CF80BC628D12}" srcOrd="0" destOrd="0" presId="urn:microsoft.com/office/officeart/2005/8/layout/list1"/>
    <dgm:cxn modelId="{CBC8906B-A900-4CDE-832D-9E97A032047A}" type="presOf" srcId="{D22EA3E1-1D37-4AA1-8243-2A52851C84AF}" destId="{AE49B272-D782-4836-8444-222E7C464A51}" srcOrd="1" destOrd="0" presId="urn:microsoft.com/office/officeart/2005/8/layout/list1"/>
    <dgm:cxn modelId="{E44C3BA5-4B5C-4128-98D9-D6BE458E0482}" type="presOf" srcId="{97E78341-71E5-4896-AB67-CE5CECB0A6EE}" destId="{2E11BDA9-0FE4-4375-8947-94B0B0B41806}" srcOrd="1" destOrd="0" presId="urn:microsoft.com/office/officeart/2005/8/layout/list1"/>
    <dgm:cxn modelId="{56D17483-1E1E-49D7-B01A-1AADC4DCB009}" srcId="{E30B05C0-8A95-4AAD-A06B-99A2BC8EF60D}" destId="{0CAC8EAB-7BA9-41A5-ADB3-C8EA55996D5B}" srcOrd="3" destOrd="0" parTransId="{FCB624C7-C8CD-497D-956D-7E08706F3DE4}" sibTransId="{184033AD-99AC-4B73-888E-EF30AE813037}"/>
    <dgm:cxn modelId="{70B8AB46-FED0-41E5-8561-CA5F9BFCE8C5}" srcId="{E30B05C0-8A95-4AAD-A06B-99A2BC8EF60D}" destId="{486D42E0-447A-40D2-A01D-8B205145F3D5}" srcOrd="0" destOrd="0" parTransId="{27CB5EFD-5954-4110-BA9C-289BD5CEE38A}" sibTransId="{5D297E39-1C76-420D-A303-E64B3D267230}"/>
    <dgm:cxn modelId="{2F7E80A8-F2CA-42DE-B654-C76F2E376A1A}" type="presOf" srcId="{E30B05C0-8A95-4AAD-A06B-99A2BC8EF60D}" destId="{CFA828E0-6B25-4FC6-8694-7BFAAF26A0BF}" srcOrd="0" destOrd="0" presId="urn:microsoft.com/office/officeart/2005/8/layout/list1"/>
    <dgm:cxn modelId="{F3F01665-9924-4F45-BC64-CE051C81D5A9}" type="presParOf" srcId="{CFA828E0-6B25-4FC6-8694-7BFAAF26A0BF}" destId="{FEE18F9E-1657-4D96-BBCD-329FBA2DF5D8}" srcOrd="0" destOrd="0" presId="urn:microsoft.com/office/officeart/2005/8/layout/list1"/>
    <dgm:cxn modelId="{61E9EC15-B55B-47EC-8CDC-57F21D293477}" type="presParOf" srcId="{FEE18F9E-1657-4D96-BBCD-329FBA2DF5D8}" destId="{2D6137C8-FE5D-427B-8501-A95F1D19D11B}" srcOrd="0" destOrd="0" presId="urn:microsoft.com/office/officeart/2005/8/layout/list1"/>
    <dgm:cxn modelId="{5194571D-CFC0-4630-A053-A954DF1249FE}" type="presParOf" srcId="{FEE18F9E-1657-4D96-BBCD-329FBA2DF5D8}" destId="{ECE80EFF-1B36-4505-8C43-C2FD6CB356B4}" srcOrd="1" destOrd="0" presId="urn:microsoft.com/office/officeart/2005/8/layout/list1"/>
    <dgm:cxn modelId="{64CB2E52-3A8A-45C4-AA83-2EF524734772}" type="presParOf" srcId="{CFA828E0-6B25-4FC6-8694-7BFAAF26A0BF}" destId="{407AF3D3-832F-4243-92F7-04FD53FEAE6E}" srcOrd="1" destOrd="0" presId="urn:microsoft.com/office/officeart/2005/8/layout/list1"/>
    <dgm:cxn modelId="{4D1E5894-CF7F-4878-B41B-7537E5F82E80}" type="presParOf" srcId="{CFA828E0-6B25-4FC6-8694-7BFAAF26A0BF}" destId="{B773F4E2-A633-47A0-A2DE-0E16F4684E24}" srcOrd="2" destOrd="0" presId="urn:microsoft.com/office/officeart/2005/8/layout/list1"/>
    <dgm:cxn modelId="{E61CF821-719B-4344-BF98-D8E2CA214438}" type="presParOf" srcId="{CFA828E0-6B25-4FC6-8694-7BFAAF26A0BF}" destId="{2D076590-1A2D-4CCE-A8C8-17AE497531F4}" srcOrd="3" destOrd="0" presId="urn:microsoft.com/office/officeart/2005/8/layout/list1"/>
    <dgm:cxn modelId="{68F1287D-1401-428C-A049-DA3ABC11B790}" type="presParOf" srcId="{CFA828E0-6B25-4FC6-8694-7BFAAF26A0BF}" destId="{C4DEB884-5352-4BA6-A841-592FC0CFBC9D}" srcOrd="4" destOrd="0" presId="urn:microsoft.com/office/officeart/2005/8/layout/list1"/>
    <dgm:cxn modelId="{18627C0B-3360-425F-BEC2-223D1AFD87C5}" type="presParOf" srcId="{C4DEB884-5352-4BA6-A841-592FC0CFBC9D}" destId="{504FAFB5-840D-4FE3-9E5C-40FD9D362355}" srcOrd="0" destOrd="0" presId="urn:microsoft.com/office/officeart/2005/8/layout/list1"/>
    <dgm:cxn modelId="{0939B9CB-CCD6-4692-AAF8-FF9E34D3FF58}" type="presParOf" srcId="{C4DEB884-5352-4BA6-A841-592FC0CFBC9D}" destId="{AE49B272-D782-4836-8444-222E7C464A51}" srcOrd="1" destOrd="0" presId="urn:microsoft.com/office/officeart/2005/8/layout/list1"/>
    <dgm:cxn modelId="{5AB70802-73B6-459E-BD93-C94E407CAF01}" type="presParOf" srcId="{CFA828E0-6B25-4FC6-8694-7BFAAF26A0BF}" destId="{7057D89E-6335-4E25-A469-3945E57D1061}" srcOrd="5" destOrd="0" presId="urn:microsoft.com/office/officeart/2005/8/layout/list1"/>
    <dgm:cxn modelId="{DDE14C3D-0B08-436C-A6EF-F15EE39E1449}" type="presParOf" srcId="{CFA828E0-6B25-4FC6-8694-7BFAAF26A0BF}" destId="{38A0233D-5156-4BD0-A523-76627AB2D22F}" srcOrd="6" destOrd="0" presId="urn:microsoft.com/office/officeart/2005/8/layout/list1"/>
    <dgm:cxn modelId="{46E89EF7-A2E8-4DB3-91BD-CA1CC2D80453}" type="presParOf" srcId="{CFA828E0-6B25-4FC6-8694-7BFAAF26A0BF}" destId="{56A87801-443A-432D-84A2-B44B45CE1401}" srcOrd="7" destOrd="0" presId="urn:microsoft.com/office/officeart/2005/8/layout/list1"/>
    <dgm:cxn modelId="{B171B4B2-7B62-4E99-B24C-D284EA795C96}" type="presParOf" srcId="{CFA828E0-6B25-4FC6-8694-7BFAAF26A0BF}" destId="{3C97DF99-383B-4997-925F-319121C48752}" srcOrd="8" destOrd="0" presId="urn:microsoft.com/office/officeart/2005/8/layout/list1"/>
    <dgm:cxn modelId="{B8EE997C-7C2E-45A3-B581-2F456EDE941D}" type="presParOf" srcId="{3C97DF99-383B-4997-925F-319121C48752}" destId="{81845DD8-1F1B-41DC-A032-4F6BB521946D}" srcOrd="0" destOrd="0" presId="urn:microsoft.com/office/officeart/2005/8/layout/list1"/>
    <dgm:cxn modelId="{34215682-D430-49E7-9720-B29FDA6BB21F}" type="presParOf" srcId="{3C97DF99-383B-4997-925F-319121C48752}" destId="{2E11BDA9-0FE4-4375-8947-94B0B0B41806}" srcOrd="1" destOrd="0" presId="urn:microsoft.com/office/officeart/2005/8/layout/list1"/>
    <dgm:cxn modelId="{6B6A6B6C-C263-401A-992D-B853A830E60A}" type="presParOf" srcId="{CFA828E0-6B25-4FC6-8694-7BFAAF26A0BF}" destId="{69AAAD4C-E447-4A2C-80F8-70C340332506}" srcOrd="9" destOrd="0" presId="urn:microsoft.com/office/officeart/2005/8/layout/list1"/>
    <dgm:cxn modelId="{9F7D11FA-BCB0-41A3-A771-6B7CE15A4C28}" type="presParOf" srcId="{CFA828E0-6B25-4FC6-8694-7BFAAF26A0BF}" destId="{178B1E4F-BA9B-4FE3-84D2-DED41229698D}" srcOrd="10" destOrd="0" presId="urn:microsoft.com/office/officeart/2005/8/layout/list1"/>
    <dgm:cxn modelId="{B33570FE-CB21-46A6-B168-BC21B7883405}" type="presParOf" srcId="{CFA828E0-6B25-4FC6-8694-7BFAAF26A0BF}" destId="{712E7E05-D6B9-4876-8B53-538859083753}" srcOrd="11" destOrd="0" presId="urn:microsoft.com/office/officeart/2005/8/layout/list1"/>
    <dgm:cxn modelId="{C22513FC-1B1D-460E-8218-F079C71E1ECB}" type="presParOf" srcId="{CFA828E0-6B25-4FC6-8694-7BFAAF26A0BF}" destId="{9E1C98B9-87A8-42F7-B227-AEC6C18FF54B}" srcOrd="12" destOrd="0" presId="urn:microsoft.com/office/officeart/2005/8/layout/list1"/>
    <dgm:cxn modelId="{7409E26C-FD28-4F62-A607-C967622AA32B}" type="presParOf" srcId="{9E1C98B9-87A8-42F7-B227-AEC6C18FF54B}" destId="{F75C0A7B-B299-47A6-970B-CF80BC628D12}" srcOrd="0" destOrd="0" presId="urn:microsoft.com/office/officeart/2005/8/layout/list1"/>
    <dgm:cxn modelId="{69B0BBA4-F55D-4001-A94A-68EF1EBAE541}" type="presParOf" srcId="{9E1C98B9-87A8-42F7-B227-AEC6C18FF54B}" destId="{0730722E-8EBE-4CC8-853A-1F743C2C8FDB}" srcOrd="1" destOrd="0" presId="urn:microsoft.com/office/officeart/2005/8/layout/list1"/>
    <dgm:cxn modelId="{0B64E75B-96B2-4C64-8EA9-658286D3E263}" type="presParOf" srcId="{CFA828E0-6B25-4FC6-8694-7BFAAF26A0BF}" destId="{F804B121-888F-4250-B3C8-618C651EE3A5}" srcOrd="13" destOrd="0" presId="urn:microsoft.com/office/officeart/2005/8/layout/list1"/>
    <dgm:cxn modelId="{727870D8-54F5-44F6-8C79-08E8CDE657DF}" type="presParOf" srcId="{CFA828E0-6B25-4FC6-8694-7BFAAF26A0BF}" destId="{17F4BAD8-914F-4534-95AB-9704B3DDE3AE}" srcOrd="14" destOrd="0" presId="urn:microsoft.com/office/officeart/2005/8/layout/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1787857-8EDD-4B82-B731-D4B6F7278D38}" type="doc">
      <dgm:prSet loTypeId="urn:microsoft.com/office/officeart/2005/8/layout/radial3" loCatId="relationship" qsTypeId="urn:microsoft.com/office/officeart/2005/8/quickstyle/3d1" qsCatId="3D" csTypeId="urn:microsoft.com/office/officeart/2005/8/colors/colorful1" csCatId="colorful" phldr="1"/>
      <dgm:spPr/>
      <dgm:t>
        <a:bodyPr/>
        <a:lstStyle/>
        <a:p>
          <a:endParaRPr lang="en-US"/>
        </a:p>
      </dgm:t>
    </dgm:pt>
    <dgm:pt modelId="{6C2A36A8-06F7-48AE-990E-404D5C94348B}">
      <dgm:prSet phldrT="[Text]"/>
      <dgm:spPr/>
      <dgm:t>
        <a:bodyPr/>
        <a:lstStyle/>
        <a:p>
          <a:r>
            <a:rPr lang="en-US" dirty="0" smtClean="0"/>
            <a:t>4 diagnostic</a:t>
          </a:r>
        </a:p>
        <a:p>
          <a:r>
            <a:rPr lang="en-US" dirty="0" smtClean="0"/>
            <a:t>modalities</a:t>
          </a:r>
          <a:endParaRPr lang="en-US" dirty="0"/>
        </a:p>
      </dgm:t>
    </dgm:pt>
    <dgm:pt modelId="{EB067ACA-AC05-4499-8B93-4598483E1276}" type="parTrans" cxnId="{ADCAF7F2-A6AD-4A83-BADE-648560AC1C98}">
      <dgm:prSet/>
      <dgm:spPr/>
      <dgm:t>
        <a:bodyPr/>
        <a:lstStyle/>
        <a:p>
          <a:endParaRPr lang="en-US"/>
        </a:p>
      </dgm:t>
    </dgm:pt>
    <dgm:pt modelId="{1819DB24-E3B6-4CC5-8C57-29F888F97CA7}" type="sibTrans" cxnId="{ADCAF7F2-A6AD-4A83-BADE-648560AC1C98}">
      <dgm:prSet/>
      <dgm:spPr/>
      <dgm:t>
        <a:bodyPr/>
        <a:lstStyle/>
        <a:p>
          <a:endParaRPr lang="en-US"/>
        </a:p>
      </dgm:t>
    </dgm:pt>
    <dgm:pt modelId="{F71EFA10-7044-4679-9C1F-8C9E1A8D3D61}">
      <dgm:prSet phldrT="[Text]"/>
      <dgm:spPr/>
      <dgm:t>
        <a:bodyPr/>
        <a:lstStyle/>
        <a:p>
          <a:r>
            <a:rPr lang="en-US" dirty="0" smtClean="0"/>
            <a:t>Computed </a:t>
          </a:r>
          <a:r>
            <a:rPr lang="en-US" dirty="0" err="1" smtClean="0"/>
            <a:t>tomographic</a:t>
          </a:r>
          <a:r>
            <a:rPr lang="en-US" dirty="0" smtClean="0"/>
            <a:t> angiography</a:t>
          </a:r>
          <a:endParaRPr lang="en-US" dirty="0"/>
        </a:p>
      </dgm:t>
    </dgm:pt>
    <dgm:pt modelId="{546F6E6F-CB3A-4FEF-814B-DBC1B5B02FC6}" type="parTrans" cxnId="{5DC24C40-C73B-413A-BF77-4E020F99F4AB}">
      <dgm:prSet/>
      <dgm:spPr/>
      <dgm:t>
        <a:bodyPr/>
        <a:lstStyle/>
        <a:p>
          <a:endParaRPr lang="en-US"/>
        </a:p>
      </dgm:t>
    </dgm:pt>
    <dgm:pt modelId="{CBF4B999-84E8-47FC-A235-1061E8710197}" type="sibTrans" cxnId="{5DC24C40-C73B-413A-BF77-4E020F99F4AB}">
      <dgm:prSet/>
      <dgm:spPr/>
      <dgm:t>
        <a:bodyPr/>
        <a:lstStyle/>
        <a:p>
          <a:endParaRPr lang="en-US"/>
        </a:p>
      </dgm:t>
    </dgm:pt>
    <dgm:pt modelId="{451EAB2C-7C08-4848-B8A0-4BE274358C7C}">
      <dgm:prSet phldrT="[Text]"/>
      <dgm:spPr/>
      <dgm:t>
        <a:bodyPr/>
        <a:lstStyle/>
        <a:p>
          <a:endParaRPr lang="en-US" dirty="0"/>
        </a:p>
      </dgm:t>
    </dgm:pt>
    <dgm:pt modelId="{766C5A7B-BE8C-4A2F-8A9D-195837F5615B}" type="parTrans" cxnId="{7392F93E-A12C-45DE-BC04-078CBFA55656}">
      <dgm:prSet/>
      <dgm:spPr/>
      <dgm:t>
        <a:bodyPr/>
        <a:lstStyle/>
        <a:p>
          <a:endParaRPr lang="en-US"/>
        </a:p>
      </dgm:t>
    </dgm:pt>
    <dgm:pt modelId="{16094FD0-2C09-490E-B9C9-00896F01F9A3}" type="sibTrans" cxnId="{7392F93E-A12C-45DE-BC04-078CBFA55656}">
      <dgm:prSet/>
      <dgm:spPr/>
      <dgm:t>
        <a:bodyPr/>
        <a:lstStyle/>
        <a:p>
          <a:endParaRPr lang="en-US"/>
        </a:p>
      </dgm:t>
    </dgm:pt>
    <dgm:pt modelId="{C6D2DBFE-EAF6-40A1-BD38-F2FA57B87319}">
      <dgm:prSet phldrT="[Text]" phldr="1"/>
      <dgm:spPr/>
      <dgm:t>
        <a:bodyPr/>
        <a:lstStyle/>
        <a:p>
          <a:endParaRPr lang="en-US"/>
        </a:p>
      </dgm:t>
    </dgm:pt>
    <dgm:pt modelId="{1D3EEE21-C67C-4776-93AC-6CB924E8C3E6}" type="parTrans" cxnId="{3B24CA9E-B0A7-4DD1-B804-F800DC466A49}">
      <dgm:prSet/>
      <dgm:spPr/>
      <dgm:t>
        <a:bodyPr/>
        <a:lstStyle/>
        <a:p>
          <a:endParaRPr lang="en-US"/>
        </a:p>
      </dgm:t>
    </dgm:pt>
    <dgm:pt modelId="{4D7B1E70-EC30-4F9A-A21E-0A4F39B85909}" type="sibTrans" cxnId="{3B24CA9E-B0A7-4DD1-B804-F800DC466A49}">
      <dgm:prSet/>
      <dgm:spPr/>
      <dgm:t>
        <a:bodyPr/>
        <a:lstStyle/>
        <a:p>
          <a:endParaRPr lang="en-US"/>
        </a:p>
      </dgm:t>
    </dgm:pt>
    <dgm:pt modelId="{0CBDE3BF-AA7E-422A-8317-3E710DF30EA1}">
      <dgm:prSet/>
      <dgm:spPr/>
      <dgm:t>
        <a:bodyPr/>
        <a:lstStyle/>
        <a:p>
          <a:r>
            <a:rPr lang="en-US" dirty="0" smtClean="0"/>
            <a:t>Cerebral angiography</a:t>
          </a:r>
          <a:endParaRPr lang="en-US" dirty="0"/>
        </a:p>
      </dgm:t>
    </dgm:pt>
    <dgm:pt modelId="{AC8894D8-6BCF-4FF9-A1EB-7133C70311E1}" type="parTrans" cxnId="{A7B2C871-94B6-4C4C-AFD5-A6112B326C56}">
      <dgm:prSet/>
      <dgm:spPr/>
      <dgm:t>
        <a:bodyPr/>
        <a:lstStyle/>
        <a:p>
          <a:endParaRPr lang="en-US"/>
        </a:p>
      </dgm:t>
    </dgm:pt>
    <dgm:pt modelId="{D0E084F5-5F17-44F6-A3D8-C98522C100B5}" type="sibTrans" cxnId="{A7B2C871-94B6-4C4C-AFD5-A6112B326C56}">
      <dgm:prSet/>
      <dgm:spPr/>
      <dgm:t>
        <a:bodyPr/>
        <a:lstStyle/>
        <a:p>
          <a:endParaRPr lang="en-US"/>
        </a:p>
      </dgm:t>
    </dgm:pt>
    <dgm:pt modelId="{D15A6345-7122-4D6F-87BD-09A118651A91}">
      <dgm:prSet/>
      <dgm:spPr/>
      <dgm:t>
        <a:bodyPr/>
        <a:lstStyle/>
        <a:p>
          <a:r>
            <a:rPr lang="en-US" smtClean="0"/>
            <a:t>Carotid duplex ultrasound</a:t>
          </a:r>
          <a:endParaRPr lang="en-US"/>
        </a:p>
      </dgm:t>
    </dgm:pt>
    <dgm:pt modelId="{F055267A-46B7-4D69-9DCD-A7AAABAC3579}" type="parTrans" cxnId="{E86731AD-8483-47F6-9516-B265A59C4CF0}">
      <dgm:prSet/>
      <dgm:spPr/>
      <dgm:t>
        <a:bodyPr/>
        <a:lstStyle/>
        <a:p>
          <a:endParaRPr lang="en-US"/>
        </a:p>
      </dgm:t>
    </dgm:pt>
    <dgm:pt modelId="{AFEA728C-B184-4BC5-A1B6-0932AB11A490}" type="sibTrans" cxnId="{E86731AD-8483-47F6-9516-B265A59C4CF0}">
      <dgm:prSet/>
      <dgm:spPr/>
      <dgm:t>
        <a:bodyPr/>
        <a:lstStyle/>
        <a:p>
          <a:endParaRPr lang="en-US"/>
        </a:p>
      </dgm:t>
    </dgm:pt>
    <dgm:pt modelId="{3F2FD375-E6E5-4E18-A0A5-B1BA352046F9}">
      <dgm:prSet/>
      <dgm:spPr/>
      <dgm:t>
        <a:bodyPr/>
        <a:lstStyle/>
        <a:p>
          <a:r>
            <a:rPr lang="en-US" dirty="0" smtClean="0"/>
            <a:t>Magnetic resonance angiography</a:t>
          </a:r>
          <a:endParaRPr lang="en-US" dirty="0"/>
        </a:p>
      </dgm:t>
    </dgm:pt>
    <dgm:pt modelId="{43ADB892-9321-4576-9530-D93253A68EB9}" type="parTrans" cxnId="{6668432B-BE88-42C1-837C-E716AED90AF8}">
      <dgm:prSet/>
      <dgm:spPr/>
      <dgm:t>
        <a:bodyPr/>
        <a:lstStyle/>
        <a:p>
          <a:endParaRPr lang="en-US"/>
        </a:p>
      </dgm:t>
    </dgm:pt>
    <dgm:pt modelId="{B27A957B-6375-4B70-9443-88365FD17011}" type="sibTrans" cxnId="{6668432B-BE88-42C1-837C-E716AED90AF8}">
      <dgm:prSet/>
      <dgm:spPr/>
      <dgm:t>
        <a:bodyPr/>
        <a:lstStyle/>
        <a:p>
          <a:endParaRPr lang="en-US"/>
        </a:p>
      </dgm:t>
    </dgm:pt>
    <dgm:pt modelId="{E3E34B3F-E064-4DD4-A3FC-091F0C4E0E8C}" type="pres">
      <dgm:prSet presAssocID="{01787857-8EDD-4B82-B731-D4B6F7278D38}" presName="composite" presStyleCnt="0">
        <dgm:presLayoutVars>
          <dgm:chMax val="1"/>
          <dgm:dir/>
          <dgm:resizeHandles val="exact"/>
        </dgm:presLayoutVars>
      </dgm:prSet>
      <dgm:spPr/>
      <dgm:t>
        <a:bodyPr/>
        <a:lstStyle/>
        <a:p>
          <a:endParaRPr lang="en-US"/>
        </a:p>
      </dgm:t>
    </dgm:pt>
    <dgm:pt modelId="{11525273-F322-4B9F-B765-FBF77F24176B}" type="pres">
      <dgm:prSet presAssocID="{01787857-8EDD-4B82-B731-D4B6F7278D38}" presName="radial" presStyleCnt="0">
        <dgm:presLayoutVars>
          <dgm:animLvl val="ctr"/>
        </dgm:presLayoutVars>
      </dgm:prSet>
      <dgm:spPr/>
    </dgm:pt>
    <dgm:pt modelId="{AFAD8A4A-FF47-4F4C-98BB-B0FCB41682E0}" type="pres">
      <dgm:prSet presAssocID="{6C2A36A8-06F7-48AE-990E-404D5C94348B}" presName="centerShape" presStyleLbl="vennNode1" presStyleIdx="0" presStyleCnt="5"/>
      <dgm:spPr/>
      <dgm:t>
        <a:bodyPr/>
        <a:lstStyle/>
        <a:p>
          <a:endParaRPr lang="en-US"/>
        </a:p>
      </dgm:t>
    </dgm:pt>
    <dgm:pt modelId="{D6A2800A-F153-4462-B3DF-215E0AEB21FE}" type="pres">
      <dgm:prSet presAssocID="{F71EFA10-7044-4679-9C1F-8C9E1A8D3D61}" presName="node" presStyleLbl="vennNode1" presStyleIdx="1" presStyleCnt="5">
        <dgm:presLayoutVars>
          <dgm:bulletEnabled val="1"/>
        </dgm:presLayoutVars>
      </dgm:prSet>
      <dgm:spPr/>
      <dgm:t>
        <a:bodyPr/>
        <a:lstStyle/>
        <a:p>
          <a:endParaRPr lang="en-US"/>
        </a:p>
      </dgm:t>
    </dgm:pt>
    <dgm:pt modelId="{CDA99071-73EA-4D24-B518-B53CEA1CE993}" type="pres">
      <dgm:prSet presAssocID="{3F2FD375-E6E5-4E18-A0A5-B1BA352046F9}" presName="node" presStyleLbl="vennNode1" presStyleIdx="2" presStyleCnt="5">
        <dgm:presLayoutVars>
          <dgm:bulletEnabled val="1"/>
        </dgm:presLayoutVars>
      </dgm:prSet>
      <dgm:spPr/>
      <dgm:t>
        <a:bodyPr/>
        <a:lstStyle/>
        <a:p>
          <a:endParaRPr lang="en-US"/>
        </a:p>
      </dgm:t>
    </dgm:pt>
    <dgm:pt modelId="{1AFC7D68-882E-4AF2-B50E-14C61BF7830F}" type="pres">
      <dgm:prSet presAssocID="{D15A6345-7122-4D6F-87BD-09A118651A91}" presName="node" presStyleLbl="vennNode1" presStyleIdx="3" presStyleCnt="5">
        <dgm:presLayoutVars>
          <dgm:bulletEnabled val="1"/>
        </dgm:presLayoutVars>
      </dgm:prSet>
      <dgm:spPr/>
      <dgm:t>
        <a:bodyPr/>
        <a:lstStyle/>
        <a:p>
          <a:endParaRPr lang="en-US"/>
        </a:p>
      </dgm:t>
    </dgm:pt>
    <dgm:pt modelId="{5E77C49D-15BE-4F30-A940-2E2C7E507643}" type="pres">
      <dgm:prSet presAssocID="{0CBDE3BF-AA7E-422A-8317-3E710DF30EA1}" presName="node" presStyleLbl="vennNode1" presStyleIdx="4" presStyleCnt="5">
        <dgm:presLayoutVars>
          <dgm:bulletEnabled val="1"/>
        </dgm:presLayoutVars>
      </dgm:prSet>
      <dgm:spPr/>
      <dgm:t>
        <a:bodyPr/>
        <a:lstStyle/>
        <a:p>
          <a:endParaRPr lang="en-US"/>
        </a:p>
      </dgm:t>
    </dgm:pt>
  </dgm:ptLst>
  <dgm:cxnLst>
    <dgm:cxn modelId="{0FDC3817-84A7-4D8C-96FC-0F706B863338}" type="presOf" srcId="{3F2FD375-E6E5-4E18-A0A5-B1BA352046F9}" destId="{CDA99071-73EA-4D24-B518-B53CEA1CE993}" srcOrd="0" destOrd="0" presId="urn:microsoft.com/office/officeart/2005/8/layout/radial3"/>
    <dgm:cxn modelId="{6668432B-BE88-42C1-837C-E716AED90AF8}" srcId="{6C2A36A8-06F7-48AE-990E-404D5C94348B}" destId="{3F2FD375-E6E5-4E18-A0A5-B1BA352046F9}" srcOrd="1" destOrd="0" parTransId="{43ADB892-9321-4576-9530-D93253A68EB9}" sibTransId="{B27A957B-6375-4B70-9443-88365FD17011}"/>
    <dgm:cxn modelId="{8C1DAF6A-FE31-441F-9A06-080F6000EE24}" type="presOf" srcId="{6C2A36A8-06F7-48AE-990E-404D5C94348B}" destId="{AFAD8A4A-FF47-4F4C-98BB-B0FCB41682E0}" srcOrd="0" destOrd="0" presId="urn:microsoft.com/office/officeart/2005/8/layout/radial3"/>
    <dgm:cxn modelId="{D34DD552-5D65-4792-A42C-519511988A50}" type="presOf" srcId="{D15A6345-7122-4D6F-87BD-09A118651A91}" destId="{1AFC7D68-882E-4AF2-B50E-14C61BF7830F}" srcOrd="0" destOrd="0" presId="urn:microsoft.com/office/officeart/2005/8/layout/radial3"/>
    <dgm:cxn modelId="{8DB96FF8-1FF5-424B-8CE7-285F6C043B4C}" type="presOf" srcId="{F71EFA10-7044-4679-9C1F-8C9E1A8D3D61}" destId="{D6A2800A-F153-4462-B3DF-215E0AEB21FE}" srcOrd="0" destOrd="0" presId="urn:microsoft.com/office/officeart/2005/8/layout/radial3"/>
    <dgm:cxn modelId="{7392F93E-A12C-45DE-BC04-078CBFA55656}" srcId="{01787857-8EDD-4B82-B731-D4B6F7278D38}" destId="{451EAB2C-7C08-4848-B8A0-4BE274358C7C}" srcOrd="1" destOrd="0" parTransId="{766C5A7B-BE8C-4A2F-8A9D-195837F5615B}" sibTransId="{16094FD0-2C09-490E-B9C9-00896F01F9A3}"/>
    <dgm:cxn modelId="{E86731AD-8483-47F6-9516-B265A59C4CF0}" srcId="{6C2A36A8-06F7-48AE-990E-404D5C94348B}" destId="{D15A6345-7122-4D6F-87BD-09A118651A91}" srcOrd="2" destOrd="0" parTransId="{F055267A-46B7-4D69-9DCD-A7AAABAC3579}" sibTransId="{AFEA728C-B184-4BC5-A1B6-0932AB11A490}"/>
    <dgm:cxn modelId="{3B24CA9E-B0A7-4DD1-B804-F800DC466A49}" srcId="{451EAB2C-7C08-4848-B8A0-4BE274358C7C}" destId="{C6D2DBFE-EAF6-40A1-BD38-F2FA57B87319}" srcOrd="0" destOrd="0" parTransId="{1D3EEE21-C67C-4776-93AC-6CB924E8C3E6}" sibTransId="{4D7B1E70-EC30-4F9A-A21E-0A4F39B85909}"/>
    <dgm:cxn modelId="{758090D9-2CA1-4E28-8C17-E5677AC82833}" type="presOf" srcId="{0CBDE3BF-AA7E-422A-8317-3E710DF30EA1}" destId="{5E77C49D-15BE-4F30-A940-2E2C7E507643}" srcOrd="0" destOrd="0" presId="urn:microsoft.com/office/officeart/2005/8/layout/radial3"/>
    <dgm:cxn modelId="{A7B2C871-94B6-4C4C-AFD5-A6112B326C56}" srcId="{6C2A36A8-06F7-48AE-990E-404D5C94348B}" destId="{0CBDE3BF-AA7E-422A-8317-3E710DF30EA1}" srcOrd="3" destOrd="0" parTransId="{AC8894D8-6BCF-4FF9-A1EB-7133C70311E1}" sibTransId="{D0E084F5-5F17-44F6-A3D8-C98522C100B5}"/>
    <dgm:cxn modelId="{5DC24C40-C73B-413A-BF77-4E020F99F4AB}" srcId="{6C2A36A8-06F7-48AE-990E-404D5C94348B}" destId="{F71EFA10-7044-4679-9C1F-8C9E1A8D3D61}" srcOrd="0" destOrd="0" parTransId="{546F6E6F-CB3A-4FEF-814B-DBC1B5B02FC6}" sibTransId="{CBF4B999-84E8-47FC-A235-1061E8710197}"/>
    <dgm:cxn modelId="{ADCAF7F2-A6AD-4A83-BADE-648560AC1C98}" srcId="{01787857-8EDD-4B82-B731-D4B6F7278D38}" destId="{6C2A36A8-06F7-48AE-990E-404D5C94348B}" srcOrd="0" destOrd="0" parTransId="{EB067ACA-AC05-4499-8B93-4598483E1276}" sibTransId="{1819DB24-E3B6-4CC5-8C57-29F888F97CA7}"/>
    <dgm:cxn modelId="{F45C5FBB-41A3-40FB-884E-130F35C3999F}" type="presOf" srcId="{01787857-8EDD-4B82-B731-D4B6F7278D38}" destId="{E3E34B3F-E064-4DD4-A3FC-091F0C4E0E8C}" srcOrd="0" destOrd="0" presId="urn:microsoft.com/office/officeart/2005/8/layout/radial3"/>
    <dgm:cxn modelId="{CFDC34DE-FB4E-44F7-A0A1-582D8D3F8D2C}" type="presParOf" srcId="{E3E34B3F-E064-4DD4-A3FC-091F0C4E0E8C}" destId="{11525273-F322-4B9F-B765-FBF77F24176B}" srcOrd="0" destOrd="0" presId="urn:microsoft.com/office/officeart/2005/8/layout/radial3"/>
    <dgm:cxn modelId="{CE99737E-86A6-49C7-B9DF-84EB8F357B65}" type="presParOf" srcId="{11525273-F322-4B9F-B765-FBF77F24176B}" destId="{AFAD8A4A-FF47-4F4C-98BB-B0FCB41682E0}" srcOrd="0" destOrd="0" presId="urn:microsoft.com/office/officeart/2005/8/layout/radial3"/>
    <dgm:cxn modelId="{86D8951A-7D8D-4499-8149-1F2A966CEA2E}" type="presParOf" srcId="{11525273-F322-4B9F-B765-FBF77F24176B}" destId="{D6A2800A-F153-4462-B3DF-215E0AEB21FE}" srcOrd="1" destOrd="0" presId="urn:microsoft.com/office/officeart/2005/8/layout/radial3"/>
    <dgm:cxn modelId="{9294C328-C34B-4ECC-B59A-55AC54082FD6}" type="presParOf" srcId="{11525273-F322-4B9F-B765-FBF77F24176B}" destId="{CDA99071-73EA-4D24-B518-B53CEA1CE993}" srcOrd="2" destOrd="0" presId="urn:microsoft.com/office/officeart/2005/8/layout/radial3"/>
    <dgm:cxn modelId="{86347A7F-3AA1-498B-971C-83F0F8FA3051}" type="presParOf" srcId="{11525273-F322-4B9F-B765-FBF77F24176B}" destId="{1AFC7D68-882E-4AF2-B50E-14C61BF7830F}" srcOrd="3" destOrd="0" presId="urn:microsoft.com/office/officeart/2005/8/layout/radial3"/>
    <dgm:cxn modelId="{0DE7741D-D787-483D-8325-DABFBCFA17E5}" type="presParOf" srcId="{11525273-F322-4B9F-B765-FBF77F24176B}" destId="{5E77C49D-15BE-4F30-A940-2E2C7E507643}" srcOrd="4" destOrd="0" presId="urn:microsoft.com/office/officeart/2005/8/layout/radial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97AEA2F-C4BC-41C1-B284-80EF8D0B7136}">
      <dsp:nvSpPr>
        <dsp:cNvPr id="0" name=""/>
        <dsp:cNvSpPr/>
      </dsp:nvSpPr>
      <dsp:spPr>
        <a:xfrm>
          <a:off x="0" y="4925"/>
          <a:ext cx="2362199" cy="6364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en-US" sz="1600" kern="1200" dirty="0" smtClean="0"/>
            <a:t>low-flow due to the </a:t>
          </a:r>
          <a:r>
            <a:rPr lang="en-US" sz="1600" kern="1200" dirty="0" err="1" smtClean="0"/>
            <a:t>stenosis</a:t>
          </a:r>
          <a:r>
            <a:rPr lang="en-US" sz="1600" kern="1200" dirty="0" smtClean="0"/>
            <a:t> </a:t>
          </a:r>
          <a:endParaRPr lang="en-US" sz="1600" kern="1200" dirty="0"/>
        </a:p>
      </dsp:txBody>
      <dsp:txXfrm>
        <a:off x="0" y="4925"/>
        <a:ext cx="2362199" cy="636480"/>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985106A-889F-4F08-91AF-3CC956292314}">
      <dsp:nvSpPr>
        <dsp:cNvPr id="0" name=""/>
        <dsp:cNvSpPr/>
      </dsp:nvSpPr>
      <dsp:spPr>
        <a:xfrm>
          <a:off x="0" y="123534"/>
          <a:ext cx="1981200" cy="6762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rtl="0">
            <a:lnSpc>
              <a:spcPct val="90000"/>
            </a:lnSpc>
            <a:spcBef>
              <a:spcPct val="0"/>
            </a:spcBef>
            <a:spcAft>
              <a:spcPct val="35000"/>
            </a:spcAft>
          </a:pPr>
          <a:r>
            <a:rPr lang="en-US" sz="1700" kern="1200" dirty="0" smtClean="0"/>
            <a:t>embolism of the thrombotic material </a:t>
          </a:r>
          <a:endParaRPr lang="en-US" sz="1700" kern="1200" dirty="0"/>
        </a:p>
      </dsp:txBody>
      <dsp:txXfrm>
        <a:off x="0" y="123534"/>
        <a:ext cx="1981200" cy="676260"/>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773F4E2-A633-47A0-A2DE-0E16F4684E24}">
      <dsp:nvSpPr>
        <dsp:cNvPr id="0" name=""/>
        <dsp:cNvSpPr/>
      </dsp:nvSpPr>
      <dsp:spPr>
        <a:xfrm>
          <a:off x="0" y="1244147"/>
          <a:ext cx="4038600" cy="5040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CE80EFF-1B36-4505-8C43-C2FD6CB356B4}">
      <dsp:nvSpPr>
        <dsp:cNvPr id="0" name=""/>
        <dsp:cNvSpPr/>
      </dsp:nvSpPr>
      <dsp:spPr>
        <a:xfrm>
          <a:off x="152400" y="15347"/>
          <a:ext cx="3845342" cy="1483132"/>
        </a:xfrm>
        <a:prstGeom prst="roundRect">
          <a:avLst/>
        </a:prstGeom>
        <a:solidFill>
          <a:schemeClr val="accent4"/>
        </a:solidFill>
        <a:ln w="38100" cap="flat" cmpd="sng" algn="ctr">
          <a:noFill/>
          <a:prstDash val="solid"/>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3">
          <a:schemeClr val="lt1"/>
        </a:lnRef>
        <a:fillRef idx="1">
          <a:schemeClr val="accent4"/>
        </a:fillRef>
        <a:effectRef idx="1">
          <a:schemeClr val="accent4"/>
        </a:effectRef>
        <a:fontRef idx="minor">
          <a:schemeClr val="lt1"/>
        </a:fontRef>
      </dsp:style>
      <dsp:txBody>
        <a:bodyPr spcFirstLastPara="0" vert="horz" wrap="square" lIns="106855" tIns="0" rIns="106855" bIns="0" numCol="1" spcCol="1270" anchor="ctr" anchorCtr="0">
          <a:noAutofit/>
        </a:bodyPr>
        <a:lstStyle/>
        <a:p>
          <a:pPr lvl="0" algn="l" defTabSz="800100">
            <a:lnSpc>
              <a:spcPct val="90000"/>
            </a:lnSpc>
            <a:spcBef>
              <a:spcPct val="0"/>
            </a:spcBef>
            <a:spcAft>
              <a:spcPct val="35000"/>
            </a:spcAft>
          </a:pPr>
          <a:r>
            <a:rPr lang="en-US" sz="1800" kern="1200" dirty="0" smtClean="0"/>
            <a:t>Differential diagnosis of carotid bruit</a:t>
          </a:r>
          <a:endParaRPr lang="en-US" sz="1800" kern="1200" dirty="0"/>
        </a:p>
      </dsp:txBody>
      <dsp:txXfrm>
        <a:off x="152400" y="15347"/>
        <a:ext cx="3845342" cy="1483132"/>
      </dsp:txXfrm>
    </dsp:sp>
    <dsp:sp modelId="{38A0233D-5156-4BD0-A523-76627AB2D22F}">
      <dsp:nvSpPr>
        <dsp:cNvPr id="0" name=""/>
        <dsp:cNvSpPr/>
      </dsp:nvSpPr>
      <dsp:spPr>
        <a:xfrm>
          <a:off x="0" y="2151347"/>
          <a:ext cx="4038600" cy="5040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E49B272-D782-4836-8444-222E7C464A51}">
      <dsp:nvSpPr>
        <dsp:cNvPr id="0" name=""/>
        <dsp:cNvSpPr/>
      </dsp:nvSpPr>
      <dsp:spPr>
        <a:xfrm>
          <a:off x="201930" y="1856147"/>
          <a:ext cx="2827020" cy="590400"/>
        </a:xfrm>
        <a:prstGeom prst="roundRect">
          <a:avLst/>
        </a:prstGeom>
        <a:solidFill>
          <a:schemeClr val="accent2"/>
        </a:solidFill>
        <a:ln w="25400" cap="flat" cmpd="sng" algn="ctr">
          <a:solidFill>
            <a:schemeClr val="accent2">
              <a:shade val="50000"/>
            </a:schemeClr>
          </a:solidFill>
          <a:prstDash val="solid"/>
        </a:ln>
        <a:effectLst/>
      </dsp:spPr>
      <dsp:style>
        <a:lnRef idx="2">
          <a:schemeClr val="accent2">
            <a:shade val="50000"/>
          </a:schemeClr>
        </a:lnRef>
        <a:fillRef idx="1">
          <a:schemeClr val="accent2"/>
        </a:fillRef>
        <a:effectRef idx="0">
          <a:schemeClr val="accent2"/>
        </a:effectRef>
        <a:fontRef idx="minor">
          <a:schemeClr val="lt1"/>
        </a:fontRef>
      </dsp:style>
      <dsp:txBody>
        <a:bodyPr spcFirstLastPara="0" vert="horz" wrap="square" lIns="106855" tIns="0" rIns="106855" bIns="0" numCol="1" spcCol="1270" anchor="ctr" anchorCtr="0">
          <a:noAutofit/>
        </a:bodyPr>
        <a:lstStyle/>
        <a:p>
          <a:pPr lvl="0" algn="l" defTabSz="711200">
            <a:lnSpc>
              <a:spcPct val="90000"/>
            </a:lnSpc>
            <a:spcBef>
              <a:spcPct val="0"/>
            </a:spcBef>
            <a:spcAft>
              <a:spcPct val="35000"/>
            </a:spcAft>
          </a:pPr>
          <a:r>
            <a:rPr lang="en-US" sz="1600" kern="1200" dirty="0" smtClean="0"/>
            <a:t>transmitted cardiac and arterial murmur.</a:t>
          </a:r>
          <a:endParaRPr lang="en-US" sz="1600" kern="1200" dirty="0"/>
        </a:p>
      </dsp:txBody>
      <dsp:txXfrm>
        <a:off x="201930" y="1856147"/>
        <a:ext cx="2827020" cy="590400"/>
      </dsp:txXfrm>
    </dsp:sp>
    <dsp:sp modelId="{178B1E4F-BA9B-4FE3-84D2-DED41229698D}">
      <dsp:nvSpPr>
        <dsp:cNvPr id="0" name=""/>
        <dsp:cNvSpPr/>
      </dsp:nvSpPr>
      <dsp:spPr>
        <a:xfrm>
          <a:off x="0" y="3058547"/>
          <a:ext cx="4038600" cy="5040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E11BDA9-0FE4-4375-8947-94B0B0B41806}">
      <dsp:nvSpPr>
        <dsp:cNvPr id="0" name=""/>
        <dsp:cNvSpPr/>
      </dsp:nvSpPr>
      <dsp:spPr>
        <a:xfrm>
          <a:off x="201930" y="2763347"/>
          <a:ext cx="2827020" cy="590400"/>
        </a:xfrm>
        <a:prstGeom prst="roundRect">
          <a:avLst/>
        </a:prstGeom>
        <a:solidFill>
          <a:schemeClr val="accent2"/>
        </a:solidFill>
        <a:ln w="25400" cap="flat" cmpd="sng" algn="ctr">
          <a:solidFill>
            <a:schemeClr val="accent2">
              <a:shade val="50000"/>
            </a:schemeClr>
          </a:solidFill>
          <a:prstDash val="solid"/>
        </a:ln>
        <a:effectLst/>
      </dsp:spPr>
      <dsp:style>
        <a:lnRef idx="2">
          <a:schemeClr val="accent2">
            <a:shade val="50000"/>
          </a:schemeClr>
        </a:lnRef>
        <a:fillRef idx="1">
          <a:schemeClr val="accent2"/>
        </a:fillRef>
        <a:effectRef idx="0">
          <a:schemeClr val="accent2"/>
        </a:effectRef>
        <a:fontRef idx="minor">
          <a:schemeClr val="lt1"/>
        </a:fontRef>
      </dsp:style>
      <dsp:txBody>
        <a:bodyPr spcFirstLastPara="0" vert="horz" wrap="square" lIns="106855" tIns="0" rIns="106855" bIns="0" numCol="1" spcCol="1270" anchor="ctr" anchorCtr="0">
          <a:noAutofit/>
        </a:bodyPr>
        <a:lstStyle/>
        <a:p>
          <a:pPr lvl="0" algn="l" defTabSz="889000">
            <a:lnSpc>
              <a:spcPct val="90000"/>
            </a:lnSpc>
            <a:spcBef>
              <a:spcPct val="0"/>
            </a:spcBef>
            <a:spcAft>
              <a:spcPct val="35000"/>
            </a:spcAft>
          </a:pPr>
          <a:r>
            <a:rPr lang="en-US" sz="2000" kern="1200" dirty="0" smtClean="0"/>
            <a:t>Vessel </a:t>
          </a:r>
          <a:r>
            <a:rPr lang="en-US" sz="2000" kern="1200" dirty="0" err="1" smtClean="0"/>
            <a:t>tortuosity</a:t>
          </a:r>
          <a:r>
            <a:rPr lang="en-US" sz="2000" kern="1200" dirty="0" smtClean="0"/>
            <a:t> .</a:t>
          </a:r>
          <a:endParaRPr lang="en-US" sz="2000" kern="1200" dirty="0"/>
        </a:p>
      </dsp:txBody>
      <dsp:txXfrm>
        <a:off x="201930" y="2763347"/>
        <a:ext cx="2827020" cy="590400"/>
      </dsp:txXfrm>
    </dsp:sp>
    <dsp:sp modelId="{17F4BAD8-914F-4534-95AB-9704B3DDE3AE}">
      <dsp:nvSpPr>
        <dsp:cNvPr id="0" name=""/>
        <dsp:cNvSpPr/>
      </dsp:nvSpPr>
      <dsp:spPr>
        <a:xfrm>
          <a:off x="0" y="3890713"/>
          <a:ext cx="4038600" cy="5040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730722E-8EBE-4CC8-853A-1F743C2C8FDB}">
      <dsp:nvSpPr>
        <dsp:cNvPr id="0" name=""/>
        <dsp:cNvSpPr/>
      </dsp:nvSpPr>
      <dsp:spPr>
        <a:xfrm>
          <a:off x="201930" y="3670547"/>
          <a:ext cx="2827020" cy="590400"/>
        </a:xfrm>
        <a:prstGeom prst="roundRect">
          <a:avLst/>
        </a:prstGeom>
        <a:solidFill>
          <a:schemeClr val="accent2"/>
        </a:solidFill>
        <a:ln w="25400" cap="flat" cmpd="sng" algn="ctr">
          <a:solidFill>
            <a:schemeClr val="accent2">
              <a:shade val="50000"/>
            </a:schemeClr>
          </a:solidFill>
          <a:prstDash val="solid"/>
        </a:ln>
        <a:effectLst/>
      </dsp:spPr>
      <dsp:style>
        <a:lnRef idx="2">
          <a:schemeClr val="accent2">
            <a:shade val="50000"/>
          </a:schemeClr>
        </a:lnRef>
        <a:fillRef idx="1">
          <a:schemeClr val="accent2"/>
        </a:fillRef>
        <a:effectRef idx="0">
          <a:schemeClr val="accent2"/>
        </a:effectRef>
        <a:fontRef idx="minor">
          <a:schemeClr val="lt1"/>
        </a:fontRef>
      </dsp:style>
      <dsp:txBody>
        <a:bodyPr spcFirstLastPara="0" vert="horz" wrap="square" lIns="106855" tIns="0" rIns="106855" bIns="0" numCol="1" spcCol="1270" anchor="ctr" anchorCtr="0">
          <a:noAutofit/>
        </a:bodyPr>
        <a:lstStyle/>
        <a:p>
          <a:pPr lvl="0" algn="l" defTabSz="889000">
            <a:lnSpc>
              <a:spcPct val="90000"/>
            </a:lnSpc>
            <a:spcBef>
              <a:spcPct val="0"/>
            </a:spcBef>
            <a:spcAft>
              <a:spcPct val="35000"/>
            </a:spcAft>
          </a:pPr>
          <a:r>
            <a:rPr lang="en-US" sz="2000" kern="1200" dirty="0" err="1" smtClean="0"/>
            <a:t>hyperdynamic</a:t>
          </a:r>
          <a:r>
            <a:rPr lang="en-US" sz="2000" kern="1200" dirty="0" smtClean="0"/>
            <a:t> states.</a:t>
          </a:r>
          <a:endParaRPr lang="en-US" sz="2000" kern="1200" dirty="0"/>
        </a:p>
      </dsp:txBody>
      <dsp:txXfrm>
        <a:off x="201930" y="3670547"/>
        <a:ext cx="2827020" cy="590400"/>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FAD8A4A-FF47-4F4C-98BB-B0FCB41682E0}">
      <dsp:nvSpPr>
        <dsp:cNvPr id="0" name=""/>
        <dsp:cNvSpPr/>
      </dsp:nvSpPr>
      <dsp:spPr>
        <a:xfrm>
          <a:off x="3071812" y="1357312"/>
          <a:ext cx="3381374" cy="3381374"/>
        </a:xfrm>
        <a:prstGeom prst="ellipse">
          <a:avLst/>
        </a:prstGeom>
        <a:solidFill>
          <a:schemeClr val="accent2">
            <a:alpha val="50000"/>
            <a:hueOff val="0"/>
            <a:satOff val="0"/>
            <a:lumOff val="0"/>
            <a:alphaOff val="0"/>
          </a:schemeClr>
        </a:soli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txBody>
        <a:bodyPr spcFirstLastPara="0" vert="horz" wrap="square" lIns="53340" tIns="53340" rIns="53340" bIns="53340" numCol="1" spcCol="1270" anchor="ctr" anchorCtr="0">
          <a:noAutofit/>
        </a:bodyPr>
        <a:lstStyle/>
        <a:p>
          <a:pPr lvl="0" algn="ctr" defTabSz="1866900">
            <a:lnSpc>
              <a:spcPct val="90000"/>
            </a:lnSpc>
            <a:spcBef>
              <a:spcPct val="0"/>
            </a:spcBef>
            <a:spcAft>
              <a:spcPct val="35000"/>
            </a:spcAft>
          </a:pPr>
          <a:r>
            <a:rPr lang="en-US" sz="4200" kern="1200" dirty="0" smtClean="0"/>
            <a:t>4 diagnostic</a:t>
          </a:r>
        </a:p>
        <a:p>
          <a:pPr lvl="0" algn="ctr" defTabSz="1866900">
            <a:lnSpc>
              <a:spcPct val="90000"/>
            </a:lnSpc>
            <a:spcBef>
              <a:spcPct val="0"/>
            </a:spcBef>
            <a:spcAft>
              <a:spcPct val="35000"/>
            </a:spcAft>
          </a:pPr>
          <a:r>
            <a:rPr lang="en-US" sz="4200" kern="1200" dirty="0" smtClean="0"/>
            <a:t>modalities</a:t>
          </a:r>
          <a:endParaRPr lang="en-US" sz="4200" kern="1200" dirty="0"/>
        </a:p>
      </dsp:txBody>
      <dsp:txXfrm>
        <a:off x="3071812" y="1357312"/>
        <a:ext cx="3381374" cy="3381374"/>
      </dsp:txXfrm>
    </dsp:sp>
    <dsp:sp modelId="{D6A2800A-F153-4462-B3DF-215E0AEB21FE}">
      <dsp:nvSpPr>
        <dsp:cNvPr id="0" name=""/>
        <dsp:cNvSpPr/>
      </dsp:nvSpPr>
      <dsp:spPr>
        <a:xfrm>
          <a:off x="3917156" y="603"/>
          <a:ext cx="1690687" cy="1690687"/>
        </a:xfrm>
        <a:prstGeom prst="ellipse">
          <a:avLst/>
        </a:prstGeom>
        <a:solidFill>
          <a:schemeClr val="accent3">
            <a:alpha val="50000"/>
            <a:hueOff val="0"/>
            <a:satOff val="0"/>
            <a:lumOff val="0"/>
            <a:alphaOff val="0"/>
          </a:schemeClr>
        </a:soli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en-US" sz="1700" kern="1200" dirty="0" smtClean="0"/>
            <a:t>Computed </a:t>
          </a:r>
          <a:r>
            <a:rPr lang="en-US" sz="1700" kern="1200" dirty="0" err="1" smtClean="0"/>
            <a:t>tomographic</a:t>
          </a:r>
          <a:r>
            <a:rPr lang="en-US" sz="1700" kern="1200" dirty="0" smtClean="0"/>
            <a:t> angiography</a:t>
          </a:r>
          <a:endParaRPr lang="en-US" sz="1700" kern="1200" dirty="0"/>
        </a:p>
      </dsp:txBody>
      <dsp:txXfrm>
        <a:off x="3917156" y="603"/>
        <a:ext cx="1690687" cy="1690687"/>
      </dsp:txXfrm>
    </dsp:sp>
    <dsp:sp modelId="{CDA99071-73EA-4D24-B518-B53CEA1CE993}">
      <dsp:nvSpPr>
        <dsp:cNvPr id="0" name=""/>
        <dsp:cNvSpPr/>
      </dsp:nvSpPr>
      <dsp:spPr>
        <a:xfrm>
          <a:off x="6119208" y="2202656"/>
          <a:ext cx="1690687" cy="1690687"/>
        </a:xfrm>
        <a:prstGeom prst="ellipse">
          <a:avLst/>
        </a:prstGeom>
        <a:solidFill>
          <a:schemeClr val="accent4">
            <a:alpha val="50000"/>
            <a:hueOff val="0"/>
            <a:satOff val="0"/>
            <a:lumOff val="0"/>
            <a:alphaOff val="0"/>
          </a:schemeClr>
        </a:soli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en-US" sz="1700" kern="1200" dirty="0" smtClean="0"/>
            <a:t>Magnetic resonance angiography</a:t>
          </a:r>
          <a:endParaRPr lang="en-US" sz="1700" kern="1200" dirty="0"/>
        </a:p>
      </dsp:txBody>
      <dsp:txXfrm>
        <a:off x="6119208" y="2202656"/>
        <a:ext cx="1690687" cy="1690687"/>
      </dsp:txXfrm>
    </dsp:sp>
    <dsp:sp modelId="{1AFC7D68-882E-4AF2-B50E-14C61BF7830F}">
      <dsp:nvSpPr>
        <dsp:cNvPr id="0" name=""/>
        <dsp:cNvSpPr/>
      </dsp:nvSpPr>
      <dsp:spPr>
        <a:xfrm>
          <a:off x="3917156" y="4404708"/>
          <a:ext cx="1690687" cy="1690687"/>
        </a:xfrm>
        <a:prstGeom prst="ellipse">
          <a:avLst/>
        </a:prstGeom>
        <a:solidFill>
          <a:schemeClr val="accent5">
            <a:alpha val="50000"/>
            <a:hueOff val="0"/>
            <a:satOff val="0"/>
            <a:lumOff val="0"/>
            <a:alphaOff val="0"/>
          </a:schemeClr>
        </a:soli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en-US" sz="1700" kern="1200" smtClean="0"/>
            <a:t>Carotid duplex ultrasound</a:t>
          </a:r>
          <a:endParaRPr lang="en-US" sz="1700" kern="1200"/>
        </a:p>
      </dsp:txBody>
      <dsp:txXfrm>
        <a:off x="3917156" y="4404708"/>
        <a:ext cx="1690687" cy="1690687"/>
      </dsp:txXfrm>
    </dsp:sp>
    <dsp:sp modelId="{5E77C49D-15BE-4F30-A940-2E2C7E507643}">
      <dsp:nvSpPr>
        <dsp:cNvPr id="0" name=""/>
        <dsp:cNvSpPr/>
      </dsp:nvSpPr>
      <dsp:spPr>
        <a:xfrm>
          <a:off x="1715103" y="2202656"/>
          <a:ext cx="1690687" cy="1690687"/>
        </a:xfrm>
        <a:prstGeom prst="ellipse">
          <a:avLst/>
        </a:prstGeom>
        <a:solidFill>
          <a:schemeClr val="accent6">
            <a:alpha val="50000"/>
            <a:hueOff val="0"/>
            <a:satOff val="0"/>
            <a:lumOff val="0"/>
            <a:alphaOff val="0"/>
          </a:schemeClr>
        </a:soli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en-US" sz="1700" kern="1200" dirty="0" smtClean="0"/>
            <a:t>Cerebral angiography</a:t>
          </a:r>
          <a:endParaRPr lang="en-US" sz="1700" kern="1200" dirty="0"/>
        </a:p>
      </dsp:txBody>
      <dsp:txXfrm>
        <a:off x="1715103" y="2202656"/>
        <a:ext cx="1690687" cy="1690687"/>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A0E58AF-B693-42B1-963C-020424B7B661}" type="datetimeFigureOut">
              <a:rPr lang="en-US" smtClean="0"/>
              <a:pPr/>
              <a:t>1/20/2010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2D44D0-FCBE-4219-B2B2-B476A580614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A0E58AF-B693-42B1-963C-020424B7B661}" type="datetimeFigureOut">
              <a:rPr lang="en-US" smtClean="0"/>
              <a:pPr/>
              <a:t>1/20/2010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2D44D0-FCBE-4219-B2B2-B476A580614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A0E58AF-B693-42B1-963C-020424B7B661}" type="datetimeFigureOut">
              <a:rPr lang="en-US" smtClean="0"/>
              <a:pPr/>
              <a:t>1/20/2010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2D44D0-FCBE-4219-B2B2-B476A5806147}"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DA0E58AF-B693-42B1-963C-020424B7B661}" type="datetimeFigureOut">
              <a:rPr lang="en-US" smtClean="0"/>
              <a:pPr/>
              <a:t>1/20/2010</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222D44D0-FCBE-4219-B2B2-B476A580614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DA0E58AF-B693-42B1-963C-020424B7B661}" type="datetimeFigureOut">
              <a:rPr lang="en-US" smtClean="0"/>
              <a:pPr/>
              <a:t>1/20/2010</a:t>
            </a:fld>
            <a:endParaRPr lang="en-US"/>
          </a:p>
        </p:txBody>
      </p:sp>
      <p:sp>
        <p:nvSpPr>
          <p:cNvPr id="9" name="Slide Number Placeholder 8"/>
          <p:cNvSpPr>
            <a:spLocks noGrp="1"/>
          </p:cNvSpPr>
          <p:nvPr>
            <p:ph type="sldNum" sz="quarter" idx="15"/>
          </p:nvPr>
        </p:nvSpPr>
        <p:spPr/>
        <p:txBody>
          <a:bodyPr rtlCol="0"/>
          <a:lstStyle/>
          <a:p>
            <a:fld id="{222D44D0-FCBE-4219-B2B2-B476A5806147}"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DA0E58AF-B693-42B1-963C-020424B7B661}" type="datetimeFigureOut">
              <a:rPr lang="en-US" smtClean="0"/>
              <a:pPr/>
              <a:t>1/20/2010</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222D44D0-FCBE-4219-B2B2-B476A5806147}"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DA0E58AF-B693-42B1-963C-020424B7B661}" type="datetimeFigureOut">
              <a:rPr lang="en-US" smtClean="0"/>
              <a:pPr/>
              <a:t>1/20/2010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2D44D0-FCBE-4219-B2B2-B476A5806147}"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DA0E58AF-B693-42B1-963C-020424B7B661}" type="datetimeFigureOut">
              <a:rPr lang="en-US" smtClean="0"/>
              <a:pPr/>
              <a:t>1/20/2010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22D44D0-FCBE-4219-B2B2-B476A5806147}"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DA0E58AF-B693-42B1-963C-020424B7B661}" type="datetimeFigureOut">
              <a:rPr lang="en-US" smtClean="0"/>
              <a:pPr/>
              <a:t>1/20/2010</a:t>
            </a:fld>
            <a:endParaRPr lang="en-US"/>
          </a:p>
        </p:txBody>
      </p:sp>
      <p:sp>
        <p:nvSpPr>
          <p:cNvPr id="7" name="Slide Number Placeholder 6"/>
          <p:cNvSpPr>
            <a:spLocks noGrp="1"/>
          </p:cNvSpPr>
          <p:nvPr>
            <p:ph type="sldNum" sz="quarter" idx="11"/>
          </p:nvPr>
        </p:nvSpPr>
        <p:spPr/>
        <p:txBody>
          <a:bodyPr rtlCol="0"/>
          <a:lstStyle/>
          <a:p>
            <a:fld id="{222D44D0-FCBE-4219-B2B2-B476A5806147}"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A0E58AF-B693-42B1-963C-020424B7B661}" type="datetimeFigureOut">
              <a:rPr lang="en-US" smtClean="0"/>
              <a:pPr/>
              <a:t>1/20/2010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22D44D0-FCBE-4219-B2B2-B476A5806147}"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DA0E58AF-B693-42B1-963C-020424B7B661}" type="datetimeFigureOut">
              <a:rPr lang="en-US" smtClean="0"/>
              <a:pPr/>
              <a:t>1/20/2010</a:t>
            </a:fld>
            <a:endParaRPr lang="en-US"/>
          </a:p>
        </p:txBody>
      </p:sp>
      <p:sp>
        <p:nvSpPr>
          <p:cNvPr id="22" name="Slide Number Placeholder 21"/>
          <p:cNvSpPr>
            <a:spLocks noGrp="1"/>
          </p:cNvSpPr>
          <p:nvPr>
            <p:ph type="sldNum" sz="quarter" idx="15"/>
          </p:nvPr>
        </p:nvSpPr>
        <p:spPr/>
        <p:txBody>
          <a:bodyPr rtlCol="0"/>
          <a:lstStyle/>
          <a:p>
            <a:fld id="{222D44D0-FCBE-4219-B2B2-B476A5806147}"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A0E58AF-B693-42B1-963C-020424B7B661}" type="datetimeFigureOut">
              <a:rPr lang="en-US" smtClean="0"/>
              <a:pPr/>
              <a:t>1/20/2010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2D44D0-FCBE-4219-B2B2-B476A5806147}"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DA0E58AF-B693-42B1-963C-020424B7B661}" type="datetimeFigureOut">
              <a:rPr lang="en-US" smtClean="0"/>
              <a:pPr/>
              <a:t>1/20/2010</a:t>
            </a:fld>
            <a:endParaRPr lang="en-US"/>
          </a:p>
        </p:txBody>
      </p:sp>
      <p:sp>
        <p:nvSpPr>
          <p:cNvPr id="18" name="Slide Number Placeholder 17"/>
          <p:cNvSpPr>
            <a:spLocks noGrp="1"/>
          </p:cNvSpPr>
          <p:nvPr>
            <p:ph type="sldNum" sz="quarter" idx="11"/>
          </p:nvPr>
        </p:nvSpPr>
        <p:spPr/>
        <p:txBody>
          <a:bodyPr rtlCol="0"/>
          <a:lstStyle/>
          <a:p>
            <a:fld id="{222D44D0-FCBE-4219-B2B2-B476A5806147}"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A0E58AF-B693-42B1-963C-020424B7B661}" type="datetimeFigureOut">
              <a:rPr lang="en-US" smtClean="0"/>
              <a:pPr/>
              <a:t>1/20/2010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2D44D0-FCBE-4219-B2B2-B476A5806147}"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A0E58AF-B693-42B1-963C-020424B7B661}" type="datetimeFigureOut">
              <a:rPr lang="en-US" smtClean="0"/>
              <a:pPr/>
              <a:t>1/20/2010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2D44D0-FCBE-4219-B2B2-B476A580614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A0E58AF-B693-42B1-963C-020424B7B661}" type="datetimeFigureOut">
              <a:rPr lang="en-US" smtClean="0"/>
              <a:pPr/>
              <a:t>1/20/2010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2D44D0-FCBE-4219-B2B2-B476A580614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A0E58AF-B693-42B1-963C-020424B7B661}" type="datetimeFigureOut">
              <a:rPr lang="en-US" smtClean="0"/>
              <a:pPr/>
              <a:t>1/20/2010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2D44D0-FCBE-4219-B2B2-B476A580614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A0E58AF-B693-42B1-963C-020424B7B661}" type="datetimeFigureOut">
              <a:rPr lang="en-US" smtClean="0"/>
              <a:pPr/>
              <a:t>1/20/2010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22D44D0-FCBE-4219-B2B2-B476A580614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A0E58AF-B693-42B1-963C-020424B7B661}" type="datetimeFigureOut">
              <a:rPr lang="en-US" smtClean="0"/>
              <a:pPr/>
              <a:t>1/20/2010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22D44D0-FCBE-4219-B2B2-B476A580614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A0E58AF-B693-42B1-963C-020424B7B661}" type="datetimeFigureOut">
              <a:rPr lang="en-US" smtClean="0"/>
              <a:pPr/>
              <a:t>1/20/2010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22D44D0-FCBE-4219-B2B2-B476A580614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A0E58AF-B693-42B1-963C-020424B7B661}" type="datetimeFigureOut">
              <a:rPr lang="en-US" smtClean="0"/>
              <a:pPr/>
              <a:t>1/20/2010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2D44D0-FCBE-4219-B2B2-B476A580614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A0E58AF-B693-42B1-963C-020424B7B661}" type="datetimeFigureOut">
              <a:rPr lang="en-US" smtClean="0"/>
              <a:pPr/>
              <a:t>1/20/2010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2D44D0-FCBE-4219-B2B2-B476A580614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0E58AF-B693-42B1-963C-020424B7B661}" type="datetimeFigureOut">
              <a:rPr lang="en-US" smtClean="0"/>
              <a:pPr/>
              <a:t>1/20/2010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2D44D0-FCBE-4219-B2B2-B476A580614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A0E58AF-B693-42B1-963C-020424B7B661}" type="datetimeFigureOut">
              <a:rPr lang="en-US" smtClean="0"/>
              <a:pPr/>
              <a:t>1/20/2010</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222D44D0-FCBE-4219-B2B2-B476A580614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image" Target="../media/image11.jpeg"/><Relationship Id="rId2" Type="http://schemas.openxmlformats.org/officeDocument/2006/relationships/diagramData" Target="../diagrams/data3.xml"/><Relationship Id="rId1" Type="http://schemas.openxmlformats.org/officeDocument/2006/relationships/slideLayout" Target="../slideLayouts/slideLayout4.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5.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microsoft.com/office/2007/relationships/diagramDrawing" Target="../diagrams/drawing1.xml"/><Relationship Id="rId13" Type="http://schemas.microsoft.com/office/2007/relationships/diagramDrawing" Target="../diagrams/drawing2.xml"/><Relationship Id="rId3" Type="http://schemas.openxmlformats.org/officeDocument/2006/relationships/image" Target="../media/image7.jpeg"/><Relationship Id="rId7" Type="http://schemas.openxmlformats.org/officeDocument/2006/relationships/diagramColors" Target="../diagrams/colors1.xml"/><Relationship Id="rId12" Type="http://schemas.openxmlformats.org/officeDocument/2006/relationships/diagramColors" Target="../diagrams/colors2.xml"/><Relationship Id="rId2" Type="http://schemas.openxmlformats.org/officeDocument/2006/relationships/image" Target="../media/image6.jpeg"/><Relationship Id="rId1" Type="http://schemas.openxmlformats.org/officeDocument/2006/relationships/slideLayout" Target="../slideLayouts/slideLayout2.xml"/><Relationship Id="rId6" Type="http://schemas.openxmlformats.org/officeDocument/2006/relationships/diagramQuickStyle" Target="../diagrams/quickStyle1.xml"/><Relationship Id="rId11" Type="http://schemas.openxmlformats.org/officeDocument/2006/relationships/diagramQuickStyle" Target="../diagrams/quickStyle2.xml"/><Relationship Id="rId5" Type="http://schemas.openxmlformats.org/officeDocument/2006/relationships/diagramLayout" Target="../diagrams/layout1.xml"/><Relationship Id="rId10" Type="http://schemas.openxmlformats.org/officeDocument/2006/relationships/diagramLayout" Target="../diagrams/layout2.xml"/><Relationship Id="rId4" Type="http://schemas.openxmlformats.org/officeDocument/2006/relationships/diagramData" Target="../diagrams/data1.xml"/><Relationship Id="rId9" Type="http://schemas.openxmlformats.org/officeDocument/2006/relationships/diagramData" Target="../diagrams/data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Carotid artery disease </a:t>
            </a:r>
            <a:endParaRPr lang="en-US" dirty="0"/>
          </a:p>
        </p:txBody>
      </p:sp>
      <p:sp>
        <p:nvSpPr>
          <p:cNvPr id="3" name="Subtitle 2"/>
          <p:cNvSpPr>
            <a:spLocks noGrp="1"/>
          </p:cNvSpPr>
          <p:nvPr>
            <p:ph type="subTitle" idx="1"/>
          </p:nvPr>
        </p:nvSpPr>
        <p:spPr/>
        <p:txBody>
          <a:bodyPr/>
          <a:lstStyle/>
          <a:p>
            <a:r>
              <a:rPr lang="en-US" dirty="0" smtClean="0"/>
              <a:t>HIND ALNAJASHI</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2"/>
          </a:fillRef>
          <a:effectRef idx="1">
            <a:schemeClr val="accent2"/>
          </a:effectRef>
          <a:fontRef idx="minor">
            <a:schemeClr val="lt1"/>
          </a:fontRef>
        </p:style>
        <p:txBody>
          <a:bodyPr/>
          <a:lstStyle/>
          <a:p>
            <a:pPr algn="l"/>
            <a:r>
              <a:rPr lang="en-US" dirty="0" smtClean="0"/>
              <a:t>Transient ischemic attacks</a:t>
            </a:r>
            <a:endParaRPr lang="en-US" dirty="0"/>
          </a:p>
        </p:txBody>
      </p:sp>
      <p:sp>
        <p:nvSpPr>
          <p:cNvPr id="3" name="Content Placeholder 2"/>
          <p:cNvSpPr>
            <a:spLocks noGrp="1"/>
          </p:cNvSpPr>
          <p:nvPr>
            <p:ph idx="1"/>
          </p:nvPr>
        </p:nvSpPr>
        <p:spPr/>
        <p:txBody>
          <a:bodyPr/>
          <a:lstStyle/>
          <a:p>
            <a:r>
              <a:rPr lang="en-US" dirty="0" err="1" smtClean="0"/>
              <a:t>Amaurosis</a:t>
            </a:r>
            <a:r>
              <a:rPr lang="en-US" dirty="0" smtClean="0"/>
              <a:t> </a:t>
            </a:r>
            <a:r>
              <a:rPr lang="en-US" dirty="0" err="1" smtClean="0"/>
              <a:t>fugax</a:t>
            </a:r>
            <a:r>
              <a:rPr lang="en-US" dirty="0" smtClean="0"/>
              <a:t> refers to transient monocular blindness caused by a small embolus to the ophthalmic artery.</a:t>
            </a:r>
            <a:endParaRPr lang="en-US" dirty="0"/>
          </a:p>
        </p:txBody>
      </p:sp>
      <p:pic>
        <p:nvPicPr>
          <p:cNvPr id="4" name="Picture 3" descr="hollenhorst-plaque.jpg"/>
          <p:cNvPicPr>
            <a:picLocks noChangeAspect="1"/>
          </p:cNvPicPr>
          <p:nvPr/>
        </p:nvPicPr>
        <p:blipFill>
          <a:blip r:embed="rId2" cstate="print"/>
          <a:stretch>
            <a:fillRect/>
          </a:stretch>
        </p:blipFill>
        <p:spPr>
          <a:xfrm>
            <a:off x="4876800" y="2895600"/>
            <a:ext cx="3476625" cy="3429000"/>
          </a:xfrm>
          <a:prstGeom prst="rect">
            <a:avLst/>
          </a:prstGeom>
          <a:ln>
            <a:solidFill>
              <a:schemeClr val="bg2">
                <a:lumMod val="25000"/>
              </a:schemeClr>
            </a:solidFill>
          </a:ln>
        </p:spPr>
      </p:pic>
      <p:sp>
        <p:nvSpPr>
          <p:cNvPr id="6" name="TextBox 5"/>
          <p:cNvSpPr txBox="1"/>
          <p:nvPr/>
        </p:nvSpPr>
        <p:spPr>
          <a:xfrm>
            <a:off x="685800" y="3962400"/>
            <a:ext cx="3962400" cy="1477328"/>
          </a:xfrm>
          <a:prstGeom prst="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0">
            <a:schemeClr val="accent2"/>
          </a:lnRef>
          <a:fillRef idx="3">
            <a:schemeClr val="accent2"/>
          </a:fillRef>
          <a:effectRef idx="3">
            <a:schemeClr val="accent2"/>
          </a:effectRef>
          <a:fontRef idx="minor">
            <a:schemeClr val="lt1"/>
          </a:fontRef>
        </p:style>
        <p:txBody>
          <a:bodyPr wrap="square" rtlCol="0">
            <a:spAutoFit/>
          </a:bodyPr>
          <a:lstStyle/>
          <a:p>
            <a:r>
              <a:rPr lang="en-US" dirty="0"/>
              <a:t>Intravascular </a:t>
            </a:r>
            <a:r>
              <a:rPr lang="en-US" dirty="0" err="1"/>
              <a:t>plaquesmay</a:t>
            </a:r>
            <a:r>
              <a:rPr lang="en-US" dirty="0"/>
              <a:t> sometimes</a:t>
            </a:r>
          </a:p>
          <a:p>
            <a:r>
              <a:rPr lang="en-US" dirty="0"/>
              <a:t>be observed in retinal arterioles of patients</a:t>
            </a:r>
          </a:p>
          <a:p>
            <a:r>
              <a:rPr lang="en-US" dirty="0"/>
              <a:t>experiencing </a:t>
            </a:r>
            <a:r>
              <a:rPr lang="en-US" dirty="0" err="1"/>
              <a:t>amaurosis</a:t>
            </a:r>
            <a:r>
              <a:rPr lang="en-US" dirty="0"/>
              <a:t> </a:t>
            </a:r>
            <a:r>
              <a:rPr lang="en-US" dirty="0" err="1"/>
              <a:t>fugax</a:t>
            </a:r>
            <a:endParaRPr lang="en-US" dirty="0"/>
          </a:p>
          <a:p>
            <a:r>
              <a:rPr lang="en-US" dirty="0"/>
              <a:t>(</a:t>
            </a:r>
            <a:r>
              <a:rPr lang="en-US" dirty="0" err="1"/>
              <a:t>ie</a:t>
            </a:r>
            <a:r>
              <a:rPr lang="en-US" dirty="0"/>
              <a:t>, </a:t>
            </a:r>
            <a:r>
              <a:rPr lang="en-US" dirty="0" err="1"/>
              <a:t>Hollenhorst</a:t>
            </a:r>
            <a:r>
              <a:rPr lang="en-US" dirty="0"/>
              <a:t> plaques).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2000"/>
                                        <p:tgtEl>
                                          <p:spTgt spid="4"/>
                                        </p:tgtEl>
                                      </p:cBhvr>
                                    </p:animEffect>
                                  </p:childTnLst>
                                </p:cTn>
                              </p:par>
                              <p:par>
                                <p:cTn id="8" presetID="55"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 calcmode="lin" valueType="num">
                                      <p:cBhvr>
                                        <p:cTn id="10" dur="1000" fill="hold"/>
                                        <p:tgtEl>
                                          <p:spTgt spid="6"/>
                                        </p:tgtEl>
                                        <p:attrNameLst>
                                          <p:attrName>ppt_w</p:attrName>
                                        </p:attrNameLst>
                                      </p:cBhvr>
                                      <p:tavLst>
                                        <p:tav tm="0">
                                          <p:val>
                                            <p:strVal val="#ppt_w*0.70"/>
                                          </p:val>
                                        </p:tav>
                                        <p:tav tm="100000">
                                          <p:val>
                                            <p:strVal val="#ppt_w"/>
                                          </p:val>
                                        </p:tav>
                                      </p:tavLst>
                                    </p:anim>
                                    <p:anim calcmode="lin" valueType="num">
                                      <p:cBhvr>
                                        <p:cTn id="11" dur="1000" fill="hold"/>
                                        <p:tgtEl>
                                          <p:spTgt spid="6"/>
                                        </p:tgtEl>
                                        <p:attrNameLst>
                                          <p:attrName>ppt_h</p:attrName>
                                        </p:attrNameLst>
                                      </p:cBhvr>
                                      <p:tavLst>
                                        <p:tav tm="0">
                                          <p:val>
                                            <p:strVal val="#ppt_h"/>
                                          </p:val>
                                        </p:tav>
                                        <p:tav tm="100000">
                                          <p:val>
                                            <p:strVal val="#ppt_h"/>
                                          </p:val>
                                        </p:tav>
                                      </p:tavLst>
                                    </p:anim>
                                    <p:animEffect transition="in" filter="fade">
                                      <p:cBhvr>
                                        <p:cTn id="12"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ChangeAspect="1" noChangeArrowheads="1"/>
          </p:cNvPicPr>
          <p:nvPr/>
        </p:nvPicPr>
        <p:blipFill>
          <a:blip r:embed="rId2" cstate="print"/>
          <a:srcRect/>
          <a:stretch>
            <a:fillRect/>
          </a:stretch>
        </p:blipFill>
        <p:spPr bwMode="auto">
          <a:xfrm>
            <a:off x="1524000" y="1283188"/>
            <a:ext cx="5943600" cy="5574812"/>
          </a:xfrm>
          <a:prstGeom prst="rect">
            <a:avLst/>
          </a:prstGeom>
          <a:noFill/>
          <a:ln w="9525">
            <a:noFill/>
            <a:miter lim="800000"/>
            <a:headEnd/>
            <a:tailEnd/>
          </a:ln>
          <a:scene3d>
            <a:camera prst="perspectiveFront"/>
            <a:lightRig rig="threePt" dir="t"/>
          </a:scene3d>
        </p:spPr>
      </p:pic>
      <p:sp>
        <p:nvSpPr>
          <p:cNvPr id="2" name="Title 1"/>
          <p:cNvSpPr>
            <a:spLocks noGrp="1"/>
          </p:cNvSpPr>
          <p:nvPr>
            <p:ph type="title"/>
          </p:nvPr>
        </p:nvSpPr>
        <p:spPr/>
        <p:style>
          <a:lnRef idx="0">
            <a:schemeClr val="accent2"/>
          </a:lnRef>
          <a:fillRef idx="3">
            <a:schemeClr val="accent2"/>
          </a:fillRef>
          <a:effectRef idx="3">
            <a:schemeClr val="accent2"/>
          </a:effectRef>
          <a:fontRef idx="minor">
            <a:schemeClr val="lt1"/>
          </a:fontRef>
        </p:style>
        <p:txBody>
          <a:bodyPr/>
          <a:lstStyle/>
          <a:p>
            <a:pPr algn="l"/>
            <a:r>
              <a:rPr lang="en-US" dirty="0" smtClean="0"/>
              <a:t>Total carotid artery occlusion </a:t>
            </a:r>
            <a:endParaRPr lang="en-US" dirty="0"/>
          </a:p>
        </p:txBody>
      </p:sp>
      <p:sp>
        <p:nvSpPr>
          <p:cNvPr id="3" name="Content Placeholder 2"/>
          <p:cNvSpPr>
            <a:spLocks noGrp="1"/>
          </p:cNvSpPr>
          <p:nvPr>
            <p:ph idx="1"/>
          </p:nvPr>
        </p:nvSpPr>
        <p:spPr/>
        <p:txBody>
          <a:bodyPr/>
          <a:lstStyle/>
          <a:p>
            <a:r>
              <a:rPr lang="en-US" dirty="0" smtClean="0"/>
              <a:t>When the internal carotid artery occludes completely, it can also cause low flow or embolic ischemic events depending upon the adequacy of collateral flow through the orbit and across the circle of Willis.</a:t>
            </a:r>
          </a:p>
          <a:p>
            <a:r>
              <a:rPr lang="en-US" dirty="0" smtClean="0"/>
              <a:t>The greatest risk of low flow TIA or stroke is at the time of occlusion; the risk diminishes after the first year.</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effectLst>
            <a:outerShdw blurRad="40000" dist="23000" dir="5400000" rotWithShape="0">
              <a:srgbClr val="000000">
                <a:alpha val="35000"/>
              </a:srgbClr>
            </a:outerShdw>
            <a:reflection blurRad="6350" stA="50000" endA="300" endPos="90000" dist="50800" dir="5400000" sy="-100000" algn="bl" rotWithShape="0"/>
          </a:effectLst>
        </p:spPr>
        <p:style>
          <a:lnRef idx="0">
            <a:schemeClr val="accent1"/>
          </a:lnRef>
          <a:fillRef idx="3">
            <a:schemeClr val="accent1"/>
          </a:fillRef>
          <a:effectRef idx="3">
            <a:schemeClr val="accent1"/>
          </a:effectRef>
          <a:fontRef idx="minor">
            <a:schemeClr val="lt1"/>
          </a:fontRef>
        </p:style>
        <p:txBody>
          <a:bodyPr/>
          <a:lstStyle/>
          <a:p>
            <a:r>
              <a:rPr lang="en-US" dirty="0" smtClean="0"/>
              <a:t>CLINICAL MANIFESTATIONS </a:t>
            </a:r>
            <a:endParaRPr lang="en-US" dirty="0"/>
          </a:p>
        </p:txBody>
      </p:sp>
      <p:sp>
        <p:nvSpPr>
          <p:cNvPr id="5" name="Subtitle 4"/>
          <p:cNvSpPr>
            <a:spLocks noGrp="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magesCAQCRKAX.jpg"/>
          <p:cNvPicPr>
            <a:picLocks noChangeAspect="1"/>
          </p:cNvPicPr>
          <p:nvPr/>
        </p:nvPicPr>
        <p:blipFill>
          <a:blip r:embed="rId2" cstate="print"/>
          <a:stretch>
            <a:fillRect/>
          </a:stretch>
        </p:blipFill>
        <p:spPr>
          <a:xfrm>
            <a:off x="2286000" y="1635685"/>
            <a:ext cx="4295775" cy="5222315"/>
          </a:xfrm>
          <a:prstGeom prst="rect">
            <a:avLst/>
          </a:prstGeom>
        </p:spPr>
      </p:pic>
      <p:sp>
        <p:nvSpPr>
          <p:cNvPr id="2" name="Title 1"/>
          <p:cNvSpPr>
            <a:spLocks noGrp="1"/>
          </p:cNvSpPr>
          <p:nvPr>
            <p:ph type="title"/>
          </p:nvPr>
        </p:nvSpPr>
        <p:spPr/>
        <p:style>
          <a:lnRef idx="1">
            <a:schemeClr val="dk1"/>
          </a:lnRef>
          <a:fillRef idx="2">
            <a:schemeClr val="dk1"/>
          </a:fillRef>
          <a:effectRef idx="1">
            <a:schemeClr val="dk1"/>
          </a:effectRef>
          <a:fontRef idx="minor">
            <a:schemeClr val="dk1"/>
          </a:fontRef>
        </p:style>
        <p:txBody>
          <a:bodyPr/>
          <a:lstStyle/>
          <a:p>
            <a:r>
              <a:rPr lang="en-US" dirty="0" smtClean="0"/>
              <a:t>CLINICAL MANIFESTATIONS </a:t>
            </a:r>
            <a:endParaRPr lang="en-US" dirty="0"/>
          </a:p>
        </p:txBody>
      </p:sp>
      <p:sp>
        <p:nvSpPr>
          <p:cNvPr id="3" name="Content Placeholder 2"/>
          <p:cNvSpPr>
            <a:spLocks noGrp="1"/>
          </p:cNvSpPr>
          <p:nvPr>
            <p:ph idx="1"/>
          </p:nvPr>
        </p:nvSpPr>
        <p:spPr/>
        <p:txBody>
          <a:bodyPr/>
          <a:lstStyle/>
          <a:p>
            <a:r>
              <a:rPr lang="en-US" dirty="0" smtClean="0"/>
              <a:t>Carotid bruit — An important sign of carotid </a:t>
            </a:r>
            <a:r>
              <a:rPr lang="en-US" dirty="0" err="1" smtClean="0"/>
              <a:t>stenosis</a:t>
            </a:r>
            <a:r>
              <a:rPr lang="en-US" dirty="0" smtClean="0"/>
              <a:t> heard over the site of the </a:t>
            </a:r>
            <a:r>
              <a:rPr lang="en-US" dirty="0" err="1" smtClean="0"/>
              <a:t>stenosis</a:t>
            </a:r>
            <a:r>
              <a:rPr lang="en-US" dirty="0" smtClean="0"/>
              <a:t>.</a:t>
            </a:r>
          </a:p>
          <a:p>
            <a:r>
              <a:rPr lang="en-US" dirty="0" smtClean="0"/>
              <a:t>However, a carotid bruit in asymptomatic patients is a poor predictor for the presence of an underlying carotid </a:t>
            </a:r>
            <a:r>
              <a:rPr lang="en-US" dirty="0" err="1" smtClean="0"/>
              <a:t>stenosis</a:t>
            </a:r>
            <a:r>
              <a:rPr lang="en-US" dirty="0" smtClean="0"/>
              <a:t> and for the subsequent development of stroke.</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graphicFrame>
        <p:nvGraphicFramePr>
          <p:cNvPr id="8" name="Content Placeholder 7"/>
          <p:cNvGraphicFramePr>
            <a:graphicFrameLocks noGrp="1"/>
          </p:cNvGraphicFramePr>
          <p:nvPr>
            <p:ph sz="half" idx="1"/>
          </p:nvPr>
        </p:nvGraphicFramePr>
        <p:xfrm>
          <a:off x="457200" y="1600200"/>
          <a:ext cx="4038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7" name="Content Placeholder 6" descr="imagesCAQCRKAX.jpg"/>
          <p:cNvPicPr>
            <a:picLocks noGrp="1" noChangeAspect="1"/>
          </p:cNvPicPr>
          <p:nvPr>
            <p:ph sz="half" idx="2"/>
          </p:nvPr>
        </p:nvPicPr>
        <p:blipFill>
          <a:blip r:embed="rId7" cstate="print"/>
          <a:stretch>
            <a:fillRect/>
          </a:stretch>
        </p:blipFill>
        <p:spPr>
          <a:xfrm>
            <a:off x="4572000" y="1513518"/>
            <a:ext cx="4191000" cy="4582482"/>
          </a:xfrm>
          <a:prstGeom prst="heart">
            <a:avLst/>
          </a:prstGeom>
          <a:ln w="76200">
            <a:noFill/>
          </a:ln>
          <a:effectLst>
            <a:outerShdw blurRad="184150" dist="241300" dir="11520000" sx="110000" sy="110000" algn="ctr">
              <a:srgbClr val="000000">
                <a:alpha val="18000"/>
              </a:srgbClr>
            </a:outerShdw>
          </a:effectLst>
          <a:scene3d>
            <a:camera prst="perspectiveFront" fov="5100000">
              <a:rot lat="0" lon="2100000" rev="0"/>
            </a:camera>
            <a:lightRig rig="flood" dir="t">
              <a:rot lat="0" lon="0" rev="13800000"/>
            </a:lightRig>
          </a:scene3d>
          <a:sp3d extrusionH="107950" prstMaterial="plastic">
            <a:bevelT w="82550" h="63500" prst="divot"/>
            <a:bevelB/>
          </a:sp3d>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style>
          <a:lnRef idx="0">
            <a:schemeClr val="accent1"/>
          </a:lnRef>
          <a:fillRef idx="1002">
            <a:schemeClr val="dk2"/>
          </a:fillRef>
          <a:effectRef idx="3">
            <a:schemeClr val="accent1"/>
          </a:effectRef>
          <a:fontRef idx="minor">
            <a:schemeClr val="lt1"/>
          </a:fontRef>
        </p:style>
        <p:txBody>
          <a:bodyPr/>
          <a:lstStyle/>
          <a:p>
            <a:r>
              <a:rPr lang="en-US" dirty="0" smtClean="0"/>
              <a:t>Ischemic symptoms </a:t>
            </a:r>
            <a:endParaRPr lang="en-US" dirty="0"/>
          </a:p>
        </p:txBody>
      </p:sp>
      <p:pic>
        <p:nvPicPr>
          <p:cNvPr id="9" name="Picture 8" descr="Untitled.jpg"/>
          <p:cNvPicPr>
            <a:picLocks noChangeAspect="1"/>
          </p:cNvPicPr>
          <p:nvPr/>
        </p:nvPicPr>
        <p:blipFill>
          <a:blip r:embed="rId2" cstate="print">
            <a:lum bright="12000" contrast="34000"/>
          </a:blip>
          <a:stretch>
            <a:fillRect/>
          </a:stretch>
        </p:blipFill>
        <p:spPr>
          <a:xfrm>
            <a:off x="-457200" y="1371600"/>
            <a:ext cx="10515600" cy="8398124"/>
          </a:xfrm>
          <a:prstGeom prst="rect">
            <a:avLst/>
          </a:prstGeom>
          <a:effectLst>
            <a:outerShdw blurRad="50800" dist="50800" dir="5400000" algn="ctr" rotWithShape="0">
              <a:srgbClr val="000000">
                <a:alpha val="53000"/>
              </a:srgbClr>
            </a:outerShdw>
          </a:effectLst>
        </p:spPr>
      </p:pic>
      <p:sp>
        <p:nvSpPr>
          <p:cNvPr id="6" name="Content Placeholder 5"/>
          <p:cNvSpPr>
            <a:spLocks noGrp="1"/>
          </p:cNvSpPr>
          <p:nvPr>
            <p:ph idx="1"/>
          </p:nvPr>
        </p:nvSpPr>
        <p:spPr/>
        <p:txBody>
          <a:bodyPr>
            <a:normAutofit fontScale="92500" lnSpcReduction="10000"/>
          </a:bodyPr>
          <a:lstStyle/>
          <a:p>
            <a:r>
              <a:rPr lang="en-US" dirty="0" smtClean="0"/>
              <a:t>Features of ocular ischemia or infarction include partial or complete blindness in one eye and an absent </a:t>
            </a:r>
            <a:r>
              <a:rPr lang="en-US" dirty="0" err="1" smtClean="0"/>
              <a:t>pupillary</a:t>
            </a:r>
            <a:r>
              <a:rPr lang="en-US" dirty="0" smtClean="0"/>
              <a:t> light </a:t>
            </a:r>
            <a:r>
              <a:rPr lang="en-US" dirty="0" err="1" smtClean="0"/>
              <a:t>respocerebral</a:t>
            </a:r>
            <a:r>
              <a:rPr lang="en-US" dirty="0" smtClean="0"/>
              <a:t> </a:t>
            </a:r>
            <a:r>
              <a:rPr lang="en-US" dirty="0" err="1" smtClean="0"/>
              <a:t>nse</a:t>
            </a:r>
            <a:r>
              <a:rPr lang="en-US" dirty="0" smtClean="0"/>
              <a:t>.</a:t>
            </a:r>
          </a:p>
          <a:p>
            <a:r>
              <a:rPr lang="en-US" dirty="0" smtClean="0"/>
              <a:t>Hemispheric signs of infarction from carotid disease include </a:t>
            </a:r>
            <a:r>
              <a:rPr lang="en-US" dirty="0" err="1" smtClean="0"/>
              <a:t>contralateral</a:t>
            </a:r>
            <a:r>
              <a:rPr lang="en-US" dirty="0" smtClean="0"/>
              <a:t> homonymous </a:t>
            </a:r>
            <a:r>
              <a:rPr lang="en-US" dirty="0" err="1" smtClean="0"/>
              <a:t>hemianopsia</a:t>
            </a:r>
            <a:r>
              <a:rPr lang="en-US" dirty="0" smtClean="0"/>
              <a:t>, </a:t>
            </a:r>
            <a:r>
              <a:rPr lang="en-US" dirty="0" err="1" smtClean="0"/>
              <a:t>hemiparesis</a:t>
            </a:r>
            <a:r>
              <a:rPr lang="en-US" dirty="0" smtClean="0"/>
              <a:t>, and </a:t>
            </a:r>
            <a:r>
              <a:rPr lang="en-US" dirty="0" err="1" smtClean="0"/>
              <a:t>hemisensory</a:t>
            </a:r>
            <a:r>
              <a:rPr lang="en-US" dirty="0" smtClean="0"/>
              <a:t> loss. Specific signs of left hemisphere ischemia include aphasia, while right hemisphere ischemia may be manifest by left </a:t>
            </a:r>
            <a:r>
              <a:rPr lang="en-US" dirty="0" err="1" smtClean="0"/>
              <a:t>visuospatial</a:t>
            </a:r>
            <a:r>
              <a:rPr lang="en-US" dirty="0" smtClean="0"/>
              <a:t> neglect, constructional </a:t>
            </a:r>
            <a:r>
              <a:rPr lang="en-US" dirty="0" err="1" smtClean="0"/>
              <a:t>apraxia</a:t>
            </a:r>
            <a:r>
              <a:rPr lang="en-US" dirty="0" smtClean="0"/>
              <a:t>.</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lstStyle/>
          <a:p>
            <a:r>
              <a:rPr lang="en-US" dirty="0" smtClean="0"/>
              <a:t>Ischemic symptoms</a:t>
            </a:r>
            <a:endParaRPr lang="en-US" dirty="0"/>
          </a:p>
        </p:txBody>
      </p:sp>
      <p:sp>
        <p:nvSpPr>
          <p:cNvPr id="3" name="Content Placeholder 2"/>
          <p:cNvSpPr>
            <a:spLocks noGrp="1"/>
          </p:cNvSpPr>
          <p:nvPr>
            <p:ph idx="1"/>
          </p:nvPr>
        </p:nvSpPr>
        <p:spPr/>
        <p:style>
          <a:lnRef idx="0">
            <a:scrgbClr r="0" g="0" b="0"/>
          </a:lnRef>
          <a:fillRef idx="1001">
            <a:schemeClr val="lt2"/>
          </a:fillRef>
          <a:effectRef idx="0">
            <a:scrgbClr r="0" g="0" b="0"/>
          </a:effectRef>
          <a:fontRef idx="major"/>
        </p:style>
        <p:txBody>
          <a:bodyPr/>
          <a:lstStyle/>
          <a:p>
            <a:r>
              <a:rPr lang="en-US" dirty="0" smtClean="0"/>
              <a:t>Atypical symptoms of internal carotid artery </a:t>
            </a:r>
            <a:r>
              <a:rPr lang="en-US" dirty="0" err="1" smtClean="0"/>
              <a:t>stenosis</a:t>
            </a:r>
            <a:r>
              <a:rPr lang="en-US" dirty="0" smtClean="0"/>
              <a:t> include unilateral limb shaking and transient loss of monocular vision upon exposure to bright light Syncope may be a rare consequence of bilateral carotid occlusive disease.</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lstStyle/>
          <a:p>
            <a:r>
              <a:rPr lang="en-US" dirty="0" smtClean="0"/>
              <a:t>Ischemic symptoms</a:t>
            </a:r>
            <a:endParaRPr lang="en-US" dirty="0"/>
          </a:p>
        </p:txBody>
      </p:sp>
      <p:sp>
        <p:nvSpPr>
          <p:cNvPr id="3" name="Content Placeholder 2"/>
          <p:cNvSpPr>
            <a:spLocks noGrp="1"/>
          </p:cNvSpPr>
          <p:nvPr>
            <p:ph idx="1"/>
          </p:nvPr>
        </p:nvSpPr>
        <p:spPr/>
        <p:style>
          <a:lnRef idx="0">
            <a:scrgbClr r="0" g="0" b="0"/>
          </a:lnRef>
          <a:fillRef idx="1003">
            <a:schemeClr val="lt1"/>
          </a:fillRef>
          <a:effectRef idx="0">
            <a:scrgbClr r="0" g="0" b="0"/>
          </a:effectRef>
          <a:fontRef idx="major"/>
        </p:style>
        <p:txBody>
          <a:bodyPr/>
          <a:lstStyle/>
          <a:p>
            <a:r>
              <a:rPr lang="en-US" dirty="0" smtClean="0"/>
              <a:t>None of the above symptoms and signs is specific to carotid </a:t>
            </a:r>
            <a:r>
              <a:rPr lang="en-US" dirty="0" err="1" smtClean="0"/>
              <a:t>stenosis</a:t>
            </a:r>
            <a:r>
              <a:rPr lang="en-US" dirty="0" smtClean="0"/>
              <a:t>. As an example, temporal </a:t>
            </a:r>
            <a:r>
              <a:rPr lang="en-US" dirty="0" err="1" smtClean="0"/>
              <a:t>arteritis</a:t>
            </a:r>
            <a:r>
              <a:rPr lang="en-US" dirty="0" smtClean="0"/>
              <a:t> may produce ocular symptoms that are similar to those produced by carotid </a:t>
            </a:r>
            <a:r>
              <a:rPr lang="en-US" dirty="0" err="1" smtClean="0"/>
              <a:t>stenosis</a:t>
            </a:r>
            <a:r>
              <a:rPr lang="en-US" dirty="0" smtClean="0"/>
              <a:t> and should be considered in the differential diagnosis.</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2057400"/>
            <a:ext cx="7772400" cy="1470025"/>
          </a:xfrm>
          <a:effectLst>
            <a:outerShdw blurRad="40000" dist="23000" dir="5400000" rotWithShape="0">
              <a:srgbClr val="000000">
                <a:alpha val="35000"/>
              </a:srgbClr>
            </a:outerShdw>
            <a:reflection blurRad="6350" stA="50000" endA="300" endPos="55500" dist="101600" dir="5400000" sy="-100000" algn="bl" rotWithShape="0"/>
          </a:effectLst>
          <a:scene3d>
            <a:camera prst="perspectiveRelaxedModerately"/>
            <a:lightRig rig="threePt" dir="t">
              <a:rot lat="0" lon="0" rev="1200000"/>
            </a:lightRig>
          </a:scene3d>
          <a:sp3d>
            <a:bevelT w="63500" h="25400"/>
          </a:sp3d>
        </p:spPr>
        <p:style>
          <a:lnRef idx="0">
            <a:schemeClr val="accent4"/>
          </a:lnRef>
          <a:fillRef idx="3">
            <a:schemeClr val="accent4"/>
          </a:fillRef>
          <a:effectRef idx="3">
            <a:schemeClr val="accent4"/>
          </a:effectRef>
          <a:fontRef idx="minor">
            <a:schemeClr val="lt1"/>
          </a:fontRef>
        </p:style>
        <p:txBody>
          <a:bodyPr/>
          <a:lstStyle/>
          <a:p>
            <a:r>
              <a:rPr lang="en-US" b="1" dirty="0" smtClean="0"/>
              <a:t>Evaluation of carotid artery </a:t>
            </a:r>
            <a:r>
              <a:rPr lang="en-US" b="1" dirty="0" err="1" smtClean="0"/>
              <a:t>stenosis</a:t>
            </a:r>
            <a:endParaRPr lang="en-US" dirty="0"/>
          </a:p>
        </p:txBody>
      </p:sp>
      <p:sp>
        <p:nvSpPr>
          <p:cNvPr id="5" name="Subtitle 4"/>
          <p:cNvSpPr>
            <a:spLocks noGrp="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19400" y="1981200"/>
            <a:ext cx="3581400" cy="523220"/>
          </a:xfrm>
          <a:prstGeom prst="rect">
            <a:avLst/>
          </a:prstGeom>
        </p:spPr>
        <p:style>
          <a:lnRef idx="0">
            <a:schemeClr val="accent2"/>
          </a:lnRef>
          <a:fillRef idx="3">
            <a:schemeClr val="accent2"/>
          </a:fillRef>
          <a:effectRef idx="3">
            <a:schemeClr val="accent2"/>
          </a:effectRef>
          <a:fontRef idx="minor">
            <a:schemeClr val="lt1"/>
          </a:fontRef>
        </p:style>
        <p:txBody>
          <a:bodyPr wrap="square" rtlCol="0">
            <a:spAutoFit/>
          </a:bodyPr>
          <a:lstStyle/>
          <a:p>
            <a:pPr algn="ctr"/>
            <a:r>
              <a:rPr lang="en-US" sz="2800" dirty="0" smtClean="0"/>
              <a:t>History $ examination </a:t>
            </a:r>
            <a:endParaRPr lang="en-US" sz="2800" dirty="0"/>
          </a:p>
        </p:txBody>
      </p:sp>
      <p:sp>
        <p:nvSpPr>
          <p:cNvPr id="6" name="TextBox 5"/>
          <p:cNvSpPr txBox="1"/>
          <p:nvPr/>
        </p:nvSpPr>
        <p:spPr>
          <a:xfrm>
            <a:off x="2819400" y="2514600"/>
            <a:ext cx="3581400" cy="707886"/>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pPr algn="ctr"/>
            <a:r>
              <a:rPr lang="en-US" sz="2000" dirty="0" smtClean="0"/>
              <a:t>Sign &amp; symptom of carotid artery territories ischemia</a:t>
            </a:r>
            <a:endParaRPr lang="en-US" sz="2000" dirty="0"/>
          </a:p>
        </p:txBody>
      </p:sp>
      <p:sp>
        <p:nvSpPr>
          <p:cNvPr id="7" name="TextBox 6"/>
          <p:cNvSpPr txBox="1"/>
          <p:nvPr/>
        </p:nvSpPr>
        <p:spPr>
          <a:xfrm>
            <a:off x="2819400" y="3276600"/>
            <a:ext cx="1905000" cy="369332"/>
          </a:xfrm>
          <a:prstGeom prst="rect">
            <a:avLst/>
          </a:prstGeom>
        </p:spPr>
        <p:style>
          <a:lnRef idx="0">
            <a:schemeClr val="accent3"/>
          </a:lnRef>
          <a:fillRef idx="3">
            <a:schemeClr val="accent3"/>
          </a:fillRef>
          <a:effectRef idx="3">
            <a:schemeClr val="accent3"/>
          </a:effectRef>
          <a:fontRef idx="minor">
            <a:schemeClr val="lt1"/>
          </a:fontRef>
        </p:style>
        <p:txBody>
          <a:bodyPr wrap="square" rtlCol="0">
            <a:spAutoFit/>
          </a:bodyPr>
          <a:lstStyle/>
          <a:p>
            <a:pPr algn="ctr"/>
            <a:r>
              <a:rPr lang="en-US" dirty="0" smtClean="0"/>
              <a:t>YES</a:t>
            </a:r>
            <a:endParaRPr lang="en-US" dirty="0"/>
          </a:p>
        </p:txBody>
      </p:sp>
      <p:sp>
        <p:nvSpPr>
          <p:cNvPr id="8" name="TextBox 7"/>
          <p:cNvSpPr txBox="1"/>
          <p:nvPr/>
        </p:nvSpPr>
        <p:spPr>
          <a:xfrm>
            <a:off x="4724400" y="3276600"/>
            <a:ext cx="1676400" cy="369332"/>
          </a:xfrm>
          <a:prstGeom prst="rect">
            <a:avLst/>
          </a:prstGeom>
        </p:spPr>
        <p:style>
          <a:lnRef idx="0">
            <a:schemeClr val="accent6"/>
          </a:lnRef>
          <a:fillRef idx="3">
            <a:schemeClr val="accent6"/>
          </a:fillRef>
          <a:effectRef idx="3">
            <a:schemeClr val="accent6"/>
          </a:effectRef>
          <a:fontRef idx="minor">
            <a:schemeClr val="lt1"/>
          </a:fontRef>
        </p:style>
        <p:txBody>
          <a:bodyPr wrap="square" rtlCol="0">
            <a:spAutoFit/>
          </a:bodyPr>
          <a:lstStyle/>
          <a:p>
            <a:pPr algn="ctr"/>
            <a:r>
              <a:rPr lang="en-US" dirty="0" smtClean="0"/>
              <a:t>NO</a:t>
            </a:r>
            <a:endParaRPr lang="en-US" dirty="0"/>
          </a:p>
        </p:txBody>
      </p:sp>
      <p:sp>
        <p:nvSpPr>
          <p:cNvPr id="9" name="TextBox 8"/>
          <p:cNvSpPr txBox="1"/>
          <p:nvPr/>
        </p:nvSpPr>
        <p:spPr>
          <a:xfrm>
            <a:off x="2819400" y="3657600"/>
            <a:ext cx="1905000" cy="923330"/>
          </a:xfrm>
          <a:prstGeom prst="rect">
            <a:avLst/>
          </a:prstGeom>
        </p:spPr>
        <p:style>
          <a:lnRef idx="0">
            <a:schemeClr val="accent3"/>
          </a:lnRef>
          <a:fillRef idx="3">
            <a:schemeClr val="accent3"/>
          </a:fillRef>
          <a:effectRef idx="3">
            <a:schemeClr val="accent3"/>
          </a:effectRef>
          <a:fontRef idx="minor">
            <a:schemeClr val="lt1"/>
          </a:fontRef>
        </p:style>
        <p:txBody>
          <a:bodyPr wrap="square" rtlCol="0">
            <a:spAutoFit/>
          </a:bodyPr>
          <a:lstStyle/>
          <a:p>
            <a:r>
              <a:rPr lang="en-US" dirty="0" smtClean="0"/>
              <a:t>Symptomatic  carotid artery </a:t>
            </a:r>
            <a:r>
              <a:rPr lang="en-US" dirty="0" err="1" smtClean="0"/>
              <a:t>stenosis</a:t>
            </a:r>
            <a:endParaRPr lang="en-US" dirty="0"/>
          </a:p>
        </p:txBody>
      </p:sp>
      <p:sp>
        <p:nvSpPr>
          <p:cNvPr id="10" name="TextBox 9"/>
          <p:cNvSpPr txBox="1"/>
          <p:nvPr/>
        </p:nvSpPr>
        <p:spPr>
          <a:xfrm>
            <a:off x="4724400" y="3657600"/>
            <a:ext cx="1676400" cy="923330"/>
          </a:xfrm>
          <a:prstGeom prst="rect">
            <a:avLst/>
          </a:prstGeom>
        </p:spPr>
        <p:style>
          <a:lnRef idx="0">
            <a:schemeClr val="accent6"/>
          </a:lnRef>
          <a:fillRef idx="3">
            <a:schemeClr val="accent6"/>
          </a:fillRef>
          <a:effectRef idx="3">
            <a:schemeClr val="accent6"/>
          </a:effectRef>
          <a:fontRef idx="minor">
            <a:schemeClr val="lt1"/>
          </a:fontRef>
        </p:style>
        <p:txBody>
          <a:bodyPr wrap="square" rtlCol="0">
            <a:spAutoFit/>
          </a:bodyPr>
          <a:lstStyle/>
          <a:p>
            <a:pPr algn="ctr"/>
            <a:r>
              <a:rPr lang="en-US" dirty="0" smtClean="0"/>
              <a:t>asymptomatic  carotid artery </a:t>
            </a:r>
            <a:r>
              <a:rPr lang="en-US" dirty="0" err="1" smtClean="0"/>
              <a:t>stenosis</a:t>
            </a:r>
            <a:endParaRPr lang="en-US" dirty="0"/>
          </a:p>
        </p:txBody>
      </p:sp>
      <p:sp>
        <p:nvSpPr>
          <p:cNvPr id="11" name="TextBox 10"/>
          <p:cNvSpPr txBox="1"/>
          <p:nvPr/>
        </p:nvSpPr>
        <p:spPr>
          <a:xfrm>
            <a:off x="533400" y="5257800"/>
            <a:ext cx="8001000" cy="1200329"/>
          </a:xfrm>
          <a:prstGeom prst="rect">
            <a:avLst/>
          </a:prstGeom>
          <a:solidFill>
            <a:schemeClr val="accent1">
              <a:lumMod val="60000"/>
              <a:lumOff val="40000"/>
            </a:schemeClr>
          </a:solidFill>
          <a:ln w="57150">
            <a:solidFill>
              <a:srgbClr val="0070C0"/>
            </a:solidFill>
          </a:ln>
        </p:spPr>
        <p:style>
          <a:lnRef idx="0">
            <a:scrgbClr r="0" g="0" b="0"/>
          </a:lnRef>
          <a:fillRef idx="1002">
            <a:schemeClr val="lt2"/>
          </a:fillRef>
          <a:effectRef idx="0">
            <a:scrgbClr r="0" g="0" b="0"/>
          </a:effectRef>
          <a:fontRef idx="major"/>
        </p:style>
        <p:txBody>
          <a:bodyPr wrap="square" rtlCol="0">
            <a:spAutoFit/>
          </a:bodyPr>
          <a:lstStyle/>
          <a:p>
            <a:r>
              <a:rPr lang="en-US" dirty="0" smtClean="0"/>
              <a:t>In the large clinical trials addressing the management of carotid artery </a:t>
            </a:r>
            <a:r>
              <a:rPr lang="en-US" dirty="0" err="1" smtClean="0"/>
              <a:t>stenosis</a:t>
            </a:r>
            <a:r>
              <a:rPr lang="en-US" dirty="0" smtClean="0"/>
              <a:t>, the detection of "silent" infarcts on CT or MRI did not qualify the </a:t>
            </a:r>
            <a:r>
              <a:rPr lang="en-US" dirty="0" err="1" smtClean="0"/>
              <a:t>stenosis</a:t>
            </a:r>
            <a:r>
              <a:rPr lang="en-US" dirty="0" smtClean="0"/>
              <a:t> as symptomatic. In clinical practice, however, radiographic evidence of ischemia in the territory of a </a:t>
            </a:r>
            <a:r>
              <a:rPr lang="en-US" dirty="0" err="1" smtClean="0"/>
              <a:t>stenotic</a:t>
            </a:r>
            <a:r>
              <a:rPr lang="en-US" dirty="0" smtClean="0"/>
              <a:t> internal carotid artery may affect management.</a:t>
            </a:r>
            <a:endParaRPr lang="en-US" dirty="0"/>
          </a:p>
        </p:txBody>
      </p:sp>
      <p:sp>
        <p:nvSpPr>
          <p:cNvPr id="12" name="TextBox 11"/>
          <p:cNvSpPr txBox="1"/>
          <p:nvPr/>
        </p:nvSpPr>
        <p:spPr>
          <a:xfrm>
            <a:off x="838200" y="381000"/>
            <a:ext cx="7543800" cy="584775"/>
          </a:xfrm>
          <a:prstGeom prst="rect">
            <a:avLst/>
          </a:prstGeom>
          <a:noFill/>
        </p:spPr>
        <p:txBody>
          <a:bodyPr wrap="square" rtlCol="0">
            <a:spAutoFit/>
            <a:scene3d>
              <a:camera prst="perspectiveRight"/>
              <a:lightRig rig="threePt" dir="t"/>
            </a:scene3d>
          </a:bodyPr>
          <a:lstStyle/>
          <a:p>
            <a:pPr algn="ctr"/>
            <a:r>
              <a:rPr lang="en-US" sz="32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Evaluation of carotid artery </a:t>
            </a:r>
            <a:r>
              <a:rPr lang="en-US" sz="3200" b="1" dirty="0" err="1" smtClean="0">
                <a:ln w="18000">
                  <a:solidFill>
                    <a:schemeClr val="accent2">
                      <a:satMod val="140000"/>
                    </a:schemeClr>
                  </a:solidFill>
                  <a:prstDash val="solid"/>
                  <a:miter lim="800000"/>
                </a:ln>
                <a:noFill/>
                <a:effectLst>
                  <a:outerShdw blurRad="25500" dist="23000" dir="7020000" algn="tl">
                    <a:srgbClr val="000000">
                      <a:alpha val="50000"/>
                    </a:srgbClr>
                  </a:outerShdw>
                </a:effectLst>
              </a:rPr>
              <a:t>stenosis</a:t>
            </a:r>
            <a:endParaRPr lang="en-US" sz="3200"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ox(in)">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additive="base">
                                        <p:cTn id="17" dur="500" fill="hold"/>
                                        <p:tgtEl>
                                          <p:spTgt spid="7"/>
                                        </p:tgtEl>
                                        <p:attrNameLst>
                                          <p:attrName>ppt_x</p:attrName>
                                        </p:attrNameLst>
                                      </p:cBhvr>
                                      <p:tavLst>
                                        <p:tav tm="0">
                                          <p:val>
                                            <p:strVal val="#ppt_x"/>
                                          </p:val>
                                        </p:tav>
                                        <p:tav tm="100000">
                                          <p:val>
                                            <p:strVal val="#ppt_x"/>
                                          </p:val>
                                        </p:tav>
                                      </p:tavLst>
                                    </p:anim>
                                    <p:anim calcmode="lin" valueType="num">
                                      <p:cBhvr additive="base">
                                        <p:cTn id="1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anim calcmode="lin" valueType="num">
                                      <p:cBhvr additive="base">
                                        <p:cTn id="23" dur="500" fill="hold"/>
                                        <p:tgtEl>
                                          <p:spTgt spid="9"/>
                                        </p:tgtEl>
                                        <p:attrNameLst>
                                          <p:attrName>ppt_x</p:attrName>
                                        </p:attrNameLst>
                                      </p:cBhvr>
                                      <p:tavLst>
                                        <p:tav tm="0">
                                          <p:val>
                                            <p:strVal val="#ppt_x"/>
                                          </p:val>
                                        </p:tav>
                                        <p:tav tm="100000">
                                          <p:val>
                                            <p:strVal val="#ppt_x"/>
                                          </p:val>
                                        </p:tav>
                                      </p:tavLst>
                                    </p:anim>
                                    <p:anim calcmode="lin" valueType="num">
                                      <p:cBhvr additive="base">
                                        <p:cTn id="2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8"/>
                                        </p:tgtEl>
                                        <p:attrNameLst>
                                          <p:attrName>style.visibility</p:attrName>
                                        </p:attrNameLst>
                                      </p:cBhvr>
                                      <p:to>
                                        <p:strVal val="visible"/>
                                      </p:to>
                                    </p:set>
                                    <p:anim calcmode="lin" valueType="num">
                                      <p:cBhvr additive="base">
                                        <p:cTn id="29" dur="500" fill="hold"/>
                                        <p:tgtEl>
                                          <p:spTgt spid="8"/>
                                        </p:tgtEl>
                                        <p:attrNameLst>
                                          <p:attrName>ppt_x</p:attrName>
                                        </p:attrNameLst>
                                      </p:cBhvr>
                                      <p:tavLst>
                                        <p:tav tm="0">
                                          <p:val>
                                            <p:strVal val="#ppt_x"/>
                                          </p:val>
                                        </p:tav>
                                        <p:tav tm="100000">
                                          <p:val>
                                            <p:strVal val="#ppt_x"/>
                                          </p:val>
                                        </p:tav>
                                      </p:tavLst>
                                    </p:anim>
                                    <p:anim calcmode="lin" valueType="num">
                                      <p:cBhvr additive="base">
                                        <p:cTn id="3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anim calcmode="lin" valueType="num">
                                      <p:cBhvr additive="base">
                                        <p:cTn id="35" dur="500" fill="hold"/>
                                        <p:tgtEl>
                                          <p:spTgt spid="10"/>
                                        </p:tgtEl>
                                        <p:attrNameLst>
                                          <p:attrName>ppt_x</p:attrName>
                                        </p:attrNameLst>
                                      </p:cBhvr>
                                      <p:tavLst>
                                        <p:tav tm="0">
                                          <p:val>
                                            <p:strVal val="#ppt_x"/>
                                          </p:val>
                                        </p:tav>
                                        <p:tav tm="100000">
                                          <p:val>
                                            <p:strVal val="#ppt_x"/>
                                          </p:val>
                                        </p:tav>
                                      </p:tavLst>
                                    </p:anim>
                                    <p:anim calcmode="lin" valueType="num">
                                      <p:cBhvr additive="base">
                                        <p:cTn id="3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5" presetClass="entr" presetSubtype="10" fill="hold" grpId="0" nodeType="clickEffect">
                                  <p:stCondLst>
                                    <p:cond delay="0"/>
                                  </p:stCondLst>
                                  <p:childTnLst>
                                    <p:set>
                                      <p:cBhvr>
                                        <p:cTn id="40" dur="1" fill="hold">
                                          <p:stCondLst>
                                            <p:cond delay="0"/>
                                          </p:stCondLst>
                                        </p:cTn>
                                        <p:tgtEl>
                                          <p:spTgt spid="11"/>
                                        </p:tgtEl>
                                        <p:attrNameLst>
                                          <p:attrName>style.visibility</p:attrName>
                                        </p:attrNameLst>
                                      </p:cBhvr>
                                      <p:to>
                                        <p:strVal val="visible"/>
                                      </p:to>
                                    </p:set>
                                    <p:animEffect transition="in" filter="checkerboard(across)">
                                      <p:cBhvr>
                                        <p:cTn id="41"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7" grpId="0" animBg="1"/>
      <p:bldP spid="8" grpId="0" animBg="1"/>
      <p:bldP spid="9" grpId="0" animBg="1"/>
      <p:bldP spid="10" grpId="0" animBg="1"/>
      <p:bldP spid="1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3"/>
          </a:lnRef>
          <a:fillRef idx="3">
            <a:schemeClr val="accent3"/>
          </a:fillRef>
          <a:effectRef idx="3">
            <a:schemeClr val="accent3"/>
          </a:effectRef>
          <a:fontRef idx="minor">
            <a:schemeClr val="lt1"/>
          </a:fontRef>
        </p:style>
        <p:txBody>
          <a:bodyPr/>
          <a:lstStyle/>
          <a:p>
            <a:r>
              <a:rPr lang="en-US" dirty="0" smtClean="0"/>
              <a:t>Case history</a:t>
            </a:r>
            <a:endParaRPr lang="en-US" dirty="0"/>
          </a:p>
        </p:txBody>
      </p:sp>
      <p:sp>
        <p:nvSpPr>
          <p:cNvPr id="3" name="Content Placeholder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lnSpcReduction="10000"/>
          </a:bodyPr>
          <a:lstStyle/>
          <a:p>
            <a:r>
              <a:rPr lang="en-US" dirty="0" smtClean="0"/>
              <a:t>A </a:t>
            </a:r>
            <a:r>
              <a:rPr lang="en-US" dirty="0"/>
              <a:t>65-year-old woman with a history </a:t>
            </a:r>
            <a:r>
              <a:rPr lang="en-US" dirty="0" smtClean="0"/>
              <a:t>of hypertension </a:t>
            </a:r>
            <a:r>
              <a:rPr lang="en-US" dirty="0"/>
              <a:t>and </a:t>
            </a:r>
            <a:r>
              <a:rPr lang="en-US" dirty="0" smtClean="0"/>
              <a:t>diabetes.</a:t>
            </a:r>
            <a:endParaRPr lang="en-US" dirty="0"/>
          </a:p>
          <a:p>
            <a:r>
              <a:rPr lang="en-US" dirty="0" smtClean="0"/>
              <a:t>Presented  </a:t>
            </a:r>
            <a:r>
              <a:rPr lang="en-US" dirty="0"/>
              <a:t>with an episode of </a:t>
            </a:r>
            <a:r>
              <a:rPr lang="en-US" dirty="0" smtClean="0"/>
              <a:t>loss of </a:t>
            </a:r>
            <a:r>
              <a:rPr lang="en-US" dirty="0"/>
              <a:t>vision affecting her right eye</a:t>
            </a:r>
            <a:r>
              <a:rPr lang="en-US" dirty="0" smtClean="0"/>
              <a:t>, which lasted for several minutes. </a:t>
            </a:r>
            <a:endParaRPr lang="en-US" dirty="0"/>
          </a:p>
          <a:p>
            <a:r>
              <a:rPr lang="en-US" dirty="0" smtClean="0"/>
              <a:t>On </a:t>
            </a:r>
            <a:r>
              <a:rPr lang="en-US" dirty="0"/>
              <a:t>examination, she has a right anterior cervical bruit and </a:t>
            </a:r>
            <a:r>
              <a:rPr lang="en-US" dirty="0" smtClean="0"/>
              <a:t>an augmented right superior temporal artery pulse. </a:t>
            </a:r>
            <a:endParaRPr lang="en-US" dirty="0"/>
          </a:p>
          <a:p>
            <a:r>
              <a:rPr lang="en-US" dirty="0" smtClean="0"/>
              <a:t>Her </a:t>
            </a:r>
            <a:r>
              <a:rPr lang="en-US" dirty="0"/>
              <a:t>examination </a:t>
            </a:r>
            <a:r>
              <a:rPr lang="en-US" dirty="0" smtClean="0"/>
              <a:t>is otherwise unremarkable.</a:t>
            </a:r>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nvGraphicFramePr>
        <p:xfrm>
          <a:off x="-152400" y="381000"/>
          <a:ext cx="9525000" cy="6096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iterate type="lt">
                                    <p:tmPct val="5000"/>
                                  </p:iterate>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AsOne/>
      </p:bldGraphic>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Up Arrow 7"/>
          <p:cNvSpPr/>
          <p:nvPr/>
        </p:nvSpPr>
        <p:spPr>
          <a:xfrm>
            <a:off x="533400" y="1524000"/>
            <a:ext cx="3505200" cy="4572000"/>
          </a:xfrm>
          <a:prstGeom prst="upArrow">
            <a:avLst/>
          </a:prstGeom>
          <a:solidFill>
            <a:schemeClr val="bg1"/>
          </a:solidFill>
          <a:ln>
            <a:solidFill>
              <a:schemeClr val="accent2">
                <a:lumMod val="40000"/>
                <a:lumOff val="60000"/>
              </a:schemeClr>
            </a:solidFill>
          </a:ln>
          <a:effectLst>
            <a:glow rad="228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p:cNvSpPr>
            <a:spLocks noGrp="1"/>
          </p:cNvSpPr>
          <p:nvPr>
            <p:ph type="title"/>
          </p:nvPr>
        </p:nvSpPr>
        <p:spPr/>
        <p:txBody>
          <a:bodyPr>
            <a:normAutofit fontScale="90000"/>
          </a:bodyPr>
          <a:lstStyle/>
          <a:p>
            <a:r>
              <a:rPr lang="en-US" dirty="0" smtClean="0"/>
              <a:t>CONVENTIONAL CEREBRAL ANGIOGRAPHY</a:t>
            </a:r>
            <a:endParaRPr lang="en-US" dirty="0"/>
          </a:p>
        </p:txBody>
      </p:sp>
      <p:sp>
        <p:nvSpPr>
          <p:cNvPr id="6" name="Content Placeholder 5"/>
          <p:cNvSpPr>
            <a:spLocks noGrp="1"/>
          </p:cNvSpPr>
          <p:nvPr>
            <p:ph sz="half" idx="1"/>
          </p:nvPr>
        </p:nvSpPr>
        <p:spPr>
          <a:xfrm>
            <a:off x="228600" y="2103437"/>
            <a:ext cx="4267200" cy="4754563"/>
          </a:xfrm>
        </p:spPr>
        <p:txBody>
          <a:bodyPr/>
          <a:lstStyle/>
          <a:p>
            <a:r>
              <a:rPr lang="en-US" dirty="0" smtClean="0"/>
              <a:t>Gold </a:t>
            </a:r>
            <a:r>
              <a:rPr lang="en-US" dirty="0" err="1" smtClean="0"/>
              <a:t>standred</a:t>
            </a:r>
            <a:r>
              <a:rPr lang="en-US" dirty="0" smtClean="0"/>
              <a:t>.</a:t>
            </a:r>
          </a:p>
          <a:p>
            <a:r>
              <a:rPr lang="en-US" dirty="0" smtClean="0"/>
              <a:t>evaluation of the entire carotid artery system, providing information, plaque morphology, and collateral circulation which may affect management .</a:t>
            </a:r>
            <a:endParaRPr lang="en-US" dirty="0"/>
          </a:p>
        </p:txBody>
      </p:sp>
      <p:sp>
        <p:nvSpPr>
          <p:cNvPr id="9" name="Content Placeholder 8"/>
          <p:cNvSpPr>
            <a:spLocks noGrp="1"/>
          </p:cNvSpPr>
          <p:nvPr>
            <p:ph sz="half" idx="2"/>
          </p:nvPr>
        </p:nvSpPr>
        <p:spPr>
          <a:xfrm rot="10800000">
            <a:off x="4572000" y="1676400"/>
            <a:ext cx="4038600" cy="4754563"/>
          </a:xfrm>
          <a:prstGeom prst="upArrow">
            <a:avLst/>
          </a:prstGeom>
          <a:solidFill>
            <a:schemeClr val="bg1"/>
          </a:solidFill>
          <a:ln>
            <a:solidFill>
              <a:schemeClr val="accent2">
                <a:lumMod val="40000"/>
                <a:lumOff val="60000"/>
              </a:schemeClr>
            </a:solidFill>
          </a:ln>
          <a:effectLst>
            <a:glow rad="228600">
              <a:schemeClr val="accent5">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K</a:t>
            </a:r>
          </a:p>
          <a:p>
            <a:endParaRPr lang="en-US" dirty="0" smtClean="0"/>
          </a:p>
          <a:p>
            <a:endParaRPr lang="en-US" dirty="0" smtClean="0"/>
          </a:p>
          <a:p>
            <a:pPr>
              <a:buNone/>
            </a:pPr>
            <a:endParaRPr lang="en-US" dirty="0" smtClean="0"/>
          </a:p>
          <a:p>
            <a:endParaRPr lang="en-US" dirty="0" smtClean="0"/>
          </a:p>
          <a:p>
            <a:r>
              <a:rPr lang="en-US" dirty="0" err="1" smtClean="0"/>
              <a:t>lllkk</a:t>
            </a:r>
            <a:endParaRPr lang="en-US" dirty="0"/>
          </a:p>
        </p:txBody>
      </p:sp>
      <p:sp>
        <p:nvSpPr>
          <p:cNvPr id="10" name="TextBox 9"/>
          <p:cNvSpPr txBox="1"/>
          <p:nvPr/>
        </p:nvSpPr>
        <p:spPr>
          <a:xfrm>
            <a:off x="4876800" y="2133600"/>
            <a:ext cx="3352800" cy="2677656"/>
          </a:xfrm>
          <a:prstGeom prst="rect">
            <a:avLst/>
          </a:prstGeom>
          <a:noFill/>
        </p:spPr>
        <p:txBody>
          <a:bodyPr wrap="square" rtlCol="0">
            <a:spAutoFit/>
          </a:bodyPr>
          <a:lstStyle/>
          <a:p>
            <a:pPr>
              <a:buFont typeface="Arial" pitchFamily="34" charset="0"/>
              <a:buChar char="•"/>
            </a:pPr>
            <a:r>
              <a:rPr lang="en-US" sz="2800" dirty="0" smtClean="0"/>
              <a:t>The disadvantages of angiography include its invasive nature.</a:t>
            </a:r>
          </a:p>
          <a:p>
            <a:pPr>
              <a:buFont typeface="Arial" pitchFamily="34" charset="0"/>
              <a:buChar char="•"/>
            </a:pPr>
            <a:r>
              <a:rPr lang="en-US" sz="2800" dirty="0" smtClean="0"/>
              <a:t> high cost, and risk of morbidity and mortality.</a:t>
            </a: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anim calcmode="lin" valueType="num">
                                      <p:cBhvr additive="base">
                                        <p:cTn id="11"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7"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1000"/>
                                        <p:tgtEl>
                                          <p:spTgt spid="10"/>
                                        </p:tgtEl>
                                      </p:cBhvr>
                                    </p:animEffect>
                                    <p:anim calcmode="lin" valueType="num">
                                      <p:cBhvr>
                                        <p:cTn id="18" dur="1000" fill="hold"/>
                                        <p:tgtEl>
                                          <p:spTgt spid="10"/>
                                        </p:tgtEl>
                                        <p:attrNameLst>
                                          <p:attrName>ppt_x</p:attrName>
                                        </p:attrNameLst>
                                      </p:cBhvr>
                                      <p:tavLst>
                                        <p:tav tm="0">
                                          <p:val>
                                            <p:strVal val="#ppt_x"/>
                                          </p:val>
                                        </p:tav>
                                        <p:tav tm="100000">
                                          <p:val>
                                            <p:strVal val="#ppt_x"/>
                                          </p:val>
                                        </p:tav>
                                      </p:tavLst>
                                    </p:anim>
                                    <p:anim calcmode="lin" valueType="num">
                                      <p:cBhvr>
                                        <p:cTn id="1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P spid="10"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8"/>
          <p:cNvSpPr>
            <a:spLocks noGrp="1"/>
          </p:cNvSpPr>
          <p:nvPr>
            <p:ph sz="half" idx="2"/>
          </p:nvPr>
        </p:nvSpPr>
        <p:spPr>
          <a:xfrm rot="10800000">
            <a:off x="4648200" y="1600200"/>
            <a:ext cx="4038600" cy="4525963"/>
          </a:xfrm>
          <a:prstGeom prst="upArrow">
            <a:avLst/>
          </a:prstGeom>
          <a:solidFill>
            <a:schemeClr val="bg1"/>
          </a:solidFill>
          <a:ln>
            <a:solidFill>
              <a:schemeClr val="accent2">
                <a:lumMod val="40000"/>
                <a:lumOff val="60000"/>
              </a:schemeClr>
            </a:solidFill>
          </a:ln>
          <a:effectLst>
            <a:glow rad="228600">
              <a:schemeClr val="accent5">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K</a:t>
            </a:r>
          </a:p>
          <a:p>
            <a:endParaRPr lang="en-US" dirty="0" smtClean="0"/>
          </a:p>
          <a:p>
            <a:endParaRPr lang="en-US" dirty="0" smtClean="0"/>
          </a:p>
          <a:p>
            <a:pPr>
              <a:buNone/>
            </a:pPr>
            <a:endParaRPr lang="en-US" dirty="0" smtClean="0"/>
          </a:p>
          <a:p>
            <a:endParaRPr lang="en-US" dirty="0" smtClean="0"/>
          </a:p>
          <a:p>
            <a:r>
              <a:rPr lang="en-US" dirty="0" err="1" smtClean="0"/>
              <a:t>lllkk</a:t>
            </a:r>
            <a:endParaRPr lang="en-US" dirty="0"/>
          </a:p>
        </p:txBody>
      </p:sp>
      <p:sp>
        <p:nvSpPr>
          <p:cNvPr id="5" name="Content Placeholder 4"/>
          <p:cNvSpPr>
            <a:spLocks noGrp="1"/>
          </p:cNvSpPr>
          <p:nvPr>
            <p:ph sz="half" idx="1"/>
          </p:nvPr>
        </p:nvSpPr>
        <p:spPr>
          <a:prstGeom prst="upArrow">
            <a:avLst/>
          </a:prstGeom>
          <a:solidFill>
            <a:schemeClr val="bg1"/>
          </a:solidFill>
          <a:ln>
            <a:solidFill>
              <a:schemeClr val="accent2">
                <a:lumMod val="40000"/>
                <a:lumOff val="60000"/>
              </a:schemeClr>
            </a:solidFill>
          </a:ln>
          <a:effectLst>
            <a:glow rad="228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2" name="Title 1"/>
          <p:cNvSpPr>
            <a:spLocks noGrp="1"/>
          </p:cNvSpPr>
          <p:nvPr>
            <p:ph type="title"/>
          </p:nvPr>
        </p:nvSpPr>
        <p:spPr/>
        <p:txBody>
          <a:bodyPr/>
          <a:lstStyle/>
          <a:p>
            <a:r>
              <a:rPr lang="en-US" dirty="0" smtClean="0"/>
              <a:t>Carotid duplex ultrasound </a:t>
            </a:r>
            <a:endParaRPr lang="en-US" dirty="0"/>
          </a:p>
        </p:txBody>
      </p:sp>
      <p:sp>
        <p:nvSpPr>
          <p:cNvPr id="7" name="TextBox 6"/>
          <p:cNvSpPr txBox="1"/>
          <p:nvPr/>
        </p:nvSpPr>
        <p:spPr>
          <a:xfrm>
            <a:off x="990600" y="2362200"/>
            <a:ext cx="2667000" cy="3108543"/>
          </a:xfrm>
          <a:prstGeom prst="rect">
            <a:avLst/>
          </a:prstGeom>
          <a:noFill/>
        </p:spPr>
        <p:txBody>
          <a:bodyPr wrap="square" rtlCol="0">
            <a:spAutoFit/>
          </a:bodyPr>
          <a:lstStyle/>
          <a:p>
            <a:pPr>
              <a:buFont typeface="Arial" pitchFamily="34" charset="0"/>
              <a:buChar char="•"/>
            </a:pPr>
            <a:r>
              <a:rPr lang="en-US" sz="2800" dirty="0" smtClean="0"/>
              <a:t>noninvasive, safe, and relatively inexpensive technique for evaluation the carotid arteries.</a:t>
            </a:r>
            <a:endParaRPr lang="en-US" sz="2800" dirty="0"/>
          </a:p>
        </p:txBody>
      </p:sp>
      <p:sp>
        <p:nvSpPr>
          <p:cNvPr id="8" name="TextBox 7"/>
          <p:cNvSpPr txBox="1"/>
          <p:nvPr/>
        </p:nvSpPr>
        <p:spPr>
          <a:xfrm>
            <a:off x="5257800" y="1828800"/>
            <a:ext cx="3048000" cy="4093428"/>
          </a:xfrm>
          <a:prstGeom prst="rect">
            <a:avLst/>
          </a:prstGeom>
          <a:noFill/>
        </p:spPr>
        <p:txBody>
          <a:bodyPr wrap="square" rtlCol="0">
            <a:spAutoFit/>
          </a:bodyPr>
          <a:lstStyle/>
          <a:p>
            <a:pPr>
              <a:buFont typeface="Arial" pitchFamily="34" charset="0"/>
              <a:buChar char="•"/>
            </a:pPr>
            <a:r>
              <a:rPr lang="en-US" sz="2000" dirty="0" smtClean="0"/>
              <a:t>The absence of flow in the internal carotid artery may be due to occlusion, but hairline residual lumens can be missed on CDUS </a:t>
            </a:r>
            <a:r>
              <a:rPr lang="en-US" sz="2000" dirty="0" smtClean="0"/>
              <a:t>.</a:t>
            </a:r>
          </a:p>
          <a:p>
            <a:pPr>
              <a:buFont typeface="Arial" pitchFamily="34" charset="0"/>
              <a:buChar char="•"/>
            </a:pPr>
            <a:r>
              <a:rPr lang="en-US" sz="2000" dirty="0" smtClean="0"/>
              <a:t>In </a:t>
            </a:r>
            <a:r>
              <a:rPr lang="en-US" sz="2000" dirty="0" smtClean="0"/>
              <a:t>addition, several studies have found that CDUS tends to overestimate the degree of </a:t>
            </a:r>
            <a:r>
              <a:rPr lang="en-US" sz="2000" dirty="0" err="1" smtClean="0"/>
              <a:t>stenosis</a:t>
            </a:r>
            <a:r>
              <a:rPr lang="en-US" sz="2000" dirty="0" smtClean="0"/>
              <a:t>.</a:t>
            </a:r>
          </a:p>
          <a:p>
            <a:pPr>
              <a:buFont typeface="Arial" pitchFamily="34" charset="0"/>
              <a:buChar char="•"/>
            </a:pPr>
            <a:r>
              <a:rPr lang="en-US" sz="2000" dirty="0" smtClean="0"/>
              <a:t>the accuracy of CDUS relies heavily upon the experience and expertise of the </a:t>
            </a:r>
            <a:r>
              <a:rPr lang="en-US" sz="2000" dirty="0" err="1" smtClean="0"/>
              <a:t>ultrasonographer</a:t>
            </a:r>
            <a:r>
              <a:rPr lang="en-US" dirty="0" smtClean="0"/>
              <a:t>.</a:t>
            </a:r>
            <a:endParaRPr lang="en-US" dirty="0"/>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7" presetClass="entr" presetSubtype="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1000"/>
                                        <p:tgtEl>
                                          <p:spTgt spid="8"/>
                                        </p:tgtEl>
                                      </p:cBhvr>
                                    </p:animEffect>
                                    <p:anim calcmode="lin" valueType="num">
                                      <p:cBhvr>
                                        <p:cTn id="14" dur="1000" fill="hold"/>
                                        <p:tgtEl>
                                          <p:spTgt spid="8"/>
                                        </p:tgtEl>
                                        <p:attrNameLst>
                                          <p:attrName>ppt_x</p:attrName>
                                        </p:attrNameLst>
                                      </p:cBhvr>
                                      <p:tavLst>
                                        <p:tav tm="0">
                                          <p:val>
                                            <p:strVal val="#ppt_x"/>
                                          </p:val>
                                        </p:tav>
                                        <p:tav tm="100000">
                                          <p:val>
                                            <p:strVal val="#ppt_x"/>
                                          </p:val>
                                        </p:tav>
                                      </p:tavLst>
                                    </p:anim>
                                    <p:anim calcmode="lin" valueType="num">
                                      <p:cBhvr>
                                        <p:cTn id="15"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6"/>
          </a:fillRef>
          <a:effectRef idx="1">
            <a:schemeClr val="accent6"/>
          </a:effectRef>
          <a:fontRef idx="minor">
            <a:schemeClr val="lt1"/>
          </a:fontRef>
        </p:style>
        <p:txBody>
          <a:bodyPr/>
          <a:lstStyle/>
          <a:p>
            <a:r>
              <a:rPr lang="en-US" dirty="0" smtClean="0"/>
              <a:t>CT ANGIOGRAPHY</a:t>
            </a:r>
            <a:endParaRPr lang="en-US" dirty="0"/>
          </a:p>
        </p:txBody>
      </p:sp>
      <p:sp>
        <p:nvSpPr>
          <p:cNvPr id="3" name="Content Placeholder 2"/>
          <p:cNvSpPr>
            <a:spLocks noGrp="1"/>
          </p:cNvSpPr>
          <p:nvPr>
            <p:ph sz="half" idx="1"/>
          </p:nvPr>
        </p:nvSpPr>
        <p:spPr>
          <a:xfrm>
            <a:off x="609600" y="1600200"/>
            <a:ext cx="8001000" cy="4876800"/>
          </a:xfrm>
        </p:spPr>
        <p:style>
          <a:lnRef idx="0">
            <a:schemeClr val="accent3"/>
          </a:lnRef>
          <a:fillRef idx="3">
            <a:schemeClr val="accent3"/>
          </a:fillRef>
          <a:effectRef idx="3">
            <a:schemeClr val="accent3"/>
          </a:effectRef>
          <a:fontRef idx="minor">
            <a:schemeClr val="lt1"/>
          </a:fontRef>
        </p:style>
        <p:txBody>
          <a:bodyPr>
            <a:noAutofit/>
          </a:bodyPr>
          <a:lstStyle/>
          <a:p>
            <a:r>
              <a:rPr lang="en-US" sz="3200" dirty="0" smtClean="0"/>
              <a:t>Compared with carotid duplex ultrasound, MRA is less operator dependent and does produce an image of the artery. However, MRA is more expensive and time-consuming than carotid duplex ultrasound and is less readily available. Furthermore, MRA may not be performed if the patient is critically ill, unable to lie supine, or has claustrophobia, a pacemaker or ferromagnetic implants</a:t>
            </a:r>
            <a:endParaRPr lang="en-US" sz="3200" dirty="0"/>
          </a:p>
        </p:txBody>
      </p:sp>
      <p:sp>
        <p:nvSpPr>
          <p:cNvPr id="4" name="Content Placeholder 3"/>
          <p:cNvSpPr>
            <a:spLocks noGrp="1"/>
          </p:cNvSpPr>
          <p:nvPr>
            <p:ph sz="half" idx="2"/>
          </p:nvPr>
        </p:nvSpPr>
        <p:spPr>
          <a:xfrm>
            <a:off x="609600" y="1600200"/>
            <a:ext cx="8001000" cy="4876800"/>
          </a:xfrm>
        </p:spPr>
        <p:style>
          <a:lnRef idx="0">
            <a:schemeClr val="accent5"/>
          </a:lnRef>
          <a:fillRef idx="3">
            <a:schemeClr val="accent5"/>
          </a:fillRef>
          <a:effectRef idx="3">
            <a:schemeClr val="accent5"/>
          </a:effectRef>
          <a:fontRef idx="minor">
            <a:schemeClr val="lt1"/>
          </a:fontRef>
        </p:style>
        <p:txBody>
          <a:bodyPr>
            <a:normAutofit/>
          </a:bodyPr>
          <a:lstStyle/>
          <a:p>
            <a:pPr lvl="1"/>
            <a:r>
              <a:rPr lang="en-US" dirty="0" smtClean="0"/>
              <a:t>CT ANGIOGRAPHY — provides an anatomic </a:t>
            </a:r>
            <a:r>
              <a:rPr lang="en-US" dirty="0" smtClean="0"/>
              <a:t>description </a:t>
            </a:r>
            <a:r>
              <a:rPr lang="en-US" dirty="0" smtClean="0"/>
              <a:t>of the carotid artery lumen and allows imaging of adjacent soft tissue and bony structures. Three dimensional reconstruction allows relatively accurate measurements of residual lumen diameter. CTA may be particularly useful when CDUS is not reliable .</a:t>
            </a:r>
          </a:p>
          <a:p>
            <a:r>
              <a:rPr lang="en-US" dirty="0" smtClean="0"/>
              <a:t>CTA -requires a contrast bolus comparable to that administered during a conventional angiogram. As a result, impaired renal function is a relative contraindication for its use, particularly in patients with diabetes or congestive heart failure.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diamond(in)">
                                      <p:cBhvr>
                                        <p:cTn id="7" dur="2000"/>
                                        <p:tgtEl>
                                          <p:spTgt spid="3">
                                            <p:bg/>
                                          </p:spTgt>
                                        </p:tgtEl>
                                      </p:cBhvr>
                                    </p:animEffect>
                                  </p:childTnLst>
                                </p:cTn>
                              </p:par>
                              <p:par>
                                <p:cTn id="8" presetID="8" presetClass="entr" presetSubtype="16"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diamond(in)">
                                      <p:cBhvr>
                                        <p:cTn id="10" dur="2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8" presetClass="exit" presetSubtype="16" fill="hold" grpId="1" nodeType="clickEffect">
                                  <p:stCondLst>
                                    <p:cond delay="0"/>
                                  </p:stCondLst>
                                  <p:childTnLst>
                                    <p:animEffect transition="out" filter="diamond(in)">
                                      <p:cBhvr>
                                        <p:cTn id="14" dur="2000"/>
                                        <p:tgtEl>
                                          <p:spTgt spid="3">
                                            <p:txEl>
                                              <p:pRg st="0" end="0"/>
                                            </p:txEl>
                                          </p:spTgt>
                                        </p:tgtEl>
                                      </p:cBhvr>
                                    </p:animEffect>
                                    <p:set>
                                      <p:cBhvr>
                                        <p:cTn id="15" dur="1" fill="hold">
                                          <p:stCondLst>
                                            <p:cond delay="1999"/>
                                          </p:stCondLst>
                                        </p:cTn>
                                        <p:tgtEl>
                                          <p:spTgt spid="3">
                                            <p:txEl>
                                              <p:pRg st="0" end="0"/>
                                            </p:txEl>
                                          </p:spTgt>
                                        </p:tgtEl>
                                        <p:attrNameLst>
                                          <p:attrName>style.visibility</p:attrName>
                                        </p:attrNameLst>
                                      </p:cBhvr>
                                      <p:to>
                                        <p:strVal val="hidden"/>
                                      </p:to>
                                    </p:set>
                                  </p:childTnLst>
                                </p:cTn>
                              </p:par>
                              <p:par>
                                <p:cTn id="16" presetID="8" presetClass="exit" presetSubtype="16" fill="hold" grpId="1" nodeType="withEffect">
                                  <p:stCondLst>
                                    <p:cond delay="0"/>
                                  </p:stCondLst>
                                  <p:childTnLst>
                                    <p:animEffect transition="out" filter="diamond(in)">
                                      <p:cBhvr>
                                        <p:cTn id="17" dur="2000"/>
                                        <p:tgtEl>
                                          <p:spTgt spid="3">
                                            <p:bg/>
                                          </p:spTgt>
                                        </p:tgtEl>
                                      </p:cBhvr>
                                    </p:animEffect>
                                    <p:set>
                                      <p:cBhvr>
                                        <p:cTn id="18" dur="1" fill="hold">
                                          <p:stCondLst>
                                            <p:cond delay="1999"/>
                                          </p:stCondLst>
                                        </p:cTn>
                                        <p:tgtEl>
                                          <p:spTgt spid="3">
                                            <p:bg/>
                                          </p:spTgt>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8" presetClass="entr" presetSubtype="16" fill="hold" grpId="0" nodeType="clickEffect">
                                  <p:stCondLst>
                                    <p:cond delay="0"/>
                                  </p:stCondLst>
                                  <p:childTnLst>
                                    <p:set>
                                      <p:cBhvr>
                                        <p:cTn id="22" dur="1" fill="hold">
                                          <p:stCondLst>
                                            <p:cond delay="0"/>
                                          </p:stCondLst>
                                        </p:cTn>
                                        <p:tgtEl>
                                          <p:spTgt spid="4">
                                            <p:bg/>
                                          </p:spTgt>
                                        </p:tgtEl>
                                        <p:attrNameLst>
                                          <p:attrName>style.visibility</p:attrName>
                                        </p:attrNameLst>
                                      </p:cBhvr>
                                      <p:to>
                                        <p:strVal val="visible"/>
                                      </p:to>
                                    </p:set>
                                    <p:animEffect transition="in" filter="diamond(in)">
                                      <p:cBhvr>
                                        <p:cTn id="23" dur="2000"/>
                                        <p:tgtEl>
                                          <p:spTgt spid="4">
                                            <p:bg/>
                                          </p:spTgt>
                                        </p:tgtEl>
                                      </p:cBhvr>
                                    </p:animEffect>
                                  </p:childTnLst>
                                </p:cTn>
                              </p:par>
                              <p:par>
                                <p:cTn id="24" presetID="8" presetClass="entr" presetSubtype="16" fill="hold" grpId="0" nodeType="withEffect">
                                  <p:stCondLst>
                                    <p:cond delay="0"/>
                                  </p:stCondLst>
                                  <p:childTnLst>
                                    <p:set>
                                      <p:cBhvr>
                                        <p:cTn id="25" dur="1" fill="hold">
                                          <p:stCondLst>
                                            <p:cond delay="0"/>
                                          </p:stCondLst>
                                        </p:cTn>
                                        <p:tgtEl>
                                          <p:spTgt spid="4">
                                            <p:txEl>
                                              <p:pRg st="0" end="0"/>
                                            </p:txEl>
                                          </p:spTgt>
                                        </p:tgtEl>
                                        <p:attrNameLst>
                                          <p:attrName>style.visibility</p:attrName>
                                        </p:attrNameLst>
                                      </p:cBhvr>
                                      <p:to>
                                        <p:strVal val="visible"/>
                                      </p:to>
                                    </p:set>
                                    <p:animEffect transition="in" filter="diamond(in)">
                                      <p:cBhvr>
                                        <p:cTn id="26" dur="2000"/>
                                        <p:tgtEl>
                                          <p:spTgt spid="4">
                                            <p:txEl>
                                              <p:pRg st="0" end="0"/>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8" presetClass="entr" presetSubtype="16" fill="hold" grpId="0" nodeType="clickEffect">
                                  <p:stCondLst>
                                    <p:cond delay="0"/>
                                  </p:stCondLst>
                                  <p:childTnLst>
                                    <p:set>
                                      <p:cBhvr>
                                        <p:cTn id="30" dur="1" fill="hold">
                                          <p:stCondLst>
                                            <p:cond delay="0"/>
                                          </p:stCondLst>
                                        </p:cTn>
                                        <p:tgtEl>
                                          <p:spTgt spid="4">
                                            <p:txEl>
                                              <p:pRg st="1" end="1"/>
                                            </p:txEl>
                                          </p:spTgt>
                                        </p:tgtEl>
                                        <p:attrNameLst>
                                          <p:attrName>style.visibility</p:attrName>
                                        </p:attrNameLst>
                                      </p:cBhvr>
                                      <p:to>
                                        <p:strVal val="visible"/>
                                      </p:to>
                                    </p:set>
                                    <p:animEffect transition="in" filter="diamond(in)">
                                      <p:cBhvr>
                                        <p:cTn id="31" dur="2000"/>
                                        <p:tgtEl>
                                          <p:spTgt spid="4">
                                            <p:txEl>
                                              <p:pRg st="1" end="1"/>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8" presetClass="exit" presetSubtype="16" fill="hold" grpId="1" nodeType="clickEffect">
                                  <p:stCondLst>
                                    <p:cond delay="0"/>
                                  </p:stCondLst>
                                  <p:childTnLst>
                                    <p:animEffect transition="out" filter="diamond(in)">
                                      <p:cBhvr>
                                        <p:cTn id="35" dur="2000"/>
                                        <p:tgtEl>
                                          <p:spTgt spid="4">
                                            <p:txEl>
                                              <p:pRg st="0" end="0"/>
                                            </p:txEl>
                                          </p:spTgt>
                                        </p:tgtEl>
                                      </p:cBhvr>
                                    </p:animEffect>
                                    <p:set>
                                      <p:cBhvr>
                                        <p:cTn id="36" dur="1" fill="hold">
                                          <p:stCondLst>
                                            <p:cond delay="1999"/>
                                          </p:stCondLst>
                                        </p:cTn>
                                        <p:tgtEl>
                                          <p:spTgt spid="4">
                                            <p:txEl>
                                              <p:pRg st="0" end="0"/>
                                            </p:txEl>
                                          </p:spTgt>
                                        </p:tgtEl>
                                        <p:attrNameLst>
                                          <p:attrName>style.visibility</p:attrName>
                                        </p:attrNameLst>
                                      </p:cBhvr>
                                      <p:to>
                                        <p:strVal val="hidden"/>
                                      </p:to>
                                    </p:set>
                                  </p:childTnLst>
                                </p:cTn>
                              </p:par>
                            </p:childTnLst>
                          </p:cTn>
                        </p:par>
                      </p:childTnLst>
                    </p:cTn>
                  </p:par>
                  <p:par>
                    <p:cTn id="37" fill="hold">
                      <p:stCondLst>
                        <p:cond delay="indefinite"/>
                      </p:stCondLst>
                      <p:childTnLst>
                        <p:par>
                          <p:cTn id="38" fill="hold">
                            <p:stCondLst>
                              <p:cond delay="0"/>
                            </p:stCondLst>
                            <p:childTnLst>
                              <p:par>
                                <p:cTn id="39" presetID="8" presetClass="exit" presetSubtype="16" fill="hold" grpId="1" nodeType="clickEffect">
                                  <p:stCondLst>
                                    <p:cond delay="0"/>
                                  </p:stCondLst>
                                  <p:childTnLst>
                                    <p:animEffect transition="out" filter="diamond(in)">
                                      <p:cBhvr>
                                        <p:cTn id="40" dur="2000"/>
                                        <p:tgtEl>
                                          <p:spTgt spid="4">
                                            <p:txEl>
                                              <p:pRg st="1" end="1"/>
                                            </p:txEl>
                                          </p:spTgt>
                                        </p:tgtEl>
                                      </p:cBhvr>
                                    </p:animEffect>
                                    <p:set>
                                      <p:cBhvr>
                                        <p:cTn id="41" dur="1" fill="hold">
                                          <p:stCondLst>
                                            <p:cond delay="1999"/>
                                          </p:stCondLst>
                                        </p:cTn>
                                        <p:tgtEl>
                                          <p:spTgt spid="4">
                                            <p:txEl>
                                              <p:pRg st="1" end="1"/>
                                            </p:txEl>
                                          </p:spTgt>
                                        </p:tgtEl>
                                        <p:attrNameLst>
                                          <p:attrName>style.visibility</p:attrName>
                                        </p:attrNameLst>
                                      </p:cBhvr>
                                      <p:to>
                                        <p:strVal val="hidden"/>
                                      </p:to>
                                    </p:set>
                                  </p:childTnLst>
                                </p:cTn>
                              </p:par>
                            </p:childTnLst>
                          </p:cTn>
                        </p:par>
                      </p:childTnLst>
                    </p:cTn>
                  </p:par>
                  <p:par>
                    <p:cTn id="42" fill="hold">
                      <p:stCondLst>
                        <p:cond delay="indefinite"/>
                      </p:stCondLst>
                      <p:childTnLst>
                        <p:par>
                          <p:cTn id="43" fill="hold">
                            <p:stCondLst>
                              <p:cond delay="0"/>
                            </p:stCondLst>
                            <p:childTnLst>
                              <p:par>
                                <p:cTn id="44" presetID="8" presetClass="exit" presetSubtype="16" fill="hold" grpId="1" nodeType="clickEffect">
                                  <p:stCondLst>
                                    <p:cond delay="0"/>
                                  </p:stCondLst>
                                  <p:childTnLst>
                                    <p:animEffect transition="out" filter="diamond(in)">
                                      <p:cBhvr>
                                        <p:cTn id="45" dur="2000"/>
                                        <p:tgtEl>
                                          <p:spTgt spid="4">
                                            <p:bg/>
                                          </p:spTgt>
                                        </p:tgtEl>
                                      </p:cBhvr>
                                    </p:animEffect>
                                    <p:set>
                                      <p:cBhvr>
                                        <p:cTn id="46" dur="1" fill="hold">
                                          <p:stCondLst>
                                            <p:cond delay="1999"/>
                                          </p:stCondLst>
                                        </p:cTn>
                                        <p:tgtEl>
                                          <p:spTgt spid="4">
                                            <p:bg/>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P spid="3" grpId="1" uiExpand="1" build="p" animBg="1"/>
      <p:bldP spid="4" grpId="0" build="p" animBg="1"/>
      <p:bldP spid="4" grpId="1" build="p"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r>
              <a:rPr lang="en-US"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MR ANGIOGRAPHY</a:t>
            </a:r>
            <a:endParaRPr lang="en-US"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endParaRPr>
          </a:p>
        </p:txBody>
      </p:sp>
      <p:sp>
        <p:nvSpPr>
          <p:cNvPr id="6" name="Content Placeholder 5"/>
          <p:cNvSpPr>
            <a:spLocks noGrp="1"/>
          </p:cNvSpPr>
          <p:nvPr>
            <p:ph idx="1"/>
          </p:nvPr>
        </p:nvSpPr>
        <p:spPr>
          <a:blipFill>
            <a:blip r:embed="rId2" cstate="print"/>
            <a:tile tx="0" ty="0" sx="100000" sy="100000" flip="none" algn="tl"/>
          </a:blipFill>
        </p:spPr>
        <p:txBody>
          <a:bodyPr/>
          <a:lstStyle/>
          <a:p>
            <a:r>
              <a:rPr lang="en-US" dirty="0" smtClean="0"/>
              <a:t>MRA produces a reproducible three dimensional image of the carotid bifurcation with good sensitivity for detecting high grade carotid </a:t>
            </a:r>
            <a:r>
              <a:rPr lang="en-US" dirty="0" err="1" smtClean="0"/>
              <a:t>stenosis</a:t>
            </a:r>
            <a:r>
              <a:rPr lang="en-US" dirty="0" smtClean="0"/>
              <a:t>.</a:t>
            </a:r>
          </a:p>
          <a:p>
            <a:r>
              <a:rPr lang="en-US" dirty="0" smtClean="0"/>
              <a:t>appear to be less accurate for detecting moderate </a:t>
            </a:r>
            <a:r>
              <a:rPr lang="en-US" dirty="0" err="1" smtClean="0"/>
              <a:t>stenosis</a:t>
            </a:r>
            <a:r>
              <a:rPr lang="en-US" dirty="0" smtClean="0"/>
              <a:t>.</a:t>
            </a:r>
          </a:p>
          <a:p>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r>
              <a:rPr lang="en-US"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MR ANGIOGRAPHY</a:t>
            </a:r>
            <a:endParaRPr lang="en-US"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endParaRPr>
          </a:p>
        </p:txBody>
      </p:sp>
      <p:sp>
        <p:nvSpPr>
          <p:cNvPr id="3" name="Content Placeholder 2"/>
          <p:cNvSpPr>
            <a:spLocks noGrp="1"/>
          </p:cNvSpPr>
          <p:nvPr>
            <p:ph idx="1"/>
          </p:nvPr>
        </p:nvSpPr>
        <p:spPr>
          <a:blipFill>
            <a:blip r:embed="rId2" cstate="print"/>
            <a:tile tx="0" ty="0" sx="100000" sy="100000" flip="none" algn="tl"/>
          </a:blipFill>
        </p:spPr>
        <p:txBody>
          <a:bodyPr>
            <a:normAutofit lnSpcReduction="10000"/>
          </a:bodyPr>
          <a:lstStyle/>
          <a:p>
            <a:r>
              <a:rPr lang="en-US" dirty="0" smtClean="0"/>
              <a:t>Compared with carotid duplex ultrasound, MRA is less operator dependent and does produce an image of the </a:t>
            </a:r>
            <a:r>
              <a:rPr lang="en-US" dirty="0" smtClean="0"/>
              <a:t>artery.</a:t>
            </a:r>
          </a:p>
          <a:p>
            <a:r>
              <a:rPr lang="en-US" dirty="0" smtClean="0"/>
              <a:t>However, MRA is more expensive and time-consuming than carotid duplex ultrasound and is less readily available</a:t>
            </a:r>
            <a:r>
              <a:rPr lang="en-US" dirty="0" smtClean="0"/>
              <a:t>.</a:t>
            </a:r>
          </a:p>
          <a:p>
            <a:r>
              <a:rPr lang="en-US" dirty="0" smtClean="0"/>
              <a:t>Furthermore, MRA may not be performed if the patient is critically ill, unable to lie supine, or has claustrophobia, a pacemaker .</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solidFill>
            <a:schemeClr val="accent2">
              <a:lumMod val="60000"/>
              <a:lumOff val="4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r>
              <a:rPr lang="en-US" dirty="0" smtClean="0"/>
              <a:t>CHOICE OF IMAGING TEST</a:t>
            </a:r>
            <a:endParaRPr lang="en-US" dirty="0"/>
          </a:p>
        </p:txBody>
      </p:sp>
      <p:sp>
        <p:nvSpPr>
          <p:cNvPr id="6" name="Content Placeholder 5"/>
          <p:cNvSpPr>
            <a:spLocks noGrp="1"/>
          </p:cNvSpPr>
          <p:nvPr>
            <p:ph idx="1"/>
          </p:nvPr>
        </p:nvSpPr>
        <p:spPr>
          <a:ln>
            <a:solidFill>
              <a:schemeClr val="accent2">
                <a:lumMod val="40000"/>
                <a:lumOff val="60000"/>
              </a:schemeClr>
            </a:solidFill>
          </a:ln>
          <a:effectLst>
            <a:glow rad="228600">
              <a:schemeClr val="accent2">
                <a:satMod val="175000"/>
                <a:alpha val="40000"/>
              </a:schemeClr>
            </a:glow>
          </a:effectLst>
        </p:spPr>
        <p:txBody>
          <a:bodyPr/>
          <a:lstStyle/>
          <a:p>
            <a:r>
              <a:rPr lang="en-US" dirty="0" smtClean="0"/>
              <a:t>with suspected carotid </a:t>
            </a:r>
            <a:r>
              <a:rPr lang="en-US" dirty="0" err="1" smtClean="0"/>
              <a:t>stenosis</a:t>
            </a:r>
            <a:r>
              <a:rPr lang="en-US" dirty="0" smtClean="0"/>
              <a:t> first perform carotid duplex ultrasound.</a:t>
            </a:r>
          </a:p>
          <a:p>
            <a:r>
              <a:rPr lang="en-US" dirty="0" smtClean="0"/>
              <a:t>Those with </a:t>
            </a:r>
            <a:r>
              <a:rPr lang="en-US" dirty="0" err="1" smtClean="0"/>
              <a:t>stenosis</a:t>
            </a:r>
            <a:r>
              <a:rPr lang="en-US" dirty="0" smtClean="0"/>
              <a:t> &lt;50 percent are followed with serial examinations to determine if there is progression.</a:t>
            </a:r>
          </a:p>
          <a:p>
            <a:r>
              <a:rPr lang="en-US" dirty="0" smtClean="0"/>
              <a:t>Those with </a:t>
            </a:r>
            <a:r>
              <a:rPr lang="en-US" dirty="0" err="1" smtClean="0"/>
              <a:t>stenosis</a:t>
            </a:r>
            <a:r>
              <a:rPr lang="en-US" dirty="0" smtClean="0"/>
              <a:t> ≥50 percent are evaluated with </a:t>
            </a:r>
            <a:r>
              <a:rPr lang="en-US" dirty="0" err="1" smtClean="0"/>
              <a:t>transcranial</a:t>
            </a:r>
            <a:r>
              <a:rPr lang="en-US" dirty="0" smtClean="0"/>
              <a:t> Doppler examination and MRA.</a:t>
            </a:r>
          </a:p>
          <a:p>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r>
              <a:rPr lang="en-US" dirty="0" smtClean="0"/>
              <a:t>CHOICE OF IMAGING TEST</a:t>
            </a:r>
            <a:endParaRPr lang="en-US" dirty="0"/>
          </a:p>
        </p:txBody>
      </p:sp>
      <p:sp>
        <p:nvSpPr>
          <p:cNvPr id="3" name="Content Placeholder 2"/>
          <p:cNvSpPr>
            <a:spLocks noGrp="1"/>
          </p:cNvSpPr>
          <p:nvPr>
            <p:ph idx="1"/>
          </p:nvPr>
        </p:nvSpPr>
        <p:spPr>
          <a:ln>
            <a:solidFill>
              <a:schemeClr val="accent2">
                <a:lumMod val="40000"/>
                <a:lumOff val="60000"/>
              </a:schemeClr>
            </a:solidFill>
          </a:ln>
          <a:effectLst>
            <a:glow rad="228600">
              <a:schemeClr val="accent2">
                <a:satMod val="175000"/>
                <a:alpha val="40000"/>
              </a:schemeClr>
            </a:glow>
          </a:effectLst>
        </p:spPr>
        <p:txBody>
          <a:bodyPr>
            <a:normAutofit fontScale="92500" lnSpcReduction="10000"/>
          </a:bodyPr>
          <a:lstStyle/>
          <a:p>
            <a:r>
              <a:rPr lang="en-US" dirty="0" smtClean="0"/>
              <a:t>CTA is performed in lieu of MRA if there is a contraindication to </a:t>
            </a:r>
            <a:r>
              <a:rPr lang="en-US" dirty="0" smtClean="0"/>
              <a:t>MRA imaging </a:t>
            </a:r>
            <a:r>
              <a:rPr lang="en-US" dirty="0" smtClean="0"/>
              <a:t>and in cases where the duplex </a:t>
            </a:r>
            <a:r>
              <a:rPr lang="en-US" dirty="0" smtClean="0"/>
              <a:t>US </a:t>
            </a:r>
            <a:r>
              <a:rPr lang="en-US" dirty="0" smtClean="0"/>
              <a:t>and MRA do not agree.</a:t>
            </a:r>
          </a:p>
          <a:p>
            <a:r>
              <a:rPr lang="en-US" dirty="0" smtClean="0"/>
              <a:t>Conventional angiography is rarely performed; indications include patients who cannot tolerate an MRA and in whom the risk of dye is sufficient to warrant bypassing CTA in favor of the gold standard examination.</a:t>
            </a:r>
          </a:p>
          <a:p>
            <a:r>
              <a:rPr lang="en-US" dirty="0" smtClean="0"/>
              <a:t> Angiography is also done if </a:t>
            </a:r>
            <a:r>
              <a:rPr lang="en-US" dirty="0" err="1" smtClean="0"/>
              <a:t>nonatherosclerotic</a:t>
            </a:r>
            <a:r>
              <a:rPr lang="en-US" dirty="0" smtClean="0"/>
              <a:t> disease is suspected (</a:t>
            </a:r>
            <a:r>
              <a:rPr lang="en-US" dirty="0" err="1" smtClean="0"/>
              <a:t>eg</a:t>
            </a:r>
            <a:r>
              <a:rPr lang="en-US" dirty="0" smtClean="0"/>
              <a:t>, dissection, </a:t>
            </a:r>
            <a:r>
              <a:rPr lang="en-US" dirty="0" err="1" smtClean="0"/>
              <a:t>vasculitis</a:t>
            </a:r>
            <a:r>
              <a:rPr lang="en-US" dirty="0" smtClean="0"/>
              <a:t>).</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Natural History </a:t>
            </a:r>
            <a:endParaRPr lang="en-US"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3" name="Content Placeholder 2"/>
          <p:cNvSpPr>
            <a:spLocks noGrp="1"/>
          </p:cNvSpPr>
          <p:nvPr>
            <p:ph idx="1"/>
          </p:nvPr>
        </p:nvSpPr>
        <p:spPr>
          <a:solidFill>
            <a:schemeClr val="bg1">
              <a:lumMod val="75000"/>
            </a:schemeClr>
          </a:solidFill>
        </p:spPr>
        <p:txBody>
          <a:bodyPr>
            <a:normAutofit lnSpcReduction="10000"/>
          </a:bodyPr>
          <a:lstStyle/>
          <a:p>
            <a:r>
              <a:rPr lang="en-US" dirty="0" smtClean="0"/>
              <a:t>The risk of stroke over 5 years among patients with asymptomatic </a:t>
            </a:r>
            <a:r>
              <a:rPr lang="en-US" dirty="0" err="1" smtClean="0"/>
              <a:t>stenosis</a:t>
            </a:r>
            <a:r>
              <a:rPr lang="en-US" dirty="0" smtClean="0"/>
              <a:t> </a:t>
            </a:r>
            <a:r>
              <a:rPr lang="en-US" dirty="0" smtClean="0"/>
              <a:t>was:</a:t>
            </a:r>
          </a:p>
          <a:p>
            <a:pPr lvl="1"/>
            <a:r>
              <a:rPr lang="en-US" dirty="0" smtClean="0"/>
              <a:t> </a:t>
            </a:r>
            <a:r>
              <a:rPr lang="en-US" dirty="0" smtClean="0"/>
              <a:t>8% for patients with less than 60% </a:t>
            </a:r>
            <a:r>
              <a:rPr lang="en-US" dirty="0" err="1" smtClean="0"/>
              <a:t>stenosis</a:t>
            </a:r>
            <a:r>
              <a:rPr lang="en-US" dirty="0" smtClean="0"/>
              <a:t>.</a:t>
            </a:r>
          </a:p>
          <a:p>
            <a:pPr lvl="1"/>
            <a:r>
              <a:rPr lang="en-US" dirty="0" smtClean="0"/>
              <a:t> </a:t>
            </a:r>
            <a:r>
              <a:rPr lang="en-US" dirty="0" smtClean="0"/>
              <a:t>14.8% for those with 60% to 74% </a:t>
            </a:r>
            <a:r>
              <a:rPr lang="en-US" dirty="0" err="1" smtClean="0"/>
              <a:t>stenosis</a:t>
            </a:r>
            <a:r>
              <a:rPr lang="en-US" dirty="0" smtClean="0"/>
              <a:t>.</a:t>
            </a:r>
          </a:p>
          <a:p>
            <a:pPr lvl="1"/>
            <a:r>
              <a:rPr lang="en-US" dirty="0" smtClean="0"/>
              <a:t> </a:t>
            </a:r>
            <a:r>
              <a:rPr lang="en-US" dirty="0" smtClean="0"/>
              <a:t>18.5% for those with 75% to 94% </a:t>
            </a:r>
            <a:r>
              <a:rPr lang="en-US" dirty="0" err="1" smtClean="0"/>
              <a:t>stenosis</a:t>
            </a:r>
            <a:r>
              <a:rPr lang="en-US" dirty="0" smtClean="0"/>
              <a:t>.</a:t>
            </a:r>
          </a:p>
          <a:p>
            <a:pPr lvl="1"/>
            <a:r>
              <a:rPr lang="en-US" dirty="0" smtClean="0"/>
              <a:t>14.7</a:t>
            </a:r>
            <a:r>
              <a:rPr lang="en-US" dirty="0" smtClean="0"/>
              <a:t>% for those with 95% to 99% </a:t>
            </a:r>
            <a:r>
              <a:rPr lang="en-US" dirty="0" err="1" smtClean="0"/>
              <a:t>stenosis</a:t>
            </a:r>
            <a:r>
              <a:rPr lang="en-US" dirty="0" smtClean="0"/>
              <a:t>.</a:t>
            </a:r>
          </a:p>
          <a:p>
            <a:r>
              <a:rPr lang="en-US" dirty="0" smtClean="0"/>
              <a:t>In patients with symptomatic </a:t>
            </a:r>
            <a:r>
              <a:rPr lang="en-US" dirty="0" err="1" smtClean="0"/>
              <a:t>stenosis</a:t>
            </a:r>
            <a:r>
              <a:rPr lang="en-US" dirty="0" smtClean="0"/>
              <a:t>, </a:t>
            </a:r>
            <a:r>
              <a:rPr lang="en-US" dirty="0" smtClean="0"/>
              <a:t>the risk for recurrent stroke on </a:t>
            </a:r>
            <a:r>
              <a:rPr lang="en-US" dirty="0" smtClean="0"/>
              <a:t>medical </a:t>
            </a:r>
            <a:r>
              <a:rPr lang="en-US" dirty="0" smtClean="0"/>
              <a:t>therapy is 5% to 7% per year for all </a:t>
            </a:r>
            <a:r>
              <a:rPr lang="en-US" dirty="0" smtClean="0"/>
              <a:t>stroke.</a:t>
            </a:r>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60000"/>
              <a:lumOff val="40000"/>
            </a:schemeClr>
          </a:solidFill>
        </p:spPr>
        <p:txBody>
          <a:bodyPr/>
          <a:lstStyle/>
          <a:p>
            <a:r>
              <a:rPr lang="en-US" dirty="0" err="1" smtClean="0"/>
              <a:t>Mangement</a:t>
            </a:r>
            <a:r>
              <a:rPr lang="en-US" dirty="0" smtClean="0"/>
              <a:t> </a:t>
            </a:r>
            <a:endParaRPr lang="en-US" dirty="0"/>
          </a:p>
        </p:txBody>
      </p:sp>
      <p:sp>
        <p:nvSpPr>
          <p:cNvPr id="4" name="Content Placeholder 3"/>
          <p:cNvSpPr>
            <a:spLocks noGrp="1"/>
          </p:cNvSpPr>
          <p:nvPr>
            <p:ph sz="half" idx="1"/>
          </p:nvPr>
        </p:nvSpPr>
        <p:spPr>
          <a:xfrm>
            <a:off x="457200" y="1600201"/>
            <a:ext cx="4038600" cy="3200400"/>
          </a:xfrm>
        </p:spPr>
        <p:style>
          <a:lnRef idx="3">
            <a:schemeClr val="lt1"/>
          </a:lnRef>
          <a:fillRef idx="1">
            <a:schemeClr val="accent2"/>
          </a:fillRef>
          <a:effectRef idx="1">
            <a:schemeClr val="accent2"/>
          </a:effectRef>
          <a:fontRef idx="minor">
            <a:schemeClr val="lt1"/>
          </a:fontRef>
        </p:style>
        <p:txBody>
          <a:bodyPr/>
          <a:lstStyle/>
          <a:p>
            <a:pPr algn="ctr">
              <a:buNone/>
            </a:pPr>
            <a:r>
              <a:rPr lang="en-US" dirty="0" smtClean="0"/>
              <a:t>MEDICAL</a:t>
            </a:r>
          </a:p>
          <a:p>
            <a:r>
              <a:rPr lang="en-US" dirty="0" smtClean="0"/>
              <a:t>Optimization of preventive measure:</a:t>
            </a:r>
          </a:p>
          <a:p>
            <a:pPr lvl="1"/>
            <a:r>
              <a:rPr lang="en-US" dirty="0" smtClean="0"/>
              <a:t>ASA.</a:t>
            </a:r>
          </a:p>
          <a:p>
            <a:pPr lvl="1"/>
            <a:r>
              <a:rPr lang="en-US" dirty="0" smtClean="0"/>
              <a:t>Lipid lowering agent.</a:t>
            </a:r>
          </a:p>
          <a:p>
            <a:pPr lvl="1"/>
            <a:r>
              <a:rPr lang="en-US" dirty="0" smtClean="0"/>
              <a:t>BP control. </a:t>
            </a:r>
          </a:p>
          <a:p>
            <a:pPr lvl="1"/>
            <a:endParaRPr lang="en-US" dirty="0" smtClean="0"/>
          </a:p>
          <a:p>
            <a:pPr lvl="1"/>
            <a:endParaRPr lang="en-US" dirty="0"/>
          </a:p>
        </p:txBody>
      </p:sp>
      <p:sp>
        <p:nvSpPr>
          <p:cNvPr id="5" name="Content Placeholder 4"/>
          <p:cNvSpPr>
            <a:spLocks noGrp="1"/>
          </p:cNvSpPr>
          <p:nvPr>
            <p:ph sz="half" idx="2"/>
          </p:nvPr>
        </p:nvSpPr>
        <p:spPr>
          <a:xfrm>
            <a:off x="4648200" y="1600200"/>
            <a:ext cx="4038600" cy="3200400"/>
          </a:xfrm>
        </p:spPr>
        <p:style>
          <a:lnRef idx="3">
            <a:schemeClr val="lt1"/>
          </a:lnRef>
          <a:fillRef idx="1">
            <a:schemeClr val="accent1"/>
          </a:fillRef>
          <a:effectRef idx="1">
            <a:schemeClr val="accent1"/>
          </a:effectRef>
          <a:fontRef idx="minor">
            <a:schemeClr val="lt1"/>
          </a:fontRef>
        </p:style>
        <p:txBody>
          <a:bodyPr/>
          <a:lstStyle/>
          <a:p>
            <a:pPr algn="ctr">
              <a:buNone/>
            </a:pPr>
            <a:r>
              <a:rPr lang="en-US" dirty="0" smtClean="0"/>
              <a:t>Surgical </a:t>
            </a:r>
          </a:p>
          <a:p>
            <a:r>
              <a:rPr lang="en-US" dirty="0" smtClean="0"/>
              <a:t>Carotid </a:t>
            </a:r>
            <a:r>
              <a:rPr lang="en-US" dirty="0" err="1" smtClean="0"/>
              <a:t>endarterctomy</a:t>
            </a:r>
            <a:r>
              <a:rPr lang="en-US" dirty="0" smtClean="0"/>
              <a:t>.</a:t>
            </a:r>
          </a:p>
          <a:p>
            <a:r>
              <a:rPr lang="en-US" dirty="0" smtClean="0"/>
              <a:t>Angioplasty and </a:t>
            </a:r>
            <a:r>
              <a:rPr lang="en-US" dirty="0" err="1" smtClean="0"/>
              <a:t>stenting</a:t>
            </a:r>
            <a:r>
              <a:rPr lang="en-US" dirty="0" smtClean="0"/>
              <a:t>.</a:t>
            </a:r>
            <a:endParaRPr lang="en-US" dirty="0"/>
          </a:p>
        </p:txBody>
      </p:sp>
      <p:sp>
        <p:nvSpPr>
          <p:cNvPr id="6" name="TextBox 5"/>
          <p:cNvSpPr txBox="1"/>
          <p:nvPr/>
        </p:nvSpPr>
        <p:spPr>
          <a:xfrm>
            <a:off x="990600" y="5562601"/>
            <a:ext cx="8763000" cy="1046440"/>
          </a:xfrm>
          <a:prstGeom prst="rect">
            <a:avLst/>
          </a:prstGeom>
          <a:noFill/>
        </p:spPr>
        <p:txBody>
          <a:bodyPr wrap="square" rtlCol="0">
            <a:spAutoFit/>
          </a:bodyPr>
          <a:lstStyle/>
          <a:p>
            <a:r>
              <a:rPr lang="en-US" sz="4400" dirty="0" smtClean="0">
                <a:solidFill>
                  <a:schemeClr val="accent3">
                    <a:lumMod val="75000"/>
                  </a:schemeClr>
                </a:solidFill>
              </a:rPr>
              <a:t>Which to choose ?????</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4">
                                            <p:bg/>
                                          </p:spTgt>
                                        </p:tgtEl>
                                        <p:attrNameLst>
                                          <p:attrName>style.visibility</p:attrName>
                                        </p:attrNameLst>
                                      </p:cBhvr>
                                      <p:to>
                                        <p:strVal val="visible"/>
                                      </p:to>
                                    </p:set>
                                    <p:animEffect transition="in" filter="fade">
                                      <p:cBhvr>
                                        <p:cTn id="7" dur="1000"/>
                                        <p:tgtEl>
                                          <p:spTgt spid="4">
                                            <p:bg/>
                                          </p:spTgt>
                                        </p:tgtEl>
                                      </p:cBhvr>
                                    </p:animEffect>
                                    <p:anim calcmode="lin" valueType="num">
                                      <p:cBhvr>
                                        <p:cTn id="8" dur="1000" fill="hold"/>
                                        <p:tgtEl>
                                          <p:spTgt spid="4">
                                            <p:bg/>
                                          </p:spTgt>
                                        </p:tgtEl>
                                        <p:attrNameLst>
                                          <p:attrName>ppt_x</p:attrName>
                                        </p:attrNameLst>
                                      </p:cBhvr>
                                      <p:tavLst>
                                        <p:tav tm="0">
                                          <p:val>
                                            <p:strVal val="#ppt_x"/>
                                          </p:val>
                                        </p:tav>
                                        <p:tav tm="100000">
                                          <p:val>
                                            <p:strVal val="#ppt_x"/>
                                          </p:val>
                                        </p:tav>
                                      </p:tavLst>
                                    </p:anim>
                                    <p:anim calcmode="lin" valueType="num">
                                      <p:cBhvr>
                                        <p:cTn id="9" dur="1000" fill="hold"/>
                                        <p:tgtEl>
                                          <p:spTgt spid="4">
                                            <p:bg/>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4">
                                            <p:txEl>
                                              <p:pRg st="0" end="0"/>
                                            </p:txEl>
                                          </p:spTgt>
                                        </p:tgtEl>
                                        <p:attrNameLst>
                                          <p:attrName>style.visibility</p:attrName>
                                        </p:attrNameLst>
                                      </p:cBhvr>
                                      <p:to>
                                        <p:strVal val="visible"/>
                                      </p:to>
                                    </p:set>
                                    <p:animEffect transition="in" filter="fade">
                                      <p:cBhvr>
                                        <p:cTn id="14" dur="1000"/>
                                        <p:tgtEl>
                                          <p:spTgt spid="4">
                                            <p:txEl>
                                              <p:pRg st="0" end="0"/>
                                            </p:txEl>
                                          </p:spTgt>
                                        </p:tgtEl>
                                      </p:cBhvr>
                                    </p:animEffect>
                                    <p:anim calcmode="lin" valueType="num">
                                      <p:cBhvr>
                                        <p:cTn id="15"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4">
                                            <p:txEl>
                                              <p:pRg st="1" end="1"/>
                                            </p:txEl>
                                          </p:spTgt>
                                        </p:tgtEl>
                                        <p:attrNameLst>
                                          <p:attrName>style.visibility</p:attrName>
                                        </p:attrNameLst>
                                      </p:cBhvr>
                                      <p:to>
                                        <p:strVal val="visible"/>
                                      </p:to>
                                    </p:set>
                                    <p:animEffect transition="in" filter="fade">
                                      <p:cBhvr>
                                        <p:cTn id="21" dur="1000"/>
                                        <p:tgtEl>
                                          <p:spTgt spid="4">
                                            <p:txEl>
                                              <p:pRg st="1" end="1"/>
                                            </p:txEl>
                                          </p:spTgt>
                                        </p:tgtEl>
                                      </p:cBhvr>
                                    </p:animEffect>
                                    <p:anim calcmode="lin" valueType="num">
                                      <p:cBhvr>
                                        <p:cTn id="22"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1" end="1"/>
                                            </p:txEl>
                                          </p:spTgt>
                                        </p:tgtEl>
                                        <p:attrNameLst>
                                          <p:attrName>ppt_y</p:attrName>
                                        </p:attrNameLst>
                                      </p:cBhvr>
                                      <p:tavLst>
                                        <p:tav tm="0">
                                          <p:val>
                                            <p:strVal val="#ppt_y-.1"/>
                                          </p:val>
                                        </p:tav>
                                        <p:tav tm="100000">
                                          <p:val>
                                            <p:strVal val="#ppt_y"/>
                                          </p:val>
                                        </p:tav>
                                      </p:tavLst>
                                    </p:anim>
                                  </p:childTnLst>
                                </p:cTn>
                              </p:par>
                              <p:par>
                                <p:cTn id="24" presetID="47" presetClass="entr" presetSubtype="0" fill="hold" grpId="0" nodeType="withEffect">
                                  <p:stCondLst>
                                    <p:cond delay="0"/>
                                  </p:stCondLst>
                                  <p:childTnLst>
                                    <p:set>
                                      <p:cBhvr>
                                        <p:cTn id="25" dur="1" fill="hold">
                                          <p:stCondLst>
                                            <p:cond delay="0"/>
                                          </p:stCondLst>
                                        </p:cTn>
                                        <p:tgtEl>
                                          <p:spTgt spid="4">
                                            <p:txEl>
                                              <p:pRg st="2" end="2"/>
                                            </p:txEl>
                                          </p:spTgt>
                                        </p:tgtEl>
                                        <p:attrNameLst>
                                          <p:attrName>style.visibility</p:attrName>
                                        </p:attrNameLst>
                                      </p:cBhvr>
                                      <p:to>
                                        <p:strVal val="visible"/>
                                      </p:to>
                                    </p:set>
                                    <p:animEffect transition="in" filter="fade">
                                      <p:cBhvr>
                                        <p:cTn id="26" dur="1000"/>
                                        <p:tgtEl>
                                          <p:spTgt spid="4">
                                            <p:txEl>
                                              <p:pRg st="2" end="2"/>
                                            </p:txEl>
                                          </p:spTgt>
                                        </p:tgtEl>
                                      </p:cBhvr>
                                    </p:animEffect>
                                    <p:anim calcmode="lin" valueType="num">
                                      <p:cBhvr>
                                        <p:cTn id="27"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4">
                                            <p:txEl>
                                              <p:pRg st="2" end="2"/>
                                            </p:txEl>
                                          </p:spTgt>
                                        </p:tgtEl>
                                        <p:attrNameLst>
                                          <p:attrName>ppt_y</p:attrName>
                                        </p:attrNameLst>
                                      </p:cBhvr>
                                      <p:tavLst>
                                        <p:tav tm="0">
                                          <p:val>
                                            <p:strVal val="#ppt_y-.1"/>
                                          </p:val>
                                        </p:tav>
                                        <p:tav tm="100000">
                                          <p:val>
                                            <p:strVal val="#ppt_y"/>
                                          </p:val>
                                        </p:tav>
                                      </p:tavLst>
                                    </p:anim>
                                  </p:childTnLst>
                                </p:cTn>
                              </p:par>
                              <p:par>
                                <p:cTn id="29" presetID="47" presetClass="entr" presetSubtype="0" fill="hold" grpId="0" nodeType="withEffect">
                                  <p:stCondLst>
                                    <p:cond delay="0"/>
                                  </p:stCondLst>
                                  <p:childTnLst>
                                    <p:set>
                                      <p:cBhvr>
                                        <p:cTn id="30" dur="1" fill="hold">
                                          <p:stCondLst>
                                            <p:cond delay="0"/>
                                          </p:stCondLst>
                                        </p:cTn>
                                        <p:tgtEl>
                                          <p:spTgt spid="4">
                                            <p:txEl>
                                              <p:pRg st="3" end="3"/>
                                            </p:txEl>
                                          </p:spTgt>
                                        </p:tgtEl>
                                        <p:attrNameLst>
                                          <p:attrName>style.visibility</p:attrName>
                                        </p:attrNameLst>
                                      </p:cBhvr>
                                      <p:to>
                                        <p:strVal val="visible"/>
                                      </p:to>
                                    </p:set>
                                    <p:animEffect transition="in" filter="fade">
                                      <p:cBhvr>
                                        <p:cTn id="31" dur="1000"/>
                                        <p:tgtEl>
                                          <p:spTgt spid="4">
                                            <p:txEl>
                                              <p:pRg st="3" end="3"/>
                                            </p:txEl>
                                          </p:spTgt>
                                        </p:tgtEl>
                                      </p:cBhvr>
                                    </p:animEffect>
                                    <p:anim calcmode="lin" valueType="num">
                                      <p:cBhvr>
                                        <p:cTn id="32"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33" dur="1000" fill="hold"/>
                                        <p:tgtEl>
                                          <p:spTgt spid="4">
                                            <p:txEl>
                                              <p:pRg st="3" end="3"/>
                                            </p:txEl>
                                          </p:spTgt>
                                        </p:tgtEl>
                                        <p:attrNameLst>
                                          <p:attrName>ppt_y</p:attrName>
                                        </p:attrNameLst>
                                      </p:cBhvr>
                                      <p:tavLst>
                                        <p:tav tm="0">
                                          <p:val>
                                            <p:strVal val="#ppt_y-.1"/>
                                          </p:val>
                                        </p:tav>
                                        <p:tav tm="100000">
                                          <p:val>
                                            <p:strVal val="#ppt_y"/>
                                          </p:val>
                                        </p:tav>
                                      </p:tavLst>
                                    </p:anim>
                                  </p:childTnLst>
                                </p:cTn>
                              </p:par>
                              <p:par>
                                <p:cTn id="34" presetID="47" presetClass="entr" presetSubtype="0" fill="hold" grpId="0" nodeType="withEffect">
                                  <p:stCondLst>
                                    <p:cond delay="0"/>
                                  </p:stCondLst>
                                  <p:childTnLst>
                                    <p:set>
                                      <p:cBhvr>
                                        <p:cTn id="35" dur="1" fill="hold">
                                          <p:stCondLst>
                                            <p:cond delay="0"/>
                                          </p:stCondLst>
                                        </p:cTn>
                                        <p:tgtEl>
                                          <p:spTgt spid="4">
                                            <p:txEl>
                                              <p:pRg st="4" end="4"/>
                                            </p:txEl>
                                          </p:spTgt>
                                        </p:tgtEl>
                                        <p:attrNameLst>
                                          <p:attrName>style.visibility</p:attrName>
                                        </p:attrNameLst>
                                      </p:cBhvr>
                                      <p:to>
                                        <p:strVal val="visible"/>
                                      </p:to>
                                    </p:set>
                                    <p:animEffect transition="in" filter="fade">
                                      <p:cBhvr>
                                        <p:cTn id="36" dur="1000"/>
                                        <p:tgtEl>
                                          <p:spTgt spid="4">
                                            <p:txEl>
                                              <p:pRg st="4" end="4"/>
                                            </p:txEl>
                                          </p:spTgt>
                                        </p:tgtEl>
                                      </p:cBhvr>
                                    </p:animEffect>
                                    <p:anim calcmode="lin" valueType="num">
                                      <p:cBhvr>
                                        <p:cTn id="37"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38" dur="1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7" presetClass="entr" presetSubtype="0" fill="hold" grpId="0" nodeType="clickEffect">
                                  <p:stCondLst>
                                    <p:cond delay="0"/>
                                  </p:stCondLst>
                                  <p:childTnLst>
                                    <p:set>
                                      <p:cBhvr>
                                        <p:cTn id="42" dur="1" fill="hold">
                                          <p:stCondLst>
                                            <p:cond delay="0"/>
                                          </p:stCondLst>
                                        </p:cTn>
                                        <p:tgtEl>
                                          <p:spTgt spid="5">
                                            <p:bg/>
                                          </p:spTgt>
                                        </p:tgtEl>
                                        <p:attrNameLst>
                                          <p:attrName>style.visibility</p:attrName>
                                        </p:attrNameLst>
                                      </p:cBhvr>
                                      <p:to>
                                        <p:strVal val="visible"/>
                                      </p:to>
                                    </p:set>
                                    <p:animEffect transition="in" filter="fade">
                                      <p:cBhvr>
                                        <p:cTn id="43" dur="1000"/>
                                        <p:tgtEl>
                                          <p:spTgt spid="5">
                                            <p:bg/>
                                          </p:spTgt>
                                        </p:tgtEl>
                                      </p:cBhvr>
                                    </p:animEffect>
                                    <p:anim calcmode="lin" valueType="num">
                                      <p:cBhvr>
                                        <p:cTn id="44" dur="1000" fill="hold"/>
                                        <p:tgtEl>
                                          <p:spTgt spid="5">
                                            <p:bg/>
                                          </p:spTgt>
                                        </p:tgtEl>
                                        <p:attrNameLst>
                                          <p:attrName>ppt_x</p:attrName>
                                        </p:attrNameLst>
                                      </p:cBhvr>
                                      <p:tavLst>
                                        <p:tav tm="0">
                                          <p:val>
                                            <p:strVal val="#ppt_x"/>
                                          </p:val>
                                        </p:tav>
                                        <p:tav tm="100000">
                                          <p:val>
                                            <p:strVal val="#ppt_x"/>
                                          </p:val>
                                        </p:tav>
                                      </p:tavLst>
                                    </p:anim>
                                    <p:anim calcmode="lin" valueType="num">
                                      <p:cBhvr>
                                        <p:cTn id="45" dur="1000" fill="hold"/>
                                        <p:tgtEl>
                                          <p:spTgt spid="5">
                                            <p:bg/>
                                          </p:spTgt>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47" presetClass="entr" presetSubtype="0" fill="hold" grpId="0" nodeType="clickEffect">
                                  <p:stCondLst>
                                    <p:cond delay="0"/>
                                  </p:stCondLst>
                                  <p:childTnLst>
                                    <p:set>
                                      <p:cBhvr>
                                        <p:cTn id="49" dur="1" fill="hold">
                                          <p:stCondLst>
                                            <p:cond delay="0"/>
                                          </p:stCondLst>
                                        </p:cTn>
                                        <p:tgtEl>
                                          <p:spTgt spid="5">
                                            <p:txEl>
                                              <p:pRg st="0" end="0"/>
                                            </p:txEl>
                                          </p:spTgt>
                                        </p:tgtEl>
                                        <p:attrNameLst>
                                          <p:attrName>style.visibility</p:attrName>
                                        </p:attrNameLst>
                                      </p:cBhvr>
                                      <p:to>
                                        <p:strVal val="visible"/>
                                      </p:to>
                                    </p:set>
                                    <p:animEffect transition="in" filter="fade">
                                      <p:cBhvr>
                                        <p:cTn id="50" dur="1000"/>
                                        <p:tgtEl>
                                          <p:spTgt spid="5">
                                            <p:txEl>
                                              <p:pRg st="0" end="0"/>
                                            </p:txEl>
                                          </p:spTgt>
                                        </p:tgtEl>
                                      </p:cBhvr>
                                    </p:animEffect>
                                    <p:anim calcmode="lin" valueType="num">
                                      <p:cBhvr>
                                        <p:cTn id="51"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52"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47" presetClass="entr" presetSubtype="0" fill="hold" grpId="0" nodeType="clickEffect">
                                  <p:stCondLst>
                                    <p:cond delay="0"/>
                                  </p:stCondLst>
                                  <p:childTnLst>
                                    <p:set>
                                      <p:cBhvr>
                                        <p:cTn id="56" dur="1" fill="hold">
                                          <p:stCondLst>
                                            <p:cond delay="0"/>
                                          </p:stCondLst>
                                        </p:cTn>
                                        <p:tgtEl>
                                          <p:spTgt spid="5">
                                            <p:txEl>
                                              <p:pRg st="1" end="1"/>
                                            </p:txEl>
                                          </p:spTgt>
                                        </p:tgtEl>
                                        <p:attrNameLst>
                                          <p:attrName>style.visibility</p:attrName>
                                        </p:attrNameLst>
                                      </p:cBhvr>
                                      <p:to>
                                        <p:strVal val="visible"/>
                                      </p:to>
                                    </p:set>
                                    <p:animEffect transition="in" filter="fade">
                                      <p:cBhvr>
                                        <p:cTn id="57" dur="1000"/>
                                        <p:tgtEl>
                                          <p:spTgt spid="5">
                                            <p:txEl>
                                              <p:pRg st="1" end="1"/>
                                            </p:txEl>
                                          </p:spTgt>
                                        </p:tgtEl>
                                      </p:cBhvr>
                                    </p:animEffect>
                                    <p:anim calcmode="lin" valueType="num">
                                      <p:cBhvr>
                                        <p:cTn id="58"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59"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47" presetClass="entr" presetSubtype="0" fill="hold" grpId="0" nodeType="clickEffect">
                                  <p:stCondLst>
                                    <p:cond delay="0"/>
                                  </p:stCondLst>
                                  <p:childTnLst>
                                    <p:set>
                                      <p:cBhvr>
                                        <p:cTn id="63" dur="1" fill="hold">
                                          <p:stCondLst>
                                            <p:cond delay="0"/>
                                          </p:stCondLst>
                                        </p:cTn>
                                        <p:tgtEl>
                                          <p:spTgt spid="5">
                                            <p:txEl>
                                              <p:pRg st="2" end="2"/>
                                            </p:txEl>
                                          </p:spTgt>
                                        </p:tgtEl>
                                        <p:attrNameLst>
                                          <p:attrName>style.visibility</p:attrName>
                                        </p:attrNameLst>
                                      </p:cBhvr>
                                      <p:to>
                                        <p:strVal val="visible"/>
                                      </p:to>
                                    </p:set>
                                    <p:animEffect transition="in" filter="fade">
                                      <p:cBhvr>
                                        <p:cTn id="64" dur="1000"/>
                                        <p:tgtEl>
                                          <p:spTgt spid="5">
                                            <p:txEl>
                                              <p:pRg st="2" end="2"/>
                                            </p:txEl>
                                          </p:spTgt>
                                        </p:tgtEl>
                                      </p:cBhvr>
                                    </p:animEffect>
                                    <p:anim calcmode="lin" valueType="num">
                                      <p:cBhvr>
                                        <p:cTn id="65"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66"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5" presetClass="entr" presetSubtype="10" fill="hold" grpId="0" nodeType="clickEffect">
                                  <p:stCondLst>
                                    <p:cond delay="0"/>
                                  </p:stCondLst>
                                  <p:childTnLst>
                                    <p:set>
                                      <p:cBhvr>
                                        <p:cTn id="70" dur="1" fill="hold">
                                          <p:stCondLst>
                                            <p:cond delay="0"/>
                                          </p:stCondLst>
                                        </p:cTn>
                                        <p:tgtEl>
                                          <p:spTgt spid="6"/>
                                        </p:tgtEl>
                                        <p:attrNameLst>
                                          <p:attrName>style.visibility</p:attrName>
                                        </p:attrNameLst>
                                      </p:cBhvr>
                                      <p:to>
                                        <p:strVal val="visible"/>
                                      </p:to>
                                    </p:set>
                                    <p:animEffect transition="in" filter="checkerboard(across)">
                                      <p:cBhvr>
                                        <p:cTn id="71"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animBg="1"/>
      <p:bldP spid="5" grpId="0" build="p" animBg="1"/>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دبدوب.gif"/>
          <p:cNvPicPr>
            <a:picLocks noGrp="1" noChangeAspect="1"/>
          </p:cNvPicPr>
          <p:nvPr>
            <p:ph idx="1"/>
          </p:nvPr>
        </p:nvPicPr>
        <p:blipFill>
          <a:blip r:embed="rId2" cstate="print"/>
          <a:stretch>
            <a:fillRect/>
          </a:stretch>
        </p:blipFill>
        <p:spPr>
          <a:xfrm>
            <a:off x="990600" y="1524000"/>
            <a:ext cx="2133600" cy="1600200"/>
          </a:xfrm>
        </p:spPr>
      </p:pic>
      <p:sp>
        <p:nvSpPr>
          <p:cNvPr id="5" name="TextBox 4"/>
          <p:cNvSpPr txBox="1"/>
          <p:nvPr/>
        </p:nvSpPr>
        <p:spPr>
          <a:xfrm>
            <a:off x="3200400" y="1752600"/>
            <a:ext cx="6096000" cy="707886"/>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t>
            </a:r>
            <a:r>
              <a:rPr lang="en-US" sz="4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what is your diagnosis????</a:t>
            </a:r>
            <a:endParaRPr lang="en-US" sz="4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7" name="Cloud 6"/>
          <p:cNvSpPr/>
          <p:nvPr/>
        </p:nvSpPr>
        <p:spPr>
          <a:xfrm>
            <a:off x="1828800" y="3276600"/>
            <a:ext cx="4419600" cy="3048000"/>
          </a:xfrm>
          <a:prstGeom prst="cloud">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en-US"/>
          </a:p>
        </p:txBody>
      </p:sp>
      <p:sp>
        <p:nvSpPr>
          <p:cNvPr id="6" name="TextBox 5"/>
          <p:cNvSpPr txBox="1"/>
          <p:nvPr/>
        </p:nvSpPr>
        <p:spPr>
          <a:xfrm>
            <a:off x="2286000" y="4038600"/>
            <a:ext cx="3810000" cy="1384995"/>
          </a:xfrm>
          <a:prstGeom prst="rect">
            <a:avLst/>
          </a:prstGeom>
          <a:noFill/>
        </p:spPr>
        <p:txBody>
          <a:bodyPr wrap="square" rtlCol="0">
            <a:spAutoFit/>
          </a:bodyPr>
          <a:lstStyle/>
          <a:p>
            <a:r>
              <a:rPr lang="en-US" sz="2800" dirty="0" err="1" smtClean="0"/>
              <a:t>Amurosis</a:t>
            </a:r>
            <a:r>
              <a:rPr lang="en-US" sz="2800" dirty="0" smtClean="0"/>
              <a:t> </a:t>
            </a:r>
            <a:r>
              <a:rPr lang="en-US" sz="2800" dirty="0" err="1" smtClean="0"/>
              <a:t>fugax</a:t>
            </a:r>
            <a:r>
              <a:rPr lang="en-US" sz="2800" dirty="0" smtClean="0"/>
              <a:t>  due to</a:t>
            </a:r>
          </a:p>
          <a:p>
            <a:r>
              <a:rPr lang="en-US" sz="2800" dirty="0" smtClean="0"/>
              <a:t>Internal carotid artery </a:t>
            </a:r>
            <a:r>
              <a:rPr lang="en-US" sz="2800" dirty="0" err="1" smtClean="0"/>
              <a:t>stenosis</a:t>
            </a:r>
            <a:r>
              <a:rPr lang="en-US" sz="2800" dirty="0" smtClean="0"/>
              <a:t>. </a:t>
            </a: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blinds(horizontal)">
                                      <p:cBhvr>
                                        <p:cTn id="10"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6"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Carotid </a:t>
            </a:r>
            <a:r>
              <a:rPr lang="en-US" b="1"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endarterctomy</a:t>
            </a:r>
            <a:r>
              <a:rPr lang="en-US"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t>
            </a:r>
            <a:endPar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3" name="Content Placeholder 2"/>
          <p:cNvSpPr>
            <a:spLocks noGrp="1"/>
          </p:cNvSpPr>
          <p:nvPr>
            <p:ph sz="half" idx="1"/>
          </p:nvPr>
        </p:nvSpPr>
        <p:spPr/>
        <p:style>
          <a:lnRef idx="0">
            <a:schemeClr val="accent2"/>
          </a:lnRef>
          <a:fillRef idx="3">
            <a:schemeClr val="accent2"/>
          </a:fillRef>
          <a:effectRef idx="3">
            <a:schemeClr val="accent2"/>
          </a:effectRef>
          <a:fontRef idx="minor">
            <a:schemeClr val="lt1"/>
          </a:fontRef>
        </p:style>
        <p:txBody>
          <a:bodyPr/>
          <a:lstStyle/>
          <a:p>
            <a:r>
              <a:rPr lang="en-US" dirty="0" smtClean="0"/>
              <a:t>High risk procedure:</a:t>
            </a:r>
          </a:p>
          <a:p>
            <a:pPr lvl="1"/>
            <a:r>
              <a:rPr lang="en-US" dirty="0" smtClean="0"/>
              <a:t>Bleeding.</a:t>
            </a:r>
          </a:p>
          <a:p>
            <a:pPr lvl="1"/>
            <a:r>
              <a:rPr lang="en-US" dirty="0" err="1" smtClean="0"/>
              <a:t>Srtoke</a:t>
            </a:r>
            <a:r>
              <a:rPr lang="en-US" dirty="0" smtClean="0"/>
              <a:t>.</a:t>
            </a:r>
          </a:p>
          <a:p>
            <a:pPr lvl="1"/>
            <a:r>
              <a:rPr lang="en-US" dirty="0" smtClean="0"/>
              <a:t>Nerve injury.</a:t>
            </a:r>
          </a:p>
          <a:p>
            <a:pPr lvl="1"/>
            <a:r>
              <a:rPr lang="en-US" dirty="0" smtClean="0"/>
              <a:t>Stroke.</a:t>
            </a:r>
          </a:p>
          <a:p>
            <a:pPr lvl="1">
              <a:buNone/>
            </a:pPr>
            <a:endParaRPr lang="en-US" dirty="0"/>
          </a:p>
        </p:txBody>
      </p:sp>
      <p:pic>
        <p:nvPicPr>
          <p:cNvPr id="5" name="Content Placeholder 4" descr="18059.jpg"/>
          <p:cNvPicPr>
            <a:picLocks noGrp="1" noChangeAspect="1"/>
          </p:cNvPicPr>
          <p:nvPr>
            <p:ph sz="half" idx="2"/>
          </p:nvPr>
        </p:nvPicPr>
        <p:blipFill>
          <a:blip r:embed="rId2" cstate="print"/>
          <a:stretch>
            <a:fillRect/>
          </a:stretch>
        </p:blipFill>
        <p:spPr>
          <a:xfrm>
            <a:off x="4648200" y="2247741"/>
            <a:ext cx="4038600" cy="3230880"/>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iterate type="lt">
                                    <p:tmPct val="5000"/>
                                  </p:iterate>
                                  <p:childTnLst>
                                    <p:set>
                                      <p:cBhvr>
                                        <p:cTn id="6" dur="1" fill="hold">
                                          <p:stCondLst>
                                            <p:cond delay="0"/>
                                          </p:stCondLst>
                                        </p:cTn>
                                        <p:tgtEl>
                                          <p:spTgt spid="3">
                                            <p:bg/>
                                          </p:spTgt>
                                        </p:tgtEl>
                                        <p:attrNameLst>
                                          <p:attrName>style.visibility</p:attrName>
                                        </p:attrNameLst>
                                      </p:cBhvr>
                                      <p:to>
                                        <p:strVal val="visible"/>
                                      </p:to>
                                    </p:set>
                                    <p:anim calcmode="lin" valueType="num">
                                      <p:cBhvr>
                                        <p:cTn id="7" dur="1000" fill="hold"/>
                                        <p:tgtEl>
                                          <p:spTgt spid="3">
                                            <p:bg/>
                                          </p:spTgt>
                                        </p:tgtEl>
                                        <p:attrNameLst>
                                          <p:attrName>ppt_w</p:attrName>
                                        </p:attrNameLst>
                                      </p:cBhvr>
                                      <p:tavLst>
                                        <p:tav tm="0">
                                          <p:val>
                                            <p:fltVal val="0"/>
                                          </p:val>
                                        </p:tav>
                                        <p:tav tm="100000">
                                          <p:val>
                                            <p:strVal val="#ppt_w"/>
                                          </p:val>
                                        </p:tav>
                                      </p:tavLst>
                                    </p:anim>
                                    <p:anim calcmode="lin" valueType="num">
                                      <p:cBhvr>
                                        <p:cTn id="8" dur="1000" fill="hold"/>
                                        <p:tgtEl>
                                          <p:spTgt spid="3">
                                            <p:bg/>
                                          </p:spTgt>
                                        </p:tgtEl>
                                        <p:attrNameLst>
                                          <p:attrName>ppt_h</p:attrName>
                                        </p:attrNameLst>
                                      </p:cBhvr>
                                      <p:tavLst>
                                        <p:tav tm="0">
                                          <p:val>
                                            <p:fltVal val="0"/>
                                          </p:val>
                                        </p:tav>
                                        <p:tav tm="100000">
                                          <p:val>
                                            <p:strVal val="#ppt_h"/>
                                          </p:val>
                                        </p:tav>
                                      </p:tavLst>
                                    </p:anim>
                                    <p:anim calcmode="lin" valueType="num">
                                      <p:cBhvr>
                                        <p:cTn id="9" dur="1000" fill="hold"/>
                                        <p:tgtEl>
                                          <p:spTgt spid="3">
                                            <p:bg/>
                                          </p:spTgt>
                                        </p:tgtEl>
                                        <p:attrNameLst>
                                          <p:attrName>style.rotation</p:attrName>
                                        </p:attrNameLst>
                                      </p:cBhvr>
                                      <p:tavLst>
                                        <p:tav tm="0">
                                          <p:val>
                                            <p:fltVal val="90"/>
                                          </p:val>
                                        </p:tav>
                                        <p:tav tm="100000">
                                          <p:val>
                                            <p:fltVal val="0"/>
                                          </p:val>
                                        </p:tav>
                                      </p:tavLst>
                                    </p:anim>
                                    <p:animEffect transition="in" filter="fade">
                                      <p:cBhvr>
                                        <p:cTn id="10" dur="1000"/>
                                        <p:tgtEl>
                                          <p:spTgt spid="3">
                                            <p:bg/>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iterate type="lt">
                                    <p:tmPct val="5000"/>
                                  </p:iterate>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p:cTn id="15"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0" end="0"/>
                                            </p:txEl>
                                          </p:spTgt>
                                        </p:tgtEl>
                                      </p:cBhvr>
                                    </p:animEffect>
                                  </p:childTnLst>
                                </p:cTn>
                              </p:par>
                              <p:par>
                                <p:cTn id="19" presetID="31" presetClass="entr" presetSubtype="0" fill="hold" grpId="0" nodeType="withEffect">
                                  <p:stCondLst>
                                    <p:cond delay="0"/>
                                  </p:stCondLst>
                                  <p:iterate type="lt">
                                    <p:tmPct val="5000"/>
                                  </p:iterate>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p:cTn id="21"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2"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3"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24" dur="1000"/>
                                        <p:tgtEl>
                                          <p:spTgt spid="3">
                                            <p:txEl>
                                              <p:pRg st="1" end="1"/>
                                            </p:txEl>
                                          </p:spTgt>
                                        </p:tgtEl>
                                      </p:cBhvr>
                                    </p:animEffect>
                                  </p:childTnLst>
                                </p:cTn>
                              </p:par>
                              <p:par>
                                <p:cTn id="25" presetID="31" presetClass="entr" presetSubtype="0" fill="hold" grpId="0" nodeType="withEffect">
                                  <p:stCondLst>
                                    <p:cond delay="0"/>
                                  </p:stCondLst>
                                  <p:iterate type="lt">
                                    <p:tmPct val="5000"/>
                                  </p:iterate>
                                  <p:childTnLst>
                                    <p:set>
                                      <p:cBhvr>
                                        <p:cTn id="26" dur="1" fill="hold">
                                          <p:stCondLst>
                                            <p:cond delay="0"/>
                                          </p:stCondLst>
                                        </p:cTn>
                                        <p:tgtEl>
                                          <p:spTgt spid="3">
                                            <p:txEl>
                                              <p:pRg st="2" end="2"/>
                                            </p:txEl>
                                          </p:spTgt>
                                        </p:tgtEl>
                                        <p:attrNameLst>
                                          <p:attrName>style.visibility</p:attrName>
                                        </p:attrNameLst>
                                      </p:cBhvr>
                                      <p:to>
                                        <p:strVal val="visible"/>
                                      </p:to>
                                    </p:set>
                                    <p:anim calcmode="lin" valueType="num">
                                      <p:cBhvr>
                                        <p:cTn id="27"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8"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9"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30" dur="1000"/>
                                        <p:tgtEl>
                                          <p:spTgt spid="3">
                                            <p:txEl>
                                              <p:pRg st="2" end="2"/>
                                            </p:txEl>
                                          </p:spTgt>
                                        </p:tgtEl>
                                      </p:cBhvr>
                                    </p:animEffect>
                                  </p:childTnLst>
                                </p:cTn>
                              </p:par>
                              <p:par>
                                <p:cTn id="31" presetID="31" presetClass="entr" presetSubtype="0" fill="hold" grpId="0" nodeType="withEffect">
                                  <p:stCondLst>
                                    <p:cond delay="0"/>
                                  </p:stCondLst>
                                  <p:iterate type="lt">
                                    <p:tmPct val="5000"/>
                                  </p:iterate>
                                  <p:childTnLst>
                                    <p:set>
                                      <p:cBhvr>
                                        <p:cTn id="32" dur="1" fill="hold">
                                          <p:stCondLst>
                                            <p:cond delay="0"/>
                                          </p:stCondLst>
                                        </p:cTn>
                                        <p:tgtEl>
                                          <p:spTgt spid="3">
                                            <p:txEl>
                                              <p:pRg st="3" end="3"/>
                                            </p:txEl>
                                          </p:spTgt>
                                        </p:tgtEl>
                                        <p:attrNameLst>
                                          <p:attrName>style.visibility</p:attrName>
                                        </p:attrNameLst>
                                      </p:cBhvr>
                                      <p:to>
                                        <p:strVal val="visible"/>
                                      </p:to>
                                    </p:set>
                                    <p:anim calcmode="lin" valueType="num">
                                      <p:cBhvr>
                                        <p:cTn id="33"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4"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5"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6" dur="1000"/>
                                        <p:tgtEl>
                                          <p:spTgt spid="3">
                                            <p:txEl>
                                              <p:pRg st="3" end="3"/>
                                            </p:txEl>
                                          </p:spTgt>
                                        </p:tgtEl>
                                      </p:cBhvr>
                                    </p:animEffect>
                                  </p:childTnLst>
                                </p:cTn>
                              </p:par>
                              <p:par>
                                <p:cTn id="37" presetID="31" presetClass="entr" presetSubtype="0" fill="hold" grpId="0" nodeType="withEffect">
                                  <p:stCondLst>
                                    <p:cond delay="0"/>
                                  </p:stCondLst>
                                  <p:iterate type="lt">
                                    <p:tmPct val="5000"/>
                                  </p:iterate>
                                  <p:childTnLst>
                                    <p:set>
                                      <p:cBhvr>
                                        <p:cTn id="38" dur="1" fill="hold">
                                          <p:stCondLst>
                                            <p:cond delay="0"/>
                                          </p:stCondLst>
                                        </p:cTn>
                                        <p:tgtEl>
                                          <p:spTgt spid="3">
                                            <p:txEl>
                                              <p:pRg st="4" end="4"/>
                                            </p:txEl>
                                          </p:spTgt>
                                        </p:tgtEl>
                                        <p:attrNameLst>
                                          <p:attrName>style.visibility</p:attrName>
                                        </p:attrNameLst>
                                      </p:cBhvr>
                                      <p:to>
                                        <p:strVal val="visible"/>
                                      </p:to>
                                    </p:set>
                                    <p:anim calcmode="lin" valueType="num">
                                      <p:cBhvr>
                                        <p:cTn id="39"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0"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41"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42" dur="1000"/>
                                        <p:tgtEl>
                                          <p:spTgt spid="3">
                                            <p:txEl>
                                              <p:pRg st="4" end="4"/>
                                            </p:txEl>
                                          </p:spTgt>
                                        </p:tgtEl>
                                      </p:cBhvr>
                                    </p:animEffect>
                                  </p:childTnLst>
                                </p:cTn>
                              </p:par>
                              <p:par>
                                <p:cTn id="43" presetID="8" presetClass="emph" presetSubtype="0" fill="hold" nodeType="withEffect">
                                  <p:stCondLst>
                                    <p:cond delay="0"/>
                                  </p:stCondLst>
                                  <p:childTnLst>
                                    <p:animRot by="21600000">
                                      <p:cBhvr>
                                        <p:cTn id="44" dur="2000" fill="hold"/>
                                        <p:tgtEl>
                                          <p:spTgt spid="5"/>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Carotid </a:t>
            </a:r>
            <a:r>
              <a:rPr lang="en-US" b="1" dirty="0" err="1"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endarterectomy</a:t>
            </a:r>
            <a:endParaRPr lang="en-US"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endParaRPr>
          </a:p>
        </p:txBody>
      </p:sp>
      <p:sp>
        <p:nvSpPr>
          <p:cNvPr id="6" name="Content Placeholder 5"/>
          <p:cNvSpPr>
            <a:spLocks noGrp="1"/>
          </p:cNvSpPr>
          <p:nvPr>
            <p:ph idx="1"/>
          </p:nvPr>
        </p:nvSpPr>
        <p:spPr/>
        <p:style>
          <a:lnRef idx="0">
            <a:scrgbClr r="0" g="0" b="0"/>
          </a:lnRef>
          <a:fillRef idx="1002">
            <a:schemeClr val="dk2"/>
          </a:fillRef>
          <a:effectRef idx="0">
            <a:scrgbClr r="0" g="0" b="0"/>
          </a:effectRef>
          <a:fontRef idx="major"/>
        </p:style>
        <p:txBody>
          <a:bodyPr>
            <a:normAutofit lnSpcReduction="10000"/>
          </a:bodyPr>
          <a:lstStyle/>
          <a:p>
            <a:r>
              <a:rPr lang="en-US" dirty="0" smtClean="0"/>
              <a:t>CEA in asymptomatic patients should be considered a long-term </a:t>
            </a:r>
            <a:r>
              <a:rPr lang="en-US" dirty="0" smtClean="0"/>
              <a:t>investment.</a:t>
            </a:r>
          </a:p>
          <a:p>
            <a:r>
              <a:rPr lang="en-US" dirty="0" smtClean="0"/>
              <a:t>CEA is suggested for </a:t>
            </a:r>
            <a:r>
              <a:rPr lang="en-US" dirty="0" smtClean="0"/>
              <a:t>medically stable men between the ages of 40 and 75 years with asymptomatic carotid </a:t>
            </a:r>
            <a:r>
              <a:rPr lang="en-US" dirty="0" err="1" smtClean="0"/>
              <a:t>stenosis</a:t>
            </a:r>
            <a:r>
              <a:rPr lang="en-US" dirty="0" smtClean="0"/>
              <a:t> of 60 to 99 percent who have a life expectancy of at least five years, provided the </a:t>
            </a:r>
            <a:r>
              <a:rPr lang="en-US" dirty="0" err="1" smtClean="0"/>
              <a:t>perioperative</a:t>
            </a:r>
            <a:r>
              <a:rPr lang="en-US" dirty="0" smtClean="0"/>
              <a:t> risk of stroke and death for the surgeon or center is less than 3 percent </a:t>
            </a:r>
            <a:r>
              <a:rPr lang="en-US" dirty="0" smtClean="0"/>
              <a:t>.</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Carotid</a:t>
            </a:r>
            <a:r>
              <a:rPr lang="en-US" dirty="0" smtClean="0"/>
              <a:t> </a:t>
            </a:r>
            <a:r>
              <a:rPr lang="en-US" b="1" dirty="0" err="1"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endarterectomy</a:t>
            </a:r>
            <a:endParaRPr lang="en-US" dirty="0"/>
          </a:p>
        </p:txBody>
      </p:sp>
      <p:sp>
        <p:nvSpPr>
          <p:cNvPr id="3" name="Content Placeholder 2"/>
          <p:cNvSpPr>
            <a:spLocks noGrp="1"/>
          </p:cNvSpPr>
          <p:nvPr>
            <p:ph idx="1"/>
          </p:nvPr>
        </p:nvSpPr>
        <p:spPr/>
        <p:style>
          <a:lnRef idx="0">
            <a:scrgbClr r="0" g="0" b="0"/>
          </a:lnRef>
          <a:fillRef idx="1002">
            <a:schemeClr val="dk2"/>
          </a:fillRef>
          <a:effectRef idx="0">
            <a:scrgbClr r="0" g="0" b="0"/>
          </a:effectRef>
          <a:fontRef idx="major"/>
        </p:style>
        <p:txBody>
          <a:bodyPr/>
          <a:lstStyle/>
          <a:p>
            <a:r>
              <a:rPr lang="en-US" dirty="0" smtClean="0"/>
              <a:t>Despite the increasing use of medical therapies for patients in ACST, the investigators concluded that it was doubtful that still wider use of better medical therapies would reduce the incidence of stroke much below the rate of 2 percent per year found in those allocated to deferral of </a:t>
            </a:r>
            <a:r>
              <a:rPr lang="en-US" dirty="0" smtClean="0"/>
              <a:t>CEA.</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Carotid </a:t>
            </a:r>
            <a:r>
              <a:rPr lang="en-US" b="1" dirty="0" err="1"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endarterectomy</a:t>
            </a:r>
            <a:endParaRPr lang="en-US"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endParaRPr>
          </a:p>
        </p:txBody>
      </p:sp>
      <p:sp>
        <p:nvSpPr>
          <p:cNvPr id="3" name="Content Placeholder 2"/>
          <p:cNvSpPr>
            <a:spLocks noGrp="1"/>
          </p:cNvSpPr>
          <p:nvPr>
            <p:ph idx="1"/>
          </p:nvPr>
        </p:nvSpPr>
        <p:spPr/>
        <p:style>
          <a:lnRef idx="0">
            <a:scrgbClr r="0" g="0" b="0"/>
          </a:lnRef>
          <a:fillRef idx="1002">
            <a:schemeClr val="dk2"/>
          </a:fillRef>
          <a:effectRef idx="0">
            <a:scrgbClr r="0" g="0" b="0"/>
          </a:effectRef>
          <a:fontRef idx="major"/>
        </p:style>
        <p:txBody>
          <a:bodyPr/>
          <a:lstStyle/>
          <a:p>
            <a:r>
              <a:rPr lang="en-US" dirty="0" smtClean="0"/>
              <a:t>CEA is recommended  </a:t>
            </a:r>
            <a:r>
              <a:rPr lang="en-US" dirty="0" smtClean="0"/>
              <a:t>for patients with recently symptomatic carotid </a:t>
            </a:r>
            <a:r>
              <a:rPr lang="en-US" dirty="0" err="1" smtClean="0"/>
              <a:t>stenosis</a:t>
            </a:r>
            <a:r>
              <a:rPr lang="en-US" dirty="0" smtClean="0"/>
              <a:t> of 70 to 99 percent who have a life expectancy of at least five years, provided that the </a:t>
            </a:r>
            <a:r>
              <a:rPr lang="en-US" dirty="0" err="1" smtClean="0"/>
              <a:t>perioperative</a:t>
            </a:r>
            <a:r>
              <a:rPr lang="en-US" dirty="0" smtClean="0"/>
              <a:t> risk of stroke and death for the surgeon or center is less than 6 percent </a:t>
            </a:r>
            <a:r>
              <a:rPr lang="en-US" dirty="0" smtClean="0"/>
              <a:t>.</a:t>
            </a:r>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Carotid </a:t>
            </a:r>
            <a:r>
              <a:rPr lang="en-US"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endarterectomy</a:t>
            </a:r>
            <a:endParaRPr lang="en-US"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3" name="Content Placeholder 2"/>
          <p:cNvSpPr>
            <a:spLocks noGrp="1"/>
          </p:cNvSpPr>
          <p:nvPr>
            <p:ph idx="1"/>
          </p:nvPr>
        </p:nvSpPr>
        <p:spPr/>
        <p:style>
          <a:lnRef idx="0">
            <a:scrgbClr r="0" g="0" b="0"/>
          </a:lnRef>
          <a:fillRef idx="1002">
            <a:schemeClr val="dk2"/>
          </a:fillRef>
          <a:effectRef idx="0">
            <a:scrgbClr r="0" g="0" b="0"/>
          </a:effectRef>
          <a:fontRef idx="major"/>
        </p:style>
        <p:txBody>
          <a:bodyPr/>
          <a:lstStyle/>
          <a:p>
            <a:r>
              <a:rPr lang="en-US" dirty="0" smtClean="0"/>
              <a:t>CEA is not beneficial for symptomatic carotid </a:t>
            </a:r>
            <a:r>
              <a:rPr lang="en-US" dirty="0" err="1" smtClean="0"/>
              <a:t>stenosis</a:t>
            </a:r>
            <a:r>
              <a:rPr lang="en-US" dirty="0" smtClean="0"/>
              <a:t> of 30 to 49 percent, and CEA is harmful for symptomatic patients with less than 30 percent </a:t>
            </a:r>
            <a:r>
              <a:rPr lang="en-US" dirty="0" err="1" smtClean="0"/>
              <a:t>stenosis</a:t>
            </a:r>
            <a:r>
              <a:rPr lang="en-US" dirty="0" smtClean="0"/>
              <a:t>. </a:t>
            </a:r>
            <a:endParaRPr lang="en-US" dirty="0" smtClean="0"/>
          </a:p>
          <a:p>
            <a:r>
              <a:rPr lang="en-US" dirty="0" smtClean="0"/>
              <a:t>medical </a:t>
            </a:r>
            <a:r>
              <a:rPr lang="en-US" dirty="0" smtClean="0"/>
              <a:t>management </a:t>
            </a:r>
            <a:r>
              <a:rPr lang="en-US" dirty="0" smtClean="0"/>
              <a:t> is recommended rather </a:t>
            </a:r>
            <a:r>
              <a:rPr lang="en-US" dirty="0" smtClean="0"/>
              <a:t>than CEA for patients with symptomatic carotid </a:t>
            </a:r>
            <a:r>
              <a:rPr lang="en-US" dirty="0" err="1" smtClean="0"/>
              <a:t>stenosis</a:t>
            </a:r>
            <a:r>
              <a:rPr lang="en-US" dirty="0" smtClean="0"/>
              <a:t> that is less than 50 percent </a:t>
            </a:r>
            <a:r>
              <a:rPr lang="en-US" dirty="0" smtClean="0"/>
              <a:t>.</a:t>
            </a:r>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398.jpg"/>
          <p:cNvPicPr>
            <a:picLocks noGrp="1" noChangeAspect="1"/>
          </p:cNvPicPr>
          <p:nvPr>
            <p:ph idx="1"/>
          </p:nvPr>
        </p:nvPicPr>
        <p:blipFill>
          <a:blip r:embed="rId2" cstate="print"/>
          <a:stretch>
            <a:fillRect/>
          </a:stretch>
        </p:blipFill>
        <p:spPr>
          <a:xfrm>
            <a:off x="1" y="1"/>
            <a:ext cx="9144000" cy="6858000"/>
          </a:xfrm>
        </p:spPr>
      </p:pic>
      <p:sp>
        <p:nvSpPr>
          <p:cNvPr id="2" name="Title 1"/>
          <p:cNvSpPr>
            <a:spLocks noGrp="1"/>
          </p:cNvSpPr>
          <p:nvPr>
            <p:ph type="title"/>
          </p:nvPr>
        </p:nvSpPr>
        <p:spPr>
          <a:xfrm>
            <a:off x="-1905000" y="2971800"/>
            <a:ext cx="8229600" cy="1143000"/>
          </a:xfrm>
        </p:spPr>
        <p:txBody>
          <a:bodyPr>
            <a:normAutofit/>
          </a:bodyPr>
          <a:lstStyle/>
          <a:p>
            <a:r>
              <a:rPr lang="en-US" sz="6600" dirty="0" smtClean="0"/>
              <a:t>THANK YOU</a:t>
            </a:r>
            <a:endParaRPr lang="en-US" sz="66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Carotid artery anatomy </a:t>
            </a:r>
            <a:endParaRPr lang="en-US"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1371600" y="1141583"/>
            <a:ext cx="3124200" cy="5716417"/>
          </a:xfrm>
          <a:prstGeom prst="rect">
            <a:avLst/>
          </a:prstGeom>
          <a:noFill/>
          <a:ln w="9525">
            <a:noFill/>
            <a:miter lim="800000"/>
            <a:headEnd/>
            <a:tailEnd/>
          </a:ln>
        </p:spPr>
      </p:pic>
      <p:pic>
        <p:nvPicPr>
          <p:cNvPr id="1027" name="Picture 3"/>
          <p:cNvPicPr>
            <a:picLocks noChangeAspect="1" noChangeArrowheads="1"/>
          </p:cNvPicPr>
          <p:nvPr/>
        </p:nvPicPr>
        <p:blipFill>
          <a:blip r:embed="rId3" cstate="print"/>
          <a:srcRect/>
          <a:stretch>
            <a:fillRect/>
          </a:stretch>
        </p:blipFill>
        <p:spPr bwMode="auto">
          <a:xfrm>
            <a:off x="5410200" y="3200400"/>
            <a:ext cx="2027840" cy="3200400"/>
          </a:xfrm>
          <a:prstGeom prst="rect">
            <a:avLst/>
          </a:prstGeom>
          <a:noFill/>
          <a:ln w="9525">
            <a:noFill/>
            <a:miter lim="800000"/>
            <a:headEnd/>
            <a:tailEnd/>
          </a:ln>
        </p:spPr>
      </p:pic>
      <p:cxnSp>
        <p:nvCxnSpPr>
          <p:cNvPr id="6" name="Straight Arrow Connector 5"/>
          <p:cNvCxnSpPr/>
          <p:nvPr/>
        </p:nvCxnSpPr>
        <p:spPr>
          <a:xfrm>
            <a:off x="1295400" y="4495800"/>
            <a:ext cx="76200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914400" y="3276600"/>
            <a:ext cx="1066800" cy="838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914400" y="3276600"/>
            <a:ext cx="1447800" cy="685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2590800" y="3124200"/>
            <a:ext cx="45720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rot="16200000" flipH="1">
            <a:off x="5448300" y="2933700"/>
            <a:ext cx="609600" cy="5334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rot="5400000">
            <a:off x="6934200" y="2667000"/>
            <a:ext cx="609600" cy="6096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rot="10800000" flipV="1">
            <a:off x="6858000" y="3886200"/>
            <a:ext cx="990600" cy="76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228600" y="2667000"/>
            <a:ext cx="1219200" cy="923330"/>
          </a:xfrm>
          <a:prstGeom prst="rect">
            <a:avLst/>
          </a:prstGeom>
          <a:noFill/>
        </p:spPr>
        <p:txBody>
          <a:bodyPr wrap="square" rtlCol="0">
            <a:spAutoFit/>
          </a:bodyPr>
          <a:lstStyle/>
          <a:p>
            <a:r>
              <a:rPr lang="en-US" dirty="0" smtClean="0"/>
              <a:t>Common carotid artery</a:t>
            </a:r>
            <a:endParaRPr lang="en-US" dirty="0"/>
          </a:p>
        </p:txBody>
      </p:sp>
      <p:sp>
        <p:nvSpPr>
          <p:cNvPr id="33" name="TextBox 32"/>
          <p:cNvSpPr txBox="1"/>
          <p:nvPr/>
        </p:nvSpPr>
        <p:spPr>
          <a:xfrm>
            <a:off x="304800" y="4495800"/>
            <a:ext cx="1371600" cy="369332"/>
          </a:xfrm>
          <a:prstGeom prst="rect">
            <a:avLst/>
          </a:prstGeom>
          <a:noFill/>
        </p:spPr>
        <p:txBody>
          <a:bodyPr wrap="square" rtlCol="0">
            <a:spAutoFit/>
          </a:bodyPr>
          <a:lstStyle/>
          <a:p>
            <a:r>
              <a:rPr lang="en-US" dirty="0" smtClean="0"/>
              <a:t>Aortic arch</a:t>
            </a:r>
            <a:endParaRPr lang="en-US" dirty="0"/>
          </a:p>
        </p:txBody>
      </p:sp>
      <p:sp>
        <p:nvSpPr>
          <p:cNvPr id="34" name="TextBox 33"/>
          <p:cNvSpPr txBox="1"/>
          <p:nvPr/>
        </p:nvSpPr>
        <p:spPr>
          <a:xfrm>
            <a:off x="3048000" y="2895600"/>
            <a:ext cx="1905000" cy="369332"/>
          </a:xfrm>
          <a:prstGeom prst="rect">
            <a:avLst/>
          </a:prstGeom>
          <a:noFill/>
        </p:spPr>
        <p:txBody>
          <a:bodyPr wrap="square" rtlCol="0">
            <a:spAutoFit/>
          </a:bodyPr>
          <a:lstStyle/>
          <a:p>
            <a:r>
              <a:rPr lang="en-US" dirty="0" smtClean="0"/>
              <a:t>Internal carotid</a:t>
            </a:r>
            <a:endParaRPr lang="en-US" dirty="0"/>
          </a:p>
        </p:txBody>
      </p:sp>
      <p:sp>
        <p:nvSpPr>
          <p:cNvPr id="35" name="TextBox 34"/>
          <p:cNvSpPr txBox="1"/>
          <p:nvPr/>
        </p:nvSpPr>
        <p:spPr>
          <a:xfrm>
            <a:off x="7543800" y="2362200"/>
            <a:ext cx="914400" cy="369332"/>
          </a:xfrm>
          <a:prstGeom prst="rect">
            <a:avLst/>
          </a:prstGeom>
          <a:noFill/>
        </p:spPr>
        <p:txBody>
          <a:bodyPr wrap="square" rtlCol="0">
            <a:spAutoFit/>
          </a:bodyPr>
          <a:lstStyle/>
          <a:p>
            <a:r>
              <a:rPr lang="en-US" dirty="0" smtClean="0"/>
              <a:t>MCA</a:t>
            </a:r>
            <a:endParaRPr lang="en-US" dirty="0"/>
          </a:p>
        </p:txBody>
      </p:sp>
      <p:sp>
        <p:nvSpPr>
          <p:cNvPr id="36" name="TextBox 35"/>
          <p:cNvSpPr txBox="1"/>
          <p:nvPr/>
        </p:nvSpPr>
        <p:spPr>
          <a:xfrm>
            <a:off x="5181600" y="2667000"/>
            <a:ext cx="914400" cy="369332"/>
          </a:xfrm>
          <a:prstGeom prst="rect">
            <a:avLst/>
          </a:prstGeom>
          <a:noFill/>
        </p:spPr>
        <p:txBody>
          <a:bodyPr wrap="square" rtlCol="0">
            <a:spAutoFit/>
          </a:bodyPr>
          <a:lstStyle/>
          <a:p>
            <a:r>
              <a:rPr lang="en-US" dirty="0" smtClean="0"/>
              <a:t>ACA</a:t>
            </a:r>
            <a:endParaRPr lang="en-US" dirty="0"/>
          </a:p>
        </p:txBody>
      </p:sp>
      <p:sp>
        <p:nvSpPr>
          <p:cNvPr id="37" name="TextBox 36"/>
          <p:cNvSpPr txBox="1"/>
          <p:nvPr/>
        </p:nvSpPr>
        <p:spPr>
          <a:xfrm>
            <a:off x="7848600" y="3886200"/>
            <a:ext cx="1295400" cy="646331"/>
          </a:xfrm>
          <a:prstGeom prst="rect">
            <a:avLst/>
          </a:prstGeom>
          <a:noFill/>
        </p:spPr>
        <p:txBody>
          <a:bodyPr wrap="square" rtlCol="0">
            <a:spAutoFit/>
          </a:bodyPr>
          <a:lstStyle/>
          <a:p>
            <a:r>
              <a:rPr lang="en-US" dirty="0" smtClean="0"/>
              <a:t>Ophthalmic artery.</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n w="12700">
                  <a:solidFill>
                    <a:schemeClr val="tx2">
                      <a:satMod val="155000"/>
                    </a:schemeClr>
                  </a:solidFill>
                  <a:prstDash val="solid"/>
                </a:ln>
                <a:solidFill>
                  <a:schemeClr val="accent6">
                    <a:lumMod val="60000"/>
                    <a:lumOff val="40000"/>
                  </a:schemeClr>
                </a:solidFill>
                <a:effectLst>
                  <a:outerShdw blurRad="41275" dist="20320" dir="1800000" algn="tl" rotWithShape="0">
                    <a:srgbClr val="000000">
                      <a:alpha val="40000"/>
                    </a:srgbClr>
                  </a:outerShdw>
                </a:effectLst>
              </a:rPr>
              <a:t>Carotid artery </a:t>
            </a:r>
            <a:r>
              <a:rPr lang="en-US" b="1" dirty="0" err="1" smtClean="0">
                <a:ln w="12700">
                  <a:solidFill>
                    <a:schemeClr val="tx2">
                      <a:satMod val="155000"/>
                    </a:schemeClr>
                  </a:solidFill>
                  <a:prstDash val="solid"/>
                </a:ln>
                <a:solidFill>
                  <a:schemeClr val="accent6">
                    <a:lumMod val="60000"/>
                    <a:lumOff val="40000"/>
                  </a:schemeClr>
                </a:solidFill>
                <a:effectLst>
                  <a:outerShdw blurRad="41275" dist="20320" dir="1800000" algn="tl" rotWithShape="0">
                    <a:srgbClr val="000000">
                      <a:alpha val="40000"/>
                    </a:srgbClr>
                  </a:outerShdw>
                </a:effectLst>
              </a:rPr>
              <a:t>stenosis</a:t>
            </a:r>
            <a:endParaRPr lang="en-US" b="1" dirty="0">
              <a:ln w="12700">
                <a:solidFill>
                  <a:schemeClr val="tx2">
                    <a:satMod val="155000"/>
                  </a:schemeClr>
                </a:solidFill>
                <a:prstDash val="solid"/>
              </a:ln>
              <a:solidFill>
                <a:schemeClr val="accent6">
                  <a:lumMod val="60000"/>
                  <a:lumOff val="40000"/>
                </a:schemeClr>
              </a:solidFill>
              <a:effectLst>
                <a:outerShdw blurRad="41275" dist="20320" dir="1800000" algn="tl" rotWithShape="0">
                  <a:srgbClr val="000000">
                    <a:alpha val="40000"/>
                  </a:srgbClr>
                </a:outerShdw>
              </a:effectLst>
            </a:endParaRPr>
          </a:p>
        </p:txBody>
      </p:sp>
      <p:sp>
        <p:nvSpPr>
          <p:cNvPr id="3" name="Content Placeholder 2"/>
          <p:cNvSpPr>
            <a:spLocks noGrp="1"/>
          </p:cNvSpPr>
          <p:nvPr>
            <p:ph idx="1"/>
          </p:nvPr>
        </p:nvSpPr>
        <p:spPr>
          <a:blipFill>
            <a:blip r:embed="rId2" cstate="print"/>
            <a:tile tx="0" ty="0" sx="100000" sy="100000" flip="none" algn="tl"/>
          </a:blipFill>
        </p:spPr>
        <p:txBody>
          <a:bodyPr/>
          <a:lstStyle/>
          <a:p>
            <a:r>
              <a:rPr lang="en-US" dirty="0" smtClean="0"/>
              <a:t> The symptoms and pathologic substrate of carotid artery atherosclerotic occlusive disease were first described by C Miller Fisher in 1951 .</a:t>
            </a:r>
          </a:p>
          <a:p>
            <a:r>
              <a:rPr lang="en-US" dirty="0" smtClean="0"/>
              <a:t>He related atherosclerotic disease at the carotid bifurcation to ischemic symptoms in the </a:t>
            </a:r>
            <a:r>
              <a:rPr lang="en-US" dirty="0" err="1" smtClean="0"/>
              <a:t>ipsilateral</a:t>
            </a:r>
            <a:r>
              <a:rPr lang="en-US" dirty="0" smtClean="0"/>
              <a:t> eye and brain.</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descr="Atherosclerosis%201.jpg"/>
          <p:cNvPicPr>
            <a:picLocks noChangeAspect="1"/>
          </p:cNvPicPr>
          <p:nvPr/>
        </p:nvPicPr>
        <p:blipFill>
          <a:blip r:embed="rId2" cstate="print"/>
          <a:stretch>
            <a:fillRect/>
          </a:stretch>
        </p:blipFill>
        <p:spPr>
          <a:xfrm>
            <a:off x="1600200" y="1295400"/>
            <a:ext cx="5181600" cy="5181600"/>
          </a:xfrm>
          <a:prstGeom prst="rect">
            <a:avLst/>
          </a:prstGeom>
          <a:ln>
            <a:noFill/>
          </a:ln>
          <a:effectLst>
            <a:outerShdw blurRad="292100" dist="139700" dir="2700000" algn="tl" rotWithShape="0">
              <a:srgbClr val="333333">
                <a:alpha val="65000"/>
              </a:srgbClr>
            </a:outerShdw>
          </a:effectLst>
        </p:spPr>
      </p:pic>
      <p:sp>
        <p:nvSpPr>
          <p:cNvPr id="2" name="Title 1"/>
          <p:cNvSpPr>
            <a:spLocks noGrp="1"/>
          </p:cNvSpPr>
          <p:nvPr>
            <p:ph type="title"/>
          </p:nvPr>
        </p:nvSpPr>
        <p:spPr/>
        <p:style>
          <a:lnRef idx="0">
            <a:schemeClr val="accent5"/>
          </a:lnRef>
          <a:fillRef idx="3">
            <a:schemeClr val="accent5"/>
          </a:fillRef>
          <a:effectRef idx="3">
            <a:schemeClr val="accent5"/>
          </a:effectRef>
          <a:fontRef idx="minor">
            <a:schemeClr val="lt1"/>
          </a:fontRef>
        </p:style>
        <p:txBody>
          <a:bodyPr/>
          <a:lstStyle/>
          <a:p>
            <a:pPr algn="l"/>
            <a:r>
              <a:rPr lang="en-US" dirty="0" smtClean="0"/>
              <a:t>Mechanism of symptom </a:t>
            </a:r>
            <a:endParaRPr lang="en-US" dirty="0"/>
          </a:p>
        </p:txBody>
      </p:sp>
      <p:pic>
        <p:nvPicPr>
          <p:cNvPr id="6" name="Content Placeholder 5" descr="PE-CarotidStenosis2.jpg"/>
          <p:cNvPicPr>
            <a:picLocks noGrp="1" noChangeAspect="1"/>
          </p:cNvPicPr>
          <p:nvPr>
            <p:ph idx="1"/>
          </p:nvPr>
        </p:nvPicPr>
        <p:blipFill>
          <a:blip r:embed="rId3" cstate="print"/>
          <a:stretch>
            <a:fillRect/>
          </a:stretch>
        </p:blipFill>
        <p:spPr>
          <a:xfrm>
            <a:off x="3276600" y="3124200"/>
            <a:ext cx="2381250" cy="2714625"/>
          </a:xfrm>
        </p:spPr>
      </p:pic>
      <p:graphicFrame>
        <p:nvGraphicFramePr>
          <p:cNvPr id="8" name="Diagram 7"/>
          <p:cNvGraphicFramePr/>
          <p:nvPr/>
        </p:nvGraphicFramePr>
        <p:xfrm>
          <a:off x="533400" y="4267200"/>
          <a:ext cx="2362200" cy="646331"/>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aphicFrame>
        <p:nvGraphicFramePr>
          <p:cNvPr id="10" name="Diagram 9"/>
          <p:cNvGraphicFramePr/>
          <p:nvPr/>
        </p:nvGraphicFramePr>
        <p:xfrm>
          <a:off x="6172200" y="4038600"/>
          <a:ext cx="1981200" cy="923330"/>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iterate type="lt">
                                    <p:tmPct val="5000"/>
                                  </p:iterate>
                                  <p:childTnLst>
                                    <p:set>
                                      <p:cBhvr>
                                        <p:cTn id="6" dur="1" fill="hold">
                                          <p:stCondLst>
                                            <p:cond delay="0"/>
                                          </p:stCondLst>
                                        </p:cTn>
                                        <p:tgtEl>
                                          <p:spTgt spid="11"/>
                                        </p:tgtEl>
                                        <p:attrNameLst>
                                          <p:attrName>style.visibility</p:attrName>
                                        </p:attrNameLst>
                                      </p:cBhvr>
                                      <p:to>
                                        <p:strVal val="visible"/>
                                      </p:to>
                                    </p:set>
                                    <p:anim calcmode="lin" valueType="num">
                                      <p:cBhvr>
                                        <p:cTn id="7" dur="1000" fill="hold"/>
                                        <p:tgtEl>
                                          <p:spTgt spid="11"/>
                                        </p:tgtEl>
                                        <p:attrNameLst>
                                          <p:attrName>ppt_w</p:attrName>
                                        </p:attrNameLst>
                                      </p:cBhvr>
                                      <p:tavLst>
                                        <p:tav tm="0">
                                          <p:val>
                                            <p:fltVal val="0"/>
                                          </p:val>
                                        </p:tav>
                                        <p:tav tm="100000">
                                          <p:val>
                                            <p:strVal val="#ppt_w"/>
                                          </p:val>
                                        </p:tav>
                                      </p:tavLst>
                                    </p:anim>
                                    <p:anim calcmode="lin" valueType="num">
                                      <p:cBhvr>
                                        <p:cTn id="8" dur="1000" fill="hold"/>
                                        <p:tgtEl>
                                          <p:spTgt spid="11"/>
                                        </p:tgtEl>
                                        <p:attrNameLst>
                                          <p:attrName>ppt_h</p:attrName>
                                        </p:attrNameLst>
                                      </p:cBhvr>
                                      <p:tavLst>
                                        <p:tav tm="0">
                                          <p:val>
                                            <p:fltVal val="0"/>
                                          </p:val>
                                        </p:tav>
                                        <p:tav tm="100000">
                                          <p:val>
                                            <p:strVal val="#ppt_h"/>
                                          </p:val>
                                        </p:tav>
                                      </p:tavLst>
                                    </p:anim>
                                    <p:anim calcmode="lin" valueType="num">
                                      <p:cBhvr>
                                        <p:cTn id="9" dur="1000" fill="hold"/>
                                        <p:tgtEl>
                                          <p:spTgt spid="11"/>
                                        </p:tgtEl>
                                        <p:attrNameLst>
                                          <p:attrName>style.rotation</p:attrName>
                                        </p:attrNameLst>
                                      </p:cBhvr>
                                      <p:tavLst>
                                        <p:tav tm="0">
                                          <p:val>
                                            <p:fltVal val="90"/>
                                          </p:val>
                                        </p:tav>
                                        <p:tav tm="100000">
                                          <p:val>
                                            <p:fltVal val="0"/>
                                          </p:val>
                                        </p:tav>
                                      </p:tavLst>
                                    </p:anim>
                                    <p:animEffect transition="in" filter="fade">
                                      <p:cBhvr>
                                        <p:cTn id="10" dur="1000"/>
                                        <p:tgtEl>
                                          <p:spTgt spid="11"/>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xit" presetSubtype="0" fill="hold" nodeType="clickEffect">
                                  <p:stCondLst>
                                    <p:cond delay="0"/>
                                  </p:stCondLst>
                                  <p:iterate type="lt">
                                    <p:tmPct val="0"/>
                                  </p:iterate>
                                  <p:childTnLst>
                                    <p:animEffect transition="out" filter="fade">
                                      <p:cBhvr>
                                        <p:cTn id="14" dur="2000"/>
                                        <p:tgtEl>
                                          <p:spTgt spid="11"/>
                                        </p:tgtEl>
                                      </p:cBhvr>
                                    </p:animEffect>
                                    <p:set>
                                      <p:cBhvr>
                                        <p:cTn id="15" dur="1" fill="hold">
                                          <p:stCondLst>
                                            <p:cond delay="1999"/>
                                          </p:stCondLst>
                                        </p:cTn>
                                        <p:tgtEl>
                                          <p:spTgt spid="11"/>
                                        </p:tgtEl>
                                        <p:attrNameLst>
                                          <p:attrName>style.visibility</p:attrName>
                                        </p:attrNameLst>
                                      </p:cBhvr>
                                      <p:to>
                                        <p:strVal val="hidden"/>
                                      </p:to>
                                    </p:set>
                                  </p:childTnLst>
                                </p:cTn>
                              </p:par>
                            </p:childTnLst>
                          </p:cTn>
                        </p:par>
                      </p:childTnLst>
                    </p:cTn>
                  </p:par>
                  <p:par>
                    <p:cTn id="16" fill="hold">
                      <p:stCondLst>
                        <p:cond delay="indefinite"/>
                      </p:stCondLst>
                      <p:childTnLst>
                        <p:par>
                          <p:cTn id="17" fill="hold">
                            <p:stCondLst>
                              <p:cond delay="0"/>
                            </p:stCondLst>
                            <p:childTnLst>
                              <p:par>
                                <p:cTn id="18" presetID="8" presetClass="entr" presetSubtype="16" fill="hold" nodeType="click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diamond(in)">
                                      <p:cBhvr>
                                        <p:cTn id="20" dur="2000"/>
                                        <p:tgtEl>
                                          <p:spTgt spid="6"/>
                                        </p:tgtEl>
                                      </p:cBhvr>
                                    </p:animEffect>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additive="base">
                                        <p:cTn id="31" dur="500" fill="hold"/>
                                        <p:tgtEl>
                                          <p:spTgt spid="10"/>
                                        </p:tgtEl>
                                        <p:attrNameLst>
                                          <p:attrName>ppt_x</p:attrName>
                                        </p:attrNameLst>
                                      </p:cBhvr>
                                      <p:tavLst>
                                        <p:tav tm="0">
                                          <p:val>
                                            <p:strVal val="#ppt_x"/>
                                          </p:val>
                                        </p:tav>
                                        <p:tav tm="100000">
                                          <p:val>
                                            <p:strVal val="#ppt_x"/>
                                          </p:val>
                                        </p:tav>
                                      </p:tavLst>
                                    </p:anim>
                                    <p:anim calcmode="lin" valueType="num">
                                      <p:cBhvr additive="base">
                                        <p:cTn id="3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AsOne/>
      </p:bldGraphic>
      <p:bldGraphic spid="10" grpId="0">
        <p:bldAsOne/>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effectLst>
            <a:outerShdw blurRad="40000" dist="23000" dir="5400000" rotWithShape="0">
              <a:srgbClr val="000000">
                <a:alpha val="35000"/>
              </a:srgbClr>
            </a:outerShdw>
            <a:reflection blurRad="6350" stA="50000" endA="300" endPos="55500" dist="50800" dir="5400000" sy="-100000" algn="bl" rotWithShape="0"/>
          </a:effectLst>
        </p:spPr>
        <p:style>
          <a:lnRef idx="0">
            <a:schemeClr val="accent2"/>
          </a:lnRef>
          <a:fillRef idx="3">
            <a:schemeClr val="accent2"/>
          </a:fillRef>
          <a:effectRef idx="3">
            <a:schemeClr val="accent2"/>
          </a:effectRef>
          <a:fontRef idx="minor">
            <a:schemeClr val="lt1"/>
          </a:fontRef>
        </p:style>
        <p:txBody>
          <a:bodyPr/>
          <a:lstStyle/>
          <a:p>
            <a:r>
              <a:rPr lang="en-US" dirty="0"/>
              <a:t>Symptoms and Signs of Carotid</a:t>
            </a:r>
            <a:br>
              <a:rPr lang="en-US" dirty="0"/>
            </a:br>
            <a:r>
              <a:rPr lang="en-US" dirty="0"/>
              <a:t>Distribution Disease</a:t>
            </a:r>
          </a:p>
        </p:txBody>
      </p:sp>
      <p:sp>
        <p:nvSpPr>
          <p:cNvPr id="5" name="Subtitle 4"/>
          <p:cNvSpPr>
            <a:spLocks noGrp="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3"/>
          </a:lnRef>
          <a:fillRef idx="1002">
            <a:schemeClr val="dk2"/>
          </a:fillRef>
          <a:effectRef idx="3">
            <a:schemeClr val="accent3"/>
          </a:effectRef>
          <a:fontRef idx="minor">
            <a:schemeClr val="lt1"/>
          </a:fontRef>
        </p:style>
        <p:txBody>
          <a:bodyPr/>
          <a:lstStyle/>
          <a:p>
            <a:pPr algn="l"/>
            <a:r>
              <a:rPr lang="en-US" dirty="0" smtClean="0"/>
              <a:t>Transient Ischemic attack </a:t>
            </a:r>
            <a:endParaRPr lang="en-US" dirty="0"/>
          </a:p>
        </p:txBody>
      </p:sp>
      <p:sp>
        <p:nvSpPr>
          <p:cNvPr id="3" name="Content Placeholder 2"/>
          <p:cNvSpPr>
            <a:spLocks noGrp="1"/>
          </p:cNvSpPr>
          <p:nvPr>
            <p:ph sz="half" idx="1"/>
          </p:nvPr>
        </p:nvSpPr>
        <p:spPr/>
        <p:style>
          <a:lnRef idx="0">
            <a:schemeClr val="accent4"/>
          </a:lnRef>
          <a:fillRef idx="3">
            <a:schemeClr val="accent4"/>
          </a:fillRef>
          <a:effectRef idx="3">
            <a:schemeClr val="accent4"/>
          </a:effectRef>
          <a:fontRef idx="minor">
            <a:schemeClr val="lt1"/>
          </a:fontRef>
        </p:style>
        <p:txBody>
          <a:bodyPr>
            <a:normAutofit/>
          </a:bodyPr>
          <a:lstStyle/>
          <a:p>
            <a:r>
              <a:rPr lang="en-US" sz="3200" dirty="0"/>
              <a:t>TIA has traditionally been defined </a:t>
            </a:r>
            <a:r>
              <a:rPr lang="en-US" sz="3200" dirty="0" smtClean="0"/>
              <a:t>as a focal, transient, neurological deficit of ischemic origin lasting less than 24 hours.</a:t>
            </a:r>
          </a:p>
          <a:p>
            <a:endParaRPr lang="en-US" dirty="0" smtClean="0"/>
          </a:p>
          <a:p>
            <a:pPr>
              <a:buNone/>
            </a:pPr>
            <a:endParaRPr lang="en-US" dirty="0" smtClean="0"/>
          </a:p>
          <a:p>
            <a:endParaRPr lang="en-US" dirty="0" smtClean="0"/>
          </a:p>
          <a:p>
            <a:pPr>
              <a:buNone/>
            </a:pPr>
            <a:endParaRPr lang="en-US" dirty="0" smtClean="0"/>
          </a:p>
          <a:p>
            <a:pPr>
              <a:buNone/>
            </a:pPr>
            <a:endParaRPr lang="en-US" dirty="0"/>
          </a:p>
        </p:txBody>
      </p:sp>
      <p:sp>
        <p:nvSpPr>
          <p:cNvPr id="5" name="Content Placeholder 4"/>
          <p:cNvSpPr>
            <a:spLocks noGrp="1"/>
          </p:cNvSpPr>
          <p:nvPr>
            <p:ph sz="half" idx="2"/>
          </p:nvPr>
        </p:nvSpPr>
        <p:spPr/>
        <p:style>
          <a:lnRef idx="0">
            <a:schemeClr val="accent5"/>
          </a:lnRef>
          <a:fillRef idx="3">
            <a:schemeClr val="accent5"/>
          </a:fillRef>
          <a:effectRef idx="3">
            <a:schemeClr val="accent5"/>
          </a:effectRef>
          <a:fontRef idx="minor">
            <a:schemeClr val="lt1"/>
          </a:fontRef>
        </p:style>
        <p:txBody>
          <a:bodyPr>
            <a:normAutofit/>
          </a:bodyPr>
          <a:lstStyle/>
          <a:p>
            <a:r>
              <a:rPr lang="en-US" dirty="0"/>
              <a:t>‘‘brief episode of </a:t>
            </a:r>
            <a:r>
              <a:rPr lang="en-US" dirty="0" smtClean="0"/>
              <a:t>neurological dysfunction caused by a focal brain or retinal ischemia, with clinical symptoms typically lasting less than 1 hour and </a:t>
            </a:r>
            <a:r>
              <a:rPr lang="en-US" dirty="0"/>
              <a:t>without evidence of [</a:t>
            </a:r>
            <a:r>
              <a:rPr lang="en-US" dirty="0" err="1" smtClean="0"/>
              <a:t>radiographically</a:t>
            </a:r>
            <a:endParaRPr lang="en-US" dirty="0"/>
          </a:p>
          <a:p>
            <a:pPr>
              <a:buNone/>
            </a:pPr>
            <a:r>
              <a:rPr lang="en-US" dirty="0" smtClean="0"/>
              <a:t>      defined] infarction’’</a:t>
            </a:r>
          </a:p>
          <a:p>
            <a:pPr>
              <a:buNone/>
            </a:pPr>
            <a:endParaRPr lang="en-US" dirty="0" smtClean="0"/>
          </a:p>
          <a:p>
            <a:pPr>
              <a:buNone/>
            </a:pPr>
            <a:endParaRPr lang="en-US" dirty="0" smtClean="0"/>
          </a:p>
          <a:p>
            <a:pPr>
              <a:buNone/>
            </a:pPr>
            <a:endParaRPr lang="en-US" dirty="0"/>
          </a:p>
        </p:txBody>
      </p:sp>
      <p:sp>
        <p:nvSpPr>
          <p:cNvPr id="7" name="Smiley Face 6"/>
          <p:cNvSpPr/>
          <p:nvPr/>
        </p:nvSpPr>
        <p:spPr>
          <a:xfrm>
            <a:off x="7391400" y="1752600"/>
            <a:ext cx="914400" cy="914400"/>
          </a:xfrm>
          <a:prstGeom prst="smileyFac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quot;No&quot; Symbol 7"/>
          <p:cNvSpPr/>
          <p:nvPr/>
        </p:nvSpPr>
        <p:spPr>
          <a:xfrm>
            <a:off x="2057400" y="4648200"/>
            <a:ext cx="1066800" cy="990600"/>
          </a:xfrm>
          <a:prstGeom prst="noSmoking">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blinds(horizontal)">
                                      <p:cBhvr>
                                        <p:cTn id="7" dur="5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 calcmode="lin" valueType="num">
                                      <p:cBhvr additive="base">
                                        <p:cTn id="17" dur="500" fill="hold"/>
                                        <p:tgtEl>
                                          <p:spTgt spid="8"/>
                                        </p:tgtEl>
                                        <p:attrNameLst>
                                          <p:attrName>ppt_x</p:attrName>
                                        </p:attrNameLst>
                                      </p:cBhvr>
                                      <p:tavLst>
                                        <p:tav tm="0">
                                          <p:val>
                                            <p:strVal val="#ppt_x"/>
                                          </p:val>
                                        </p:tav>
                                        <p:tav tm="100000">
                                          <p:val>
                                            <p:strVal val="#ppt_x"/>
                                          </p:val>
                                        </p:tav>
                                      </p:tavLst>
                                    </p:anim>
                                    <p:anim calcmode="lin" valueType="num">
                                      <p:cBhvr additive="base">
                                        <p:cTn id="1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5">
                                            <p:bg/>
                                          </p:spTgt>
                                        </p:tgtEl>
                                        <p:attrNameLst>
                                          <p:attrName>style.visibility</p:attrName>
                                        </p:attrNameLst>
                                      </p:cBhvr>
                                      <p:to>
                                        <p:strVal val="visible"/>
                                      </p:to>
                                    </p:set>
                                    <p:animEffect transition="in" filter="blinds(horizontal)">
                                      <p:cBhvr>
                                        <p:cTn id="23" dur="500"/>
                                        <p:tgtEl>
                                          <p:spTgt spid="5">
                                            <p:bg/>
                                          </p:spTgt>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5">
                                            <p:txEl>
                                              <p:pRg st="0" end="0"/>
                                            </p:txEl>
                                          </p:spTgt>
                                        </p:tgtEl>
                                        <p:attrNameLst>
                                          <p:attrName>style.visibility</p:attrName>
                                        </p:attrNameLst>
                                      </p:cBhvr>
                                      <p:to>
                                        <p:strVal val="visible"/>
                                      </p:to>
                                    </p:set>
                                    <p:animEffect transition="in" filter="blinds(horizontal)">
                                      <p:cBhvr>
                                        <p:cTn id="28" dur="500"/>
                                        <p:tgtEl>
                                          <p:spTgt spid="5">
                                            <p:txEl>
                                              <p:pRg st="0" end="0"/>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5">
                                            <p:txEl>
                                              <p:pRg st="1" end="1"/>
                                            </p:txEl>
                                          </p:spTgt>
                                        </p:tgtEl>
                                        <p:attrNameLst>
                                          <p:attrName>style.visibility</p:attrName>
                                        </p:attrNameLst>
                                      </p:cBhvr>
                                      <p:to>
                                        <p:strVal val="visible"/>
                                      </p:to>
                                    </p:set>
                                    <p:animEffect transition="in" filter="blinds(horizontal)">
                                      <p:cBhvr>
                                        <p:cTn id="33" dur="500"/>
                                        <p:tgtEl>
                                          <p:spTgt spid="5">
                                            <p:txEl>
                                              <p:pRg st="1" end="1"/>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47" presetClass="entr" presetSubtype="0" fill="hold" grpId="0" nodeType="clickEffect">
                                  <p:stCondLst>
                                    <p:cond delay="0"/>
                                  </p:stCondLst>
                                  <p:childTnLst>
                                    <p:set>
                                      <p:cBhvr>
                                        <p:cTn id="37" dur="1" fill="hold">
                                          <p:stCondLst>
                                            <p:cond delay="0"/>
                                          </p:stCondLst>
                                        </p:cTn>
                                        <p:tgtEl>
                                          <p:spTgt spid="7"/>
                                        </p:tgtEl>
                                        <p:attrNameLst>
                                          <p:attrName>style.visibility</p:attrName>
                                        </p:attrNameLst>
                                      </p:cBhvr>
                                      <p:to>
                                        <p:strVal val="visible"/>
                                      </p:to>
                                    </p:set>
                                    <p:animEffect transition="in" filter="fade">
                                      <p:cBhvr>
                                        <p:cTn id="38" dur="1000"/>
                                        <p:tgtEl>
                                          <p:spTgt spid="7"/>
                                        </p:tgtEl>
                                      </p:cBhvr>
                                    </p:animEffect>
                                    <p:anim calcmode="lin" valueType="num">
                                      <p:cBhvr>
                                        <p:cTn id="39" dur="1000" fill="hold"/>
                                        <p:tgtEl>
                                          <p:spTgt spid="7"/>
                                        </p:tgtEl>
                                        <p:attrNameLst>
                                          <p:attrName>ppt_x</p:attrName>
                                        </p:attrNameLst>
                                      </p:cBhvr>
                                      <p:tavLst>
                                        <p:tav tm="0">
                                          <p:val>
                                            <p:strVal val="#ppt_x"/>
                                          </p:val>
                                        </p:tav>
                                        <p:tav tm="100000">
                                          <p:val>
                                            <p:strVal val="#ppt_x"/>
                                          </p:val>
                                        </p:tav>
                                      </p:tavLst>
                                    </p:anim>
                                    <p:anim calcmode="lin" valueType="num">
                                      <p:cBhvr>
                                        <p:cTn id="40"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6" presetClass="emph" presetSubtype="0" fill="hold" grpId="1" nodeType="clickEffect">
                                  <p:stCondLst>
                                    <p:cond delay="0"/>
                                  </p:stCondLst>
                                  <p:childTnLst>
                                    <p:animScale>
                                      <p:cBhvr>
                                        <p:cTn id="44" dur="1000" fill="hold"/>
                                        <p:tgtEl>
                                          <p:spTgt spid="8"/>
                                        </p:tgtEl>
                                      </p:cBhvr>
                                      <p:by x="400000" y="400000"/>
                                    </p:animScale>
                                  </p:childTnLst>
                                </p:cTn>
                              </p:par>
                              <p:par>
                                <p:cTn id="45" presetID="6" presetClass="emph" presetSubtype="0" fill="hold" grpId="1" nodeType="withEffect">
                                  <p:stCondLst>
                                    <p:cond delay="0"/>
                                  </p:stCondLst>
                                  <p:childTnLst>
                                    <p:animScale>
                                      <p:cBhvr>
                                        <p:cTn id="46" dur="1000" fill="hold"/>
                                        <p:tgtEl>
                                          <p:spTgt spid="7"/>
                                        </p:tgtEl>
                                      </p:cBhvr>
                                      <p:by x="400000" y="4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5" grpId="0" build="p" animBg="1"/>
      <p:bldP spid="7" grpId="0" animBg="1"/>
      <p:bldP spid="7" grpId="1" animBg="1"/>
      <p:bldP spid="8" grpId="0" animBg="1"/>
      <p:bldP spid="8" grpId="1"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style>
          <a:lnRef idx="3">
            <a:schemeClr val="lt1"/>
          </a:lnRef>
          <a:fillRef idx="1">
            <a:schemeClr val="accent2"/>
          </a:fillRef>
          <a:effectRef idx="1">
            <a:schemeClr val="accent2"/>
          </a:effectRef>
          <a:fontRef idx="minor">
            <a:schemeClr val="lt1"/>
          </a:fontRef>
        </p:style>
        <p:txBody>
          <a:bodyPr/>
          <a:lstStyle/>
          <a:p>
            <a:pPr algn="l"/>
            <a:r>
              <a:rPr lang="en-US" dirty="0" smtClean="0"/>
              <a:t>Transient ischemic attacks</a:t>
            </a:r>
            <a:endParaRPr lang="en-US" dirty="0"/>
          </a:p>
        </p:txBody>
      </p:sp>
      <p:sp>
        <p:nvSpPr>
          <p:cNvPr id="6" name="Content Placeholder 5"/>
          <p:cNvSpPr>
            <a:spLocks noGrp="1"/>
          </p:cNvSpPr>
          <p:nvPr>
            <p:ph idx="1"/>
          </p:nvPr>
        </p:nvSpPr>
        <p:spPr>
          <a:blipFill>
            <a:blip r:embed="rId2" cstate="print"/>
            <a:tile tx="0" ty="0" sx="100000" sy="100000" flip="none" algn="tl"/>
          </a:blipFill>
        </p:spPr>
        <p:style>
          <a:lnRef idx="0">
            <a:scrgbClr r="0" g="0" b="0"/>
          </a:lnRef>
          <a:fillRef idx="1003">
            <a:schemeClr val="lt1"/>
          </a:fillRef>
          <a:effectRef idx="0">
            <a:scrgbClr r="0" g="0" b="0"/>
          </a:effectRef>
          <a:fontRef idx="major"/>
        </p:style>
        <p:txBody>
          <a:bodyPr>
            <a:normAutofit lnSpcReduction="10000"/>
          </a:bodyPr>
          <a:lstStyle/>
          <a:p>
            <a:r>
              <a:rPr lang="en-US" dirty="0"/>
              <a:t>TIA is an important indicator </a:t>
            </a:r>
            <a:r>
              <a:rPr lang="en-US" dirty="0" smtClean="0"/>
              <a:t>of subsequent stroke risk with 25% to 30% of patients having a stroke over the ensuing 5 years.</a:t>
            </a:r>
          </a:p>
          <a:p>
            <a:r>
              <a:rPr lang="en-US" dirty="0" smtClean="0"/>
              <a:t>the symptoms are related to the vascular territories involved. Most often, ischemic event related to carotid artery </a:t>
            </a:r>
            <a:r>
              <a:rPr lang="en-US" dirty="0" err="1" smtClean="0"/>
              <a:t>stenosis</a:t>
            </a:r>
            <a:r>
              <a:rPr lang="en-US" dirty="0" smtClean="0"/>
              <a:t> will produce symptoms referable to the middle cerebral artery territory, although the anterior cerebral artery can also be involved. </a:t>
            </a:r>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581</TotalTime>
  <Words>1394</Words>
  <Application>Microsoft Office PowerPoint</Application>
  <PresentationFormat>On-screen Show (4:3)</PresentationFormat>
  <Paragraphs>150</Paragraphs>
  <Slides>35</Slides>
  <Notes>0</Notes>
  <HiddenSlides>0</HiddenSlides>
  <MMClips>0</MMClips>
  <ScaleCrop>false</ScaleCrop>
  <HeadingPairs>
    <vt:vector size="4" baseType="variant">
      <vt:variant>
        <vt:lpstr>Theme</vt:lpstr>
      </vt:variant>
      <vt:variant>
        <vt:i4>2</vt:i4>
      </vt:variant>
      <vt:variant>
        <vt:lpstr>Slide Titles</vt:lpstr>
      </vt:variant>
      <vt:variant>
        <vt:i4>35</vt:i4>
      </vt:variant>
    </vt:vector>
  </HeadingPairs>
  <TitlesOfParts>
    <vt:vector size="37" baseType="lpstr">
      <vt:lpstr>Office Theme</vt:lpstr>
      <vt:lpstr>Oriel</vt:lpstr>
      <vt:lpstr>Carotid artery disease </vt:lpstr>
      <vt:lpstr>Case history</vt:lpstr>
      <vt:lpstr>Slide 3</vt:lpstr>
      <vt:lpstr>Carotid artery anatomy </vt:lpstr>
      <vt:lpstr>Carotid artery stenosis</vt:lpstr>
      <vt:lpstr>Mechanism of symptom </vt:lpstr>
      <vt:lpstr>Symptoms and Signs of Carotid Distribution Disease</vt:lpstr>
      <vt:lpstr>Transient Ischemic attack </vt:lpstr>
      <vt:lpstr>Transient ischemic attacks</vt:lpstr>
      <vt:lpstr>Transient ischemic attacks</vt:lpstr>
      <vt:lpstr>Total carotid artery occlusion </vt:lpstr>
      <vt:lpstr>CLINICAL MANIFESTATIONS </vt:lpstr>
      <vt:lpstr>CLINICAL MANIFESTATIONS </vt:lpstr>
      <vt:lpstr>Slide 14</vt:lpstr>
      <vt:lpstr>Ischemic symptoms </vt:lpstr>
      <vt:lpstr>Ischemic symptoms</vt:lpstr>
      <vt:lpstr>Ischemic symptoms</vt:lpstr>
      <vt:lpstr>Evaluation of carotid artery stenosis</vt:lpstr>
      <vt:lpstr>Slide 19</vt:lpstr>
      <vt:lpstr>Slide 20</vt:lpstr>
      <vt:lpstr>CONVENTIONAL CEREBRAL ANGIOGRAPHY</vt:lpstr>
      <vt:lpstr>Carotid duplex ultrasound </vt:lpstr>
      <vt:lpstr>CT ANGIOGRAPHY</vt:lpstr>
      <vt:lpstr>MR ANGIOGRAPHY</vt:lpstr>
      <vt:lpstr>MR ANGIOGRAPHY</vt:lpstr>
      <vt:lpstr>CHOICE OF IMAGING TEST</vt:lpstr>
      <vt:lpstr>CHOICE OF IMAGING TEST</vt:lpstr>
      <vt:lpstr>Natural History </vt:lpstr>
      <vt:lpstr>Mangement </vt:lpstr>
      <vt:lpstr>Carotid endarterctomy </vt:lpstr>
      <vt:lpstr>Carotid endarterectomy</vt:lpstr>
      <vt:lpstr>Carotid endarterectomy</vt:lpstr>
      <vt:lpstr>Carotid endarterectomy</vt:lpstr>
      <vt:lpstr>Carotid endarterectomy</vt:lpstr>
      <vt:lpstr>THANK YOU</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toshiba</dc:creator>
  <cp:lastModifiedBy>toshiba</cp:lastModifiedBy>
  <cp:revision>46</cp:revision>
  <dcterms:created xsi:type="dcterms:W3CDTF">2010-01-15T18:42:30Z</dcterms:created>
  <dcterms:modified xsi:type="dcterms:W3CDTF">2010-01-20T01:28:23Z</dcterms:modified>
</cp:coreProperties>
</file>