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CD39DD-BE60-49E4-B3F5-5CAA412016B8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6FF843-F773-4369-AB8B-635CCCD4C96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FF843-F773-4369-AB8B-635CCCD4C963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661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9622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64300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3893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93459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21010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31947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9352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27242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07157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09895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93C21-EDED-4327-BC36-EEF1F889312B}" type="datetimeFigureOut">
              <a:rPr lang="ar-SA" smtClean="0"/>
              <a:pPr/>
              <a:t>09/11/34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57F7-C3C6-4F0D-8D22-64E12DC8BDB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74687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 smtClean="0">
                <a:solidFill>
                  <a:schemeClr val="accent4">
                    <a:lumMod val="75000"/>
                  </a:schemeClr>
                </a:solidFill>
                <a:cs typeface="Akhbar MT" pitchFamily="2" charset="-78"/>
              </a:rPr>
              <a:t>الإسعافات الأولية </a:t>
            </a: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  <a:cs typeface="Akhbar MT" pitchFamily="2" charset="-78"/>
              </a:rPr>
              <a:t>First aid</a:t>
            </a:r>
            <a:endParaRPr lang="ar-SA" sz="5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  <a:cs typeface="Akhbar M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50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  <a:cs typeface="Akhbar MT" pitchFamily="2" charset="-78"/>
              </a:rPr>
              <a:t>رابعا : النزيف </a:t>
            </a:r>
            <a:r>
              <a:rPr lang="ar-SA" dirty="0" smtClean="0">
                <a:solidFill>
                  <a:schemeClr val="accent4">
                    <a:lumMod val="50000"/>
                  </a:schemeClr>
                </a:solidFill>
                <a:cs typeface="Akhbar MT" pitchFamily="2" charset="-78"/>
              </a:rPr>
              <a:t>(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oper Black" pitchFamily="18" charset="0"/>
                <a:cs typeface="Akhbar MT" pitchFamily="2" charset="-78"/>
              </a:rPr>
              <a:t>BLEEDING</a:t>
            </a:r>
            <a:r>
              <a:rPr lang="ar-SA" dirty="0" smtClean="0">
                <a:solidFill>
                  <a:schemeClr val="accent4">
                    <a:lumMod val="50000"/>
                  </a:schemeClr>
                </a:solidFill>
                <a:cs typeface="Akhbar MT" pitchFamily="2" charset="-78"/>
              </a:rPr>
              <a:t>)</a:t>
            </a:r>
            <a:endParaRPr lang="ar-SA" dirty="0">
              <a:solidFill>
                <a:schemeClr val="accent4">
                  <a:lumMod val="50000"/>
                </a:schemeClr>
              </a:solidFill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b="1" dirty="0" smtClean="0">
              <a:cs typeface="Akhbar MT" pitchFamily="2" charset="-78"/>
            </a:endParaRPr>
          </a:p>
          <a:p>
            <a:pPr algn="ctr"/>
            <a:endParaRPr lang="ar-SA" b="1" dirty="0">
              <a:cs typeface="Akhbar MT" pitchFamily="2" charset="-78"/>
            </a:endParaRPr>
          </a:p>
          <a:p>
            <a:pPr algn="ctr"/>
            <a:r>
              <a:rPr lang="ar-SA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khbar MT" pitchFamily="2" charset="-78"/>
              </a:rPr>
              <a:t>لدينا نوعين من أنواع النزيف 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  <a:cs typeface="Akhbar MT" pitchFamily="2" charset="-78"/>
              </a:rPr>
              <a:t>نزيف داخلي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  <a:cs typeface="Akhbar MT" pitchFamily="2" charset="-78"/>
              </a:rPr>
              <a:t>نزيف خارجي                        </a:t>
            </a:r>
            <a:endParaRPr lang="ar-SA" b="1" dirty="0">
              <a:solidFill>
                <a:srgbClr val="7030A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79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وان فرعي 9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7592888" cy="6480720"/>
          </a:xfrm>
        </p:spPr>
        <p:txBody>
          <a:bodyPr/>
          <a:lstStyle/>
          <a:p>
            <a:pPr marL="514350" indent="-514350" algn="r">
              <a:buAutoNum type="arabic1Minus"/>
            </a:pPr>
            <a:r>
              <a:rPr lang="ar-SA" b="1" dirty="0" smtClean="0">
                <a:solidFill>
                  <a:srgbClr val="7030A0"/>
                </a:solidFill>
                <a:cs typeface="Akhbar MT" pitchFamily="2" charset="-78"/>
              </a:rPr>
              <a:t>النزيف الخارجي :</a:t>
            </a:r>
          </a:p>
          <a:p>
            <a:pPr algn="r"/>
            <a:r>
              <a:rPr lang="ar-SA" sz="1800" b="1" dirty="0" smtClean="0"/>
              <a:t>يجب استدعاء الإسعاف فورا وعمل ما يلي </a:t>
            </a:r>
          </a:p>
          <a:p>
            <a:pPr algn="r"/>
            <a:r>
              <a:rPr lang="ar-SA" sz="1800" b="1" dirty="0" smtClean="0"/>
              <a:t>حتى وصوله :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>
                <a:solidFill>
                  <a:srgbClr val="7030A0"/>
                </a:solidFill>
              </a:rPr>
              <a:t>أجعل المصاب </a:t>
            </a:r>
            <a:r>
              <a:rPr lang="ar-SA" sz="1800" b="1" dirty="0" err="1" smtClean="0">
                <a:solidFill>
                  <a:srgbClr val="7030A0"/>
                </a:solidFill>
              </a:rPr>
              <a:t>هادئآ</a:t>
            </a:r>
            <a:r>
              <a:rPr lang="ar-SA" sz="1800" b="1" dirty="0" smtClean="0">
                <a:solidFill>
                  <a:srgbClr val="7030A0"/>
                </a:solidFill>
              </a:rPr>
              <a:t> </a:t>
            </a:r>
            <a:r>
              <a:rPr lang="ar-SA" sz="1800" b="1" dirty="0" err="1" smtClean="0">
                <a:solidFill>
                  <a:srgbClr val="7030A0"/>
                </a:solidFill>
              </a:rPr>
              <a:t>ومطمأنآ</a:t>
            </a:r>
            <a:r>
              <a:rPr lang="ar-SA" sz="1800" b="1" dirty="0" smtClean="0">
                <a:solidFill>
                  <a:srgbClr val="7030A0"/>
                </a:solidFill>
              </a:rPr>
              <a:t>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/>
              <a:t>أرتدي النظارات والقفازات لمنع العدوي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>
                <a:solidFill>
                  <a:srgbClr val="7030A0"/>
                </a:solidFill>
              </a:rPr>
              <a:t>أغسل الجرح بالماء والصابون إذا كان سطحيا وصغيرا وأزل الملوثات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>
                <a:solidFill>
                  <a:srgbClr val="7030A0"/>
                </a:solidFill>
              </a:rPr>
              <a:t>الصغيرة من الجرح لأن وجودها يزيد الجرح ويلوثه ويزيد من كمية النزيف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/>
              <a:t> تحكم في النزيف وذلك </a:t>
            </a:r>
            <a:r>
              <a:rPr lang="ar-SA" sz="1800" b="1" dirty="0"/>
              <a:t>ب</a:t>
            </a:r>
            <a:r>
              <a:rPr lang="ar-SA" sz="1800" b="1" dirty="0" smtClean="0"/>
              <a:t>الضغط على الجرح بقطعه قماش باستثناء العين 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/>
              <a:t> </a:t>
            </a:r>
            <a:r>
              <a:rPr lang="ar-SA" sz="1800" b="1" dirty="0" smtClean="0">
                <a:solidFill>
                  <a:srgbClr val="7030A0"/>
                </a:solidFill>
              </a:rPr>
              <a:t>إذا استمر النزيف ضع قطعة ثلج على القماش لأن البرودة تعمل                                     على انقباض الأوعية الدموية وتساعد على وقف النزيف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/>
              <a:t> </a:t>
            </a:r>
            <a:r>
              <a:rPr lang="ar-SA" sz="1800" b="1" dirty="0" smtClean="0"/>
              <a:t>لف الجرح بالشاش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>
                <a:solidFill>
                  <a:srgbClr val="7030A0"/>
                </a:solidFill>
              </a:rPr>
              <a:t>ضع رأس المصاب لأسفل وارفع قدميه بزاويه 45 درجه  لأن هذا الوضع يجعل                       الدم يتدفق الى الدماغ ويمنع الاغماء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/>
              <a:t>لا تنزع ملابس المصاب إذا التصقت بالجرح ’ ولا تفتح الجرح لمعرفة ما إذا                           توقف النزيف آو لا </a:t>
            </a:r>
          </a:p>
          <a:p>
            <a:pPr marL="342900" indent="-342900" algn="r">
              <a:buFont typeface="+mj-lt"/>
              <a:buAutoNum type="arabicPeriod"/>
            </a:pPr>
            <a:r>
              <a:rPr lang="ar-SA" sz="1800" b="1" dirty="0" smtClean="0">
                <a:solidFill>
                  <a:srgbClr val="7030A0"/>
                </a:solidFill>
              </a:rPr>
              <a:t> اذا كانت الإصابة آو الجرح بالحبل الشوكي أو كان يشك بأنه قد تعرض لكسر                                                  عظام في منطقه ما فيجب عدم تحريكه أو لوي الرقبة او حمله </a:t>
            </a:r>
          </a:p>
          <a:p>
            <a:pPr algn="r"/>
            <a:endParaRPr lang="ar-SA" sz="1800" b="1" dirty="0" smtClean="0"/>
          </a:p>
          <a:p>
            <a:pPr marL="342900" indent="-342900" algn="r">
              <a:buFont typeface="+mj-lt"/>
              <a:buAutoNum type="arabicPeriod"/>
            </a:pPr>
            <a:endParaRPr lang="ar-SA" sz="1800" b="1" dirty="0"/>
          </a:p>
          <a:p>
            <a:pPr marL="342900" indent="-342900" algn="r">
              <a:buFont typeface="+mj-lt"/>
              <a:buAutoNum type="arabicPeriod"/>
            </a:pPr>
            <a:endParaRPr lang="ar-SA" sz="1800" b="1" dirty="0" smtClean="0"/>
          </a:p>
          <a:p>
            <a:pPr marL="342900" indent="-342900" algn="r">
              <a:buFont typeface="+mj-lt"/>
              <a:buAutoNum type="arabicPeriod"/>
            </a:pPr>
            <a:endParaRPr lang="ar-SA" sz="1800" b="1" dirty="0"/>
          </a:p>
          <a:p>
            <a:pPr marL="342900" indent="-342900" algn="r">
              <a:buFont typeface="+mj-lt"/>
              <a:buAutoNum type="arabicPeriod"/>
            </a:pPr>
            <a:endParaRPr lang="ar-SA" sz="1800" b="1" dirty="0" smtClean="0"/>
          </a:p>
          <a:p>
            <a:pPr marL="342900" indent="-342900" algn="r">
              <a:buFont typeface="+mj-lt"/>
              <a:buAutoNum type="arabicPeriod"/>
            </a:pPr>
            <a:endParaRPr lang="ar-SA" sz="1800" b="1" dirty="0"/>
          </a:p>
          <a:p>
            <a:pPr marL="342900" indent="-342900" algn="r">
              <a:buFont typeface="+mj-lt"/>
              <a:buAutoNum type="arabicPeriod"/>
            </a:pPr>
            <a:endParaRPr lang="ar-SA" sz="1800" b="1" dirty="0" smtClean="0"/>
          </a:p>
          <a:p>
            <a:pPr marL="342900" indent="-342900" algn="r">
              <a:buFont typeface="+mj-lt"/>
              <a:buAutoNum type="arabicPeriod"/>
            </a:pPr>
            <a:endParaRPr lang="ar-SA" sz="1800" b="1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7" y="3501008"/>
            <a:ext cx="2819400" cy="3103562"/>
          </a:xfrm>
          <a:prstGeom prst="ellipse">
            <a:avLst/>
          </a:prstGeom>
          <a:ln w="63500" cap="rnd">
            <a:solidFill>
              <a:schemeClr val="accent4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2818800" cy="2999597"/>
          </a:xfrm>
          <a:prstGeom prst="ellipse">
            <a:avLst/>
          </a:prstGeom>
          <a:ln w="63500" cap="rnd">
            <a:solidFill>
              <a:schemeClr val="accent4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40094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579296" cy="6597352"/>
          </a:xfrm>
        </p:spPr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7030A0"/>
                </a:solidFill>
                <a:cs typeface="Akhbar MT" pitchFamily="2" charset="-78"/>
              </a:rPr>
              <a:t>ب- النزيف الداخلي </a:t>
            </a:r>
          </a:p>
          <a:p>
            <a:pPr marL="0" indent="0">
              <a:buNone/>
            </a:pPr>
            <a:r>
              <a:rPr lang="ar-SA" sz="2000" b="1" dirty="0" smtClean="0">
                <a:solidFill>
                  <a:srgbClr val="7030A0"/>
                </a:solidFill>
              </a:rPr>
              <a:t>علاماته</a:t>
            </a:r>
            <a:r>
              <a:rPr lang="ar-SA" sz="1800" b="1" dirty="0" smtClean="0">
                <a:solidFill>
                  <a:srgbClr val="7030A0"/>
                </a:solidFill>
              </a:rPr>
              <a:t> </a:t>
            </a:r>
            <a:r>
              <a:rPr lang="ar-SA" sz="1800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وجود دم مع </a:t>
            </a:r>
            <a:r>
              <a:rPr lang="ar-SA" sz="1800" b="1" dirty="0" err="1" smtClean="0">
                <a:solidFill>
                  <a:schemeClr val="bg1">
                    <a:lumMod val="50000"/>
                  </a:schemeClr>
                </a:solidFill>
              </a:rPr>
              <a:t>الكحه</a:t>
            </a: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وجود دم مع القيء لونه احمر خفيف </a:t>
            </a:r>
          </a:p>
          <a:p>
            <a:pPr marL="0" indent="0">
              <a:buNone/>
            </a:pPr>
            <a:r>
              <a:rPr lang="ar-SA" sz="2000" b="1" dirty="0" smtClean="0">
                <a:solidFill>
                  <a:srgbClr val="7030A0"/>
                </a:solidFill>
              </a:rPr>
              <a:t>أعراضه: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دوخة وإغماء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قلة مقاومة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غثيان وعطش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ضعف عام وسرعة النبض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برد ورطوبة في الجلد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سرعة غثيان وعرق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شحوب في اللون </a:t>
            </a:r>
          </a:p>
          <a:p>
            <a:pPr marL="0" indent="0">
              <a:buNone/>
            </a:pPr>
            <a:endParaRPr lang="ar-SA" sz="18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ar-SA" sz="2000" b="1" dirty="0" err="1" smtClean="0">
                <a:solidFill>
                  <a:schemeClr val="accent4">
                    <a:lumMod val="50000"/>
                  </a:schemeClr>
                </a:solidFill>
              </a:rPr>
              <a:t>لذآ</a:t>
            </a:r>
            <a:r>
              <a:rPr lang="ar-SA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يجب عليك عمل الآتي :</a:t>
            </a:r>
          </a:p>
          <a:p>
            <a:pPr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اتصل </a:t>
            </a:r>
            <a:r>
              <a:rPr lang="ar-SA" sz="1800" b="1" dirty="0" err="1" smtClean="0">
                <a:solidFill>
                  <a:schemeClr val="bg1">
                    <a:lumMod val="50000"/>
                  </a:schemeClr>
                </a:solidFill>
              </a:rPr>
              <a:t>بالأسعاف</a:t>
            </a: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SA" sz="1800" b="1" dirty="0" err="1" smtClean="0">
                <a:solidFill>
                  <a:schemeClr val="bg1">
                    <a:lumMod val="50000"/>
                  </a:schemeClr>
                </a:solidFill>
              </a:rPr>
              <a:t>فورآ</a:t>
            </a: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اطرح المصاب </a:t>
            </a:r>
            <a:r>
              <a:rPr lang="ar-SA" sz="1800" b="1" dirty="0" err="1" smtClean="0">
                <a:solidFill>
                  <a:schemeClr val="bg1">
                    <a:lumMod val="50000"/>
                  </a:schemeClr>
                </a:solidFill>
              </a:rPr>
              <a:t>ارضآ</a:t>
            </a: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 وارفع رجليه وضع كتفه ورأسه على وسادة </a:t>
            </a:r>
          </a:p>
          <a:p>
            <a:pPr>
              <a:buFont typeface="+mj-lt"/>
              <a:buAutoNum type="arabicPeriod"/>
            </a:pPr>
            <a:r>
              <a:rPr lang="ar-SA" sz="1800" b="1" dirty="0" smtClean="0">
                <a:solidFill>
                  <a:schemeClr val="bg1">
                    <a:lumMod val="50000"/>
                  </a:schemeClr>
                </a:solidFill>
              </a:rPr>
              <a:t>يغطى المصاب بالبطانية حتى يصل الإسعاف </a:t>
            </a:r>
          </a:p>
          <a:p>
            <a:pPr>
              <a:buFont typeface="+mj-lt"/>
              <a:buAutoNum type="arabicPeriod"/>
            </a:pPr>
            <a:endParaRPr lang="ar-SA" sz="18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3" y="1124744"/>
            <a:ext cx="2860164" cy="26471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" y="3970412"/>
            <a:ext cx="2871192" cy="2667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16313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khbar MT" pitchFamily="2" charset="-78"/>
              </a:rPr>
              <a:t>خامسا:الأختناق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khbar MT" pitchFamily="2" charset="-78"/>
              </a:rPr>
              <a:t>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ush Script MT" pitchFamily="66" charset="0"/>
                <a:cs typeface="Akhbar MT" pitchFamily="2" charset="-78"/>
              </a:rPr>
              <a:t>(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per Black" pitchFamily="18" charset="0"/>
                <a:cs typeface="Akhbar MT" pitchFamily="2" charset="-78"/>
              </a:rPr>
              <a:t>SUFFOCATION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ush Script MT" pitchFamily="66" charset="0"/>
                <a:cs typeface="Akhbar MT" pitchFamily="2" charset="-78"/>
              </a:rPr>
              <a:t>)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  <a:latin typeface="Brush Script MT" pitchFamily="66" charset="0"/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800" b="1" dirty="0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قد يتعرض الشخص </a:t>
            </a:r>
            <a:r>
              <a:rPr lang="ar-SA" sz="2800" b="1" dirty="0" err="1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للأختناق</a:t>
            </a:r>
            <a:r>
              <a:rPr lang="ar-SA" sz="2800" b="1" dirty="0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 بسبب دخان الحريق بالمعمل أو الغازات المتصاعدة من التفاعلات الكيميائية أو تسرب الغاز.</a:t>
            </a:r>
          </a:p>
          <a:p>
            <a:pPr marL="0" indent="0">
              <a:buNone/>
            </a:pPr>
            <a:r>
              <a:rPr lang="ar-SA" sz="2800" b="1" dirty="0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وعلامة </a:t>
            </a:r>
            <a:r>
              <a:rPr lang="ar-SA" sz="2800" b="1" dirty="0" err="1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الأختناق</a:t>
            </a:r>
            <a:r>
              <a:rPr lang="ar-SA" sz="2800" b="1" dirty="0" smtClean="0">
                <a:solidFill>
                  <a:schemeClr val="bg1">
                    <a:lumMod val="50000"/>
                  </a:schemeClr>
                </a:solidFill>
                <a:cs typeface="Akhbar MT" pitchFamily="2" charset="-78"/>
              </a:rPr>
              <a:t> كثيره أهمها : </a:t>
            </a:r>
          </a:p>
          <a:p>
            <a:pPr marL="0" indent="0">
              <a:buNone/>
            </a:pPr>
            <a:r>
              <a:rPr lang="ar-SA" sz="2800" b="1" dirty="0" err="1" smtClean="0">
                <a:solidFill>
                  <a:srgbClr val="7030A0"/>
                </a:solidFill>
                <a:cs typeface="Akhbar MT" pitchFamily="2" charset="-78"/>
              </a:rPr>
              <a:t>الدوخه</a:t>
            </a:r>
            <a:r>
              <a:rPr lang="ar-SA" sz="2800" b="1" dirty="0" smtClean="0">
                <a:solidFill>
                  <a:srgbClr val="7030A0"/>
                </a:solidFill>
                <a:cs typeface="Akhbar MT" pitchFamily="2" charset="-78"/>
              </a:rPr>
              <a:t> </a:t>
            </a:r>
          </a:p>
          <a:p>
            <a:pPr marL="0" indent="0">
              <a:buNone/>
            </a:pPr>
            <a:r>
              <a:rPr lang="ar-SA" sz="2800" b="1" dirty="0" smtClean="0">
                <a:solidFill>
                  <a:srgbClr val="7030A0"/>
                </a:solidFill>
                <a:cs typeface="Akhbar MT" pitchFamily="2" charset="-78"/>
              </a:rPr>
              <a:t>الصداع </a:t>
            </a:r>
          </a:p>
          <a:p>
            <a:pPr marL="0" indent="0">
              <a:buNone/>
            </a:pPr>
            <a:r>
              <a:rPr lang="ar-SA" sz="2800" b="1" dirty="0" smtClean="0">
                <a:solidFill>
                  <a:srgbClr val="7030A0"/>
                </a:solidFill>
                <a:cs typeface="Akhbar MT" pitchFamily="2" charset="-78"/>
              </a:rPr>
              <a:t>صعوبة التنفس شحوب أو زرقه لون جلد وفقدان الوعي </a:t>
            </a:r>
            <a:r>
              <a:rPr lang="ar-SA" sz="2800" dirty="0" smtClean="0">
                <a:solidFill>
                  <a:srgbClr val="7030A0"/>
                </a:solidFill>
                <a:cs typeface="Akhbar MT" pitchFamily="2" charset="-78"/>
              </a:rPr>
              <a:t>.</a:t>
            </a:r>
            <a:endParaRPr lang="ar-SA" sz="2800" dirty="0">
              <a:solidFill>
                <a:srgbClr val="7030A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84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/>
          <a:lstStyle/>
          <a:p>
            <a:r>
              <a:rPr lang="ar-SA" dirty="0" smtClean="0"/>
              <a:t>الإسعاف الأولى للاختناق :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إبعاد المصاب عن مصدر الخطر وتحرير الملابس المشدودة.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طلب </a:t>
            </a:r>
            <a:r>
              <a:rPr lang="ar-SA" sz="2000" b="1" dirty="0" err="1" smtClean="0">
                <a:solidFill>
                  <a:schemeClr val="accent4">
                    <a:lumMod val="50000"/>
                  </a:schemeClr>
                </a:solidFill>
              </a:rPr>
              <a:t>الأسعاف</a:t>
            </a: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SA" sz="2000" b="1" dirty="0" err="1" smtClean="0">
                <a:solidFill>
                  <a:schemeClr val="accent4">
                    <a:lumMod val="50000"/>
                  </a:schemeClr>
                </a:solidFill>
              </a:rPr>
              <a:t>فورآ</a:t>
            </a: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 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تهوية المصاب وذلك بعدم التجمع حوله ونقله إلى مكان مكشوف لتهويته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إذا فقد الشخص الوعي نحاول مساعدته على التنفس أو الاستعانة                          بالأوكسجين .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افحص مجرى الهواء , التنفس , ادورة الدموية وأعمل له إنعاش قلب ورئتين </a:t>
            </a:r>
            <a:endParaRPr lang="ar-SA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ar-SA" sz="2000" b="1" dirty="0" smtClean="0">
                <a:solidFill>
                  <a:schemeClr val="accent4">
                    <a:lumMod val="50000"/>
                  </a:schemeClr>
                </a:solidFill>
              </a:rPr>
              <a:t>        عند الحاجة.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79094"/>
            <a:ext cx="2557298" cy="24409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092079"/>
            <a:ext cx="2592288" cy="25279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398" y="4005064"/>
            <a:ext cx="2415000" cy="2615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86399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329</Words>
  <Application>Microsoft Office PowerPoint</Application>
  <PresentationFormat>عرض على الشاشة (3:4)‏</PresentationFormat>
  <Paragraphs>63</Paragraphs>
  <Slides>6</Slides>
  <Notes>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الشريحة 1</vt:lpstr>
      <vt:lpstr>رابعا : النزيف (BLEEDING)</vt:lpstr>
      <vt:lpstr>الشريحة 3</vt:lpstr>
      <vt:lpstr>الشريحة 4</vt:lpstr>
      <vt:lpstr>خامسا:الأختناق (SUFFOCATION)</vt:lpstr>
      <vt:lpstr>الشريحة 6</vt:lpstr>
    </vt:vector>
  </TitlesOfParts>
  <Company>Ahmed-Under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SAMSUANG</dc:creator>
  <cp:lastModifiedBy>asus</cp:lastModifiedBy>
  <cp:revision>12</cp:revision>
  <dcterms:created xsi:type="dcterms:W3CDTF">2013-02-22T19:56:57Z</dcterms:created>
  <dcterms:modified xsi:type="dcterms:W3CDTF">2013-09-13T13:06:34Z</dcterms:modified>
</cp:coreProperties>
</file>