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0" r:id="rId11"/>
    <p:sldId id="265" r:id="rId12"/>
    <p:sldId id="281" r:id="rId13"/>
    <p:sldId id="266" r:id="rId14"/>
    <p:sldId id="282" r:id="rId15"/>
    <p:sldId id="267" r:id="rId16"/>
    <p:sldId id="268" r:id="rId17"/>
    <p:sldId id="269" r:id="rId18"/>
    <p:sldId id="270" r:id="rId19"/>
    <p:sldId id="283" r:id="rId20"/>
    <p:sldId id="271" r:id="rId21"/>
    <p:sldId id="284" r:id="rId22"/>
    <p:sldId id="272" r:id="rId23"/>
    <p:sldId id="273" r:id="rId24"/>
    <p:sldId id="274" r:id="rId25"/>
    <p:sldId id="275" r:id="rId26"/>
    <p:sldId id="285" r:id="rId27"/>
    <p:sldId id="276" r:id="rId28"/>
    <p:sldId id="277" r:id="rId29"/>
    <p:sldId id="278" r:id="rId30"/>
    <p:sldId id="279" r:id="rId31"/>
    <p:sldId id="286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1625" autoAdjust="0"/>
  </p:normalViewPr>
  <p:slideViewPr>
    <p:cSldViewPr>
      <p:cViewPr varScale="1">
        <p:scale>
          <a:sx n="72" d="100"/>
          <a:sy n="72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214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08107F-E066-4191-BDE5-5E9CF38F6156}" type="datetimeFigureOut">
              <a:rPr lang="ar-SA" smtClean="0"/>
              <a:pPr/>
              <a:t>18/11/1432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F06C58-AB92-41F9-BF43-B67180A80A6A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Rheumatic Fever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rtl="0"/>
            <a:endParaRPr lang="en-US" dirty="0" smtClean="0">
              <a:solidFill>
                <a:srgbClr val="FFFF00"/>
              </a:solidFill>
            </a:endParaRPr>
          </a:p>
          <a:p>
            <a:pPr algn="ctr" rtl="0"/>
            <a:r>
              <a:rPr lang="en-US" dirty="0" smtClean="0">
                <a:solidFill>
                  <a:srgbClr val="FFFF00"/>
                </a:solidFill>
              </a:rPr>
              <a:t>By Dr. Saud A. </a:t>
            </a:r>
            <a:r>
              <a:rPr lang="en-US" dirty="0" err="1" smtClean="0">
                <a:solidFill>
                  <a:srgbClr val="FFFF00"/>
                </a:solidFill>
              </a:rPr>
              <a:t>Bahaidarah</a:t>
            </a:r>
            <a:endParaRPr lang="en-US" dirty="0" smtClean="0">
              <a:solidFill>
                <a:srgbClr val="FFFF00"/>
              </a:solidFill>
            </a:endParaRPr>
          </a:p>
          <a:p>
            <a:pPr algn="ctr" rtl="0"/>
            <a:r>
              <a:rPr lang="en-US" dirty="0" smtClean="0">
                <a:solidFill>
                  <a:srgbClr val="FFFF00"/>
                </a:solidFill>
              </a:rPr>
              <a:t>Pediatric cardiologist</a:t>
            </a:r>
            <a:endParaRPr lang="ar-S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821" y="2708920"/>
            <a:ext cx="375412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348880"/>
            <a:ext cx="367240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rgbClr val="FFFF00"/>
                </a:solidFill>
              </a:rPr>
              <a:t>Arthritis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Common in 70% of RF cases</a:t>
            </a:r>
          </a:p>
          <a:p>
            <a:pPr algn="l" rtl="0"/>
            <a:r>
              <a:rPr lang="en-US" dirty="0" smtClean="0"/>
              <a:t>Migratory, non destructive arthritis </a:t>
            </a:r>
          </a:p>
          <a:p>
            <a:pPr algn="l" rtl="0"/>
            <a:r>
              <a:rPr lang="en-US" dirty="0" smtClean="0"/>
              <a:t>Involves large joints with all signs of inflammation mostly knees ,hips, ankles, elbows, wrist, shoulder </a:t>
            </a:r>
          </a:p>
          <a:p>
            <a:pPr algn="l" rtl="0"/>
            <a:r>
              <a:rPr lang="en-US" dirty="0" smtClean="0"/>
              <a:t>Duration not more than 2-3 days </a:t>
            </a:r>
          </a:p>
          <a:p>
            <a:pPr algn="l" rtl="0"/>
            <a:r>
              <a:rPr lang="en-US" dirty="0" smtClean="0"/>
              <a:t>Self limited </a:t>
            </a:r>
          </a:p>
          <a:p>
            <a:pPr algn="l" rtl="0"/>
            <a:r>
              <a:rPr lang="en-US" dirty="0" smtClean="0"/>
              <a:t>Respond dramatically to </a:t>
            </a:r>
            <a:r>
              <a:rPr lang="en-US" dirty="0" err="1" smtClean="0"/>
              <a:t>salisylate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124744"/>
            <a:ext cx="284116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err="1" smtClean="0">
                <a:solidFill>
                  <a:srgbClr val="FFFF00"/>
                </a:solidFill>
              </a:rPr>
              <a:t>Carditis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About 50% of RF will be affected </a:t>
            </a:r>
          </a:p>
          <a:p>
            <a:pPr algn="l" rtl="0"/>
            <a:r>
              <a:rPr lang="en-US" dirty="0" smtClean="0"/>
              <a:t>Ranges from asymptomatic , heart murmur to sever heart failure </a:t>
            </a:r>
          </a:p>
          <a:p>
            <a:pPr algn="l" rtl="0"/>
            <a:r>
              <a:rPr lang="en-US" dirty="0" smtClean="0"/>
              <a:t>Usually it is </a:t>
            </a:r>
            <a:r>
              <a:rPr lang="en-US" dirty="0" err="1" smtClean="0"/>
              <a:t>pancarditis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Affecting mitral valve 95% , aortic valve 25% , tricuspid valve and rarely pulmonary valve  </a:t>
            </a:r>
          </a:p>
          <a:p>
            <a:pPr algn="l" rtl="0"/>
            <a:r>
              <a:rPr lang="en-US" dirty="0" err="1" smtClean="0"/>
              <a:t>Pericarditis</a:t>
            </a:r>
            <a:r>
              <a:rPr lang="en-US" dirty="0" smtClean="0"/>
              <a:t> in 4-10%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Dr. Zaher\Desktop\e books\stenoticmitra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56792"/>
            <a:ext cx="6157692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rgbClr val="FFFF00"/>
                </a:solidFill>
              </a:rPr>
              <a:t>Sydenham's chorea 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In 10-30 % of patient with RF</a:t>
            </a:r>
          </a:p>
          <a:p>
            <a:pPr algn="l" rtl="0"/>
            <a:r>
              <a:rPr lang="en-US" dirty="0" smtClean="0"/>
              <a:t>Due to inflammation in the basal ganglia, cerebral cortex, and the cerebellum </a:t>
            </a:r>
          </a:p>
          <a:p>
            <a:pPr algn="l" rtl="0"/>
            <a:r>
              <a:rPr lang="en-US" dirty="0" smtClean="0"/>
              <a:t>Involuntary, purposeless movements, muscular </a:t>
            </a:r>
            <a:r>
              <a:rPr lang="en-US" dirty="0" err="1" smtClean="0"/>
              <a:t>incoordination</a:t>
            </a:r>
            <a:r>
              <a:rPr lang="en-US" dirty="0" smtClean="0"/>
              <a:t> and/or weakness, and emotional </a:t>
            </a:r>
            <a:r>
              <a:rPr lang="en-US" dirty="0" err="1" smtClean="0"/>
              <a:t>lability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tongue movements described as resembling a bag of worms</a:t>
            </a:r>
          </a:p>
          <a:p>
            <a:pPr algn="l" rtl="0"/>
            <a:r>
              <a:rPr lang="en-US" dirty="0" smtClean="0"/>
              <a:t>Explosive speech  </a:t>
            </a:r>
          </a:p>
          <a:p>
            <a:pPr algn="l" rtl="0"/>
            <a:r>
              <a:rPr lang="en-US" dirty="0" err="1" smtClean="0"/>
              <a:t>pronation</a:t>
            </a:r>
            <a:r>
              <a:rPr lang="en-US" dirty="0" smtClean="0"/>
              <a:t> of the hands when arms are extended above the head (</a:t>
            </a:r>
            <a:r>
              <a:rPr lang="en-US" dirty="0" err="1" smtClean="0"/>
              <a:t>pronator</a:t>
            </a:r>
            <a:r>
              <a:rPr lang="en-US" dirty="0" smtClean="0"/>
              <a:t> sign),</a:t>
            </a:r>
          </a:p>
          <a:p>
            <a:pPr algn="l" rtl="0"/>
            <a:r>
              <a:rPr lang="en-US" dirty="0" smtClean="0"/>
              <a:t> irregular contractions of the hands when asked to squeeze an object (milkmaid's grip)</a:t>
            </a:r>
          </a:p>
          <a:p>
            <a:pPr algn="l" rtl="0"/>
            <a:r>
              <a:rPr lang="en-US" dirty="0" smtClean="0"/>
              <a:t> hyperextension of the fingers when hands are extended forward with eyes closed, (spooning)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Patients often come to attention based on deterioration in school performance, and neurobehavioral symptoms seen along with the chorea including irritability, poor attention span, lack of cooperation, and obsessive-compulsive symptoms are not uncommon.</a:t>
            </a:r>
          </a:p>
          <a:p>
            <a:pPr algn="l" rtl="0"/>
            <a:r>
              <a:rPr lang="en-US" dirty="0" smtClean="0"/>
              <a:t> Sensory deficits do not occur. </a:t>
            </a:r>
          </a:p>
          <a:p>
            <a:pPr algn="l" rtl="0"/>
            <a:r>
              <a:rPr lang="en-US" dirty="0" smtClean="0"/>
              <a:t>The neurologic manifestations are usually bilateral but may be unilateral (</a:t>
            </a:r>
            <a:r>
              <a:rPr lang="en-US" dirty="0" err="1" smtClean="0"/>
              <a:t>hemichorea</a:t>
            </a:r>
            <a:r>
              <a:rPr lang="en-US" dirty="0" smtClean="0"/>
              <a:t>).</a:t>
            </a:r>
          </a:p>
          <a:p>
            <a:pPr algn="l" rtl="0"/>
            <a:r>
              <a:rPr lang="en-US" dirty="0" smtClean="0"/>
              <a:t> These symptoms, which decrease with rest and sedation and increase with effort or excitement</a:t>
            </a:r>
          </a:p>
          <a:p>
            <a:pPr algn="l" rtl="0"/>
            <a:r>
              <a:rPr lang="en-US" dirty="0" smtClean="0"/>
              <a:t>Resolve over a median of 15 weeks, and by 6 months in 75% of cases . Recurrent episodes of chorea are not uncommon </a:t>
            </a:r>
            <a:endParaRPr lang="ar-SA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algn="l" rtl="0"/>
            <a:r>
              <a:rPr lang="en-US" dirty="0" smtClean="0"/>
              <a:t>Latent period in chorea is about 1-6 month while in arthritis 10-18 days , this can explain that both don’t present together .</a:t>
            </a:r>
          </a:p>
          <a:p>
            <a:pPr algn="l" rtl="0">
              <a:buNone/>
            </a:pPr>
            <a:endParaRPr lang="en-US" sz="1400" dirty="0" smtClean="0"/>
          </a:p>
          <a:p>
            <a:pPr algn="l" rtl="0"/>
            <a:r>
              <a:rPr lang="en-US" dirty="0" smtClean="0"/>
              <a:t>If chorea and cardiac involvement  together most likely the cardiac involvement is mild with decreased acute phase reactant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err="1" smtClean="0">
                <a:solidFill>
                  <a:srgbClr val="FFFF00"/>
                </a:solidFill>
              </a:rPr>
              <a:t>Erythema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Marginatum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occurs in less than 10% of patients with acute rheumatic fever. </a:t>
            </a:r>
          </a:p>
          <a:p>
            <a:pPr algn="l" rtl="0"/>
            <a:r>
              <a:rPr lang="en-US" dirty="0" smtClean="0"/>
              <a:t>The characteristic </a:t>
            </a:r>
            <a:r>
              <a:rPr lang="en-US" dirty="0" err="1" smtClean="0"/>
              <a:t>nonpruritic</a:t>
            </a:r>
            <a:r>
              <a:rPr lang="en-US" dirty="0" smtClean="0"/>
              <a:t> </a:t>
            </a:r>
            <a:r>
              <a:rPr lang="en-US" dirty="0" err="1" smtClean="0"/>
              <a:t>serpiginous</a:t>
            </a:r>
            <a:r>
              <a:rPr lang="en-US" dirty="0" smtClean="0"/>
              <a:t> or annular </a:t>
            </a:r>
            <a:r>
              <a:rPr lang="en-US" dirty="0" err="1" smtClean="0"/>
              <a:t>erythematous</a:t>
            </a:r>
            <a:r>
              <a:rPr lang="en-US" dirty="0" smtClean="0"/>
              <a:t> rashes are most prominent on the trunk and the inner proximal portions of the extremities; they are never seen on the face. </a:t>
            </a:r>
          </a:p>
          <a:p>
            <a:pPr algn="l" rtl="0"/>
            <a:r>
              <a:rPr lang="en-US" dirty="0" smtClean="0"/>
              <a:t>The rashes are evanescent, disappearing on exposure to cold and reappearing after a hot shower or when the patient is covered with a warm blanket.</a:t>
            </a:r>
          </a:p>
          <a:p>
            <a:pPr algn="l" rtl="0"/>
            <a:r>
              <a:rPr lang="en-US" dirty="0" smtClean="0"/>
              <a:t> They are seldom detected in air-conditioned rooms.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6558462" cy="4032448"/>
          </a:xfrm>
          <a:prstGeom prst="rect">
            <a:avLst/>
          </a:prstGeom>
          <a:ln w="190500" cap="sq">
            <a:solidFill>
              <a:schemeClr val="bg1">
                <a:lumMod val="95000"/>
                <a:lumOff val="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Definition 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Delayed autoimmune reaction to group A, </a:t>
            </a:r>
            <a:r>
              <a:rPr lang="en-US" i="1" dirty="0" smtClean="0"/>
              <a:t>B</a:t>
            </a:r>
            <a:r>
              <a:rPr lang="en-US" dirty="0" smtClean="0"/>
              <a:t>-hemolytic streptococcal </a:t>
            </a:r>
            <a:r>
              <a:rPr lang="en-US" dirty="0" err="1" smtClean="0"/>
              <a:t>pharyngitis</a:t>
            </a:r>
            <a:r>
              <a:rPr lang="en-US" dirty="0" smtClean="0"/>
              <a:t> in genetically susceptible individuals .</a:t>
            </a:r>
          </a:p>
          <a:p>
            <a:pPr algn="l" rtl="0">
              <a:lnSpc>
                <a:spcPct val="200000"/>
              </a:lnSpc>
            </a:pPr>
            <a:r>
              <a:rPr lang="en-US" dirty="0" smtClean="0"/>
              <a:t>Involves : heart, joints, brain, skin, serous surfaces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rgbClr val="FFFF00"/>
                </a:solidFill>
              </a:rPr>
              <a:t>Subcutaneous nodules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Found in 2% to 10% of patients, particularly in cases with recurrences</a:t>
            </a:r>
          </a:p>
          <a:p>
            <a:pPr algn="l" rtl="0"/>
            <a:r>
              <a:rPr lang="en-US" dirty="0" smtClean="0"/>
              <a:t> They are hard, painless, </a:t>
            </a:r>
            <a:r>
              <a:rPr lang="en-US" dirty="0" err="1" smtClean="0"/>
              <a:t>nonpruritic</a:t>
            </a:r>
            <a:r>
              <a:rPr lang="en-US" dirty="0" smtClean="0"/>
              <a:t>, freely movable, swelling, and 0.2 to 2 cm in diameter. </a:t>
            </a:r>
          </a:p>
          <a:p>
            <a:pPr algn="l" rtl="0"/>
            <a:r>
              <a:rPr lang="en-US" dirty="0" smtClean="0"/>
              <a:t>They are usually found symmetrically, singly or in clusters, on the extensor surfaces of both large and small joints, over the scalp, or along the spine. </a:t>
            </a:r>
          </a:p>
          <a:p>
            <a:pPr algn="l" rtl="0"/>
            <a:r>
              <a:rPr lang="en-US" dirty="0" smtClean="0"/>
              <a:t>They are not transient, lasting for weeks </a:t>
            </a:r>
          </a:p>
          <a:p>
            <a:pPr algn="l" rtl="0"/>
            <a:r>
              <a:rPr lang="en-US" dirty="0" smtClean="0"/>
              <a:t>Have a significant association with </a:t>
            </a:r>
            <a:r>
              <a:rPr lang="en-US" dirty="0" err="1" smtClean="0"/>
              <a:t>carditis</a:t>
            </a:r>
            <a:r>
              <a:rPr lang="en-US" dirty="0" smtClean="0"/>
              <a:t>.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Dr. Zaher\Desktop\e books\subcutaneou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4103700" cy="2745433"/>
          </a:xfrm>
          <a:prstGeom prst="rect">
            <a:avLst/>
          </a:prstGeom>
          <a:noFill/>
        </p:spPr>
      </p:pic>
      <p:pic>
        <p:nvPicPr>
          <p:cNvPr id="9" name="Picture 2" descr="C:\Documents and Settings\Dr. Zaher\Desktop\e books\subcut 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844824"/>
            <a:ext cx="3621788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Laboratory :</a:t>
            </a:r>
          </a:p>
          <a:p>
            <a:pPr lvl="1" algn="l" rtl="0"/>
            <a:r>
              <a:rPr lang="en-US" dirty="0" smtClean="0"/>
              <a:t>Increase in acute phase reactant </a:t>
            </a:r>
          </a:p>
          <a:p>
            <a:pPr lvl="1" algn="l" rtl="0"/>
            <a:r>
              <a:rPr lang="en-US" dirty="0" smtClean="0"/>
              <a:t>Evidence of streptococcal infection :</a:t>
            </a:r>
          </a:p>
          <a:p>
            <a:pPr lvl="2" algn="l" rtl="0"/>
            <a:r>
              <a:rPr lang="en-US" dirty="0" smtClean="0"/>
              <a:t>Positive throat swap</a:t>
            </a:r>
          </a:p>
          <a:p>
            <a:pPr lvl="2" algn="l" rtl="0"/>
            <a:r>
              <a:rPr lang="en-US" dirty="0" smtClean="0"/>
              <a:t>Strep antibodies :</a:t>
            </a:r>
          </a:p>
          <a:p>
            <a:pPr lvl="3" algn="l" rtl="0"/>
            <a:r>
              <a:rPr lang="en-US" dirty="0" err="1" smtClean="0">
                <a:solidFill>
                  <a:srgbClr val="FFFF00"/>
                </a:solidFill>
              </a:rPr>
              <a:t>Antistreptolysin</a:t>
            </a:r>
            <a:r>
              <a:rPr lang="en-US" dirty="0" smtClean="0">
                <a:solidFill>
                  <a:srgbClr val="FFFF00"/>
                </a:solidFill>
              </a:rPr>
              <a:t> O (ASO</a:t>
            </a:r>
            <a:r>
              <a:rPr lang="en-US" dirty="0" smtClean="0"/>
              <a:t>) titer is well standardized and therefore is the most widely used test. It is elevated in 80% of patients with acute rheumatic fever and in 20% of normal</a:t>
            </a:r>
          </a:p>
          <a:p>
            <a:pPr lvl="3" algn="l" rtl="0">
              <a:buNone/>
            </a:pPr>
            <a:r>
              <a:rPr lang="en-US" dirty="0" smtClean="0"/>
              <a:t>    individuals. Only 67% of patients with isolated chorea have an elevated ASO.</a:t>
            </a:r>
          </a:p>
          <a:p>
            <a:pPr lvl="3" algn="l" rtl="0"/>
            <a:r>
              <a:rPr lang="en-US" b="1" dirty="0" smtClean="0"/>
              <a:t> </a:t>
            </a:r>
            <a:r>
              <a:rPr lang="en-US" b="1" dirty="0" err="1" smtClean="0"/>
              <a:t>Antideoxyribonuclease</a:t>
            </a:r>
            <a:r>
              <a:rPr lang="en-US" b="1" dirty="0" smtClean="0"/>
              <a:t> B titer</a:t>
            </a:r>
            <a:endParaRPr lang="en-US" dirty="0" smtClean="0"/>
          </a:p>
          <a:p>
            <a:pPr lvl="3" algn="l" rtl="0"/>
            <a:r>
              <a:rPr lang="en-US" b="1" dirty="0" smtClean="0"/>
              <a:t> The </a:t>
            </a:r>
            <a:r>
              <a:rPr lang="en-US" b="1" dirty="0" err="1" smtClean="0"/>
              <a:t>Streptozyme</a:t>
            </a:r>
            <a:r>
              <a:rPr lang="en-US" b="1" dirty="0" smtClean="0"/>
              <a:t> test </a:t>
            </a:r>
            <a:endParaRPr lang="en-US" dirty="0" smtClean="0"/>
          </a:p>
          <a:p>
            <a:pPr lvl="1"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ECG :</a:t>
            </a:r>
          </a:p>
          <a:p>
            <a:pPr lvl="1" algn="l" rtl="0"/>
            <a:r>
              <a:rPr lang="en-US" dirty="0" smtClean="0"/>
              <a:t>Prolongation of PR interval </a:t>
            </a:r>
          </a:p>
          <a:p>
            <a:pPr lvl="1" algn="l" rtl="0"/>
            <a:r>
              <a:rPr lang="en-US" dirty="0" smtClean="0"/>
              <a:t>Occasional 2:1 block, rarely complete heart block</a:t>
            </a:r>
          </a:p>
          <a:p>
            <a:pPr lvl="1" algn="l" rtl="0"/>
            <a:r>
              <a:rPr lang="en-US" dirty="0" err="1" smtClean="0"/>
              <a:t>Nonspesific</a:t>
            </a:r>
            <a:r>
              <a:rPr lang="en-US" dirty="0" smtClean="0"/>
              <a:t> T wave and ST segment changes</a:t>
            </a:r>
          </a:p>
          <a:p>
            <a:pPr algn="l" rtl="0"/>
            <a:r>
              <a:rPr lang="en-US" dirty="0" smtClean="0">
                <a:solidFill>
                  <a:srgbClr val="FFFF00"/>
                </a:solidFill>
              </a:rPr>
              <a:t>CXR:</a:t>
            </a:r>
          </a:p>
          <a:p>
            <a:pPr lvl="1" algn="l" rtl="0"/>
            <a:r>
              <a:rPr lang="en-US" dirty="0" err="1" smtClean="0"/>
              <a:t>Enlareged</a:t>
            </a:r>
            <a:r>
              <a:rPr lang="en-US" dirty="0" smtClean="0"/>
              <a:t> heart </a:t>
            </a:r>
          </a:p>
          <a:p>
            <a:pPr lvl="1" algn="l" rtl="0"/>
            <a:r>
              <a:rPr lang="en-US" dirty="0" smtClean="0"/>
              <a:t>Evidence of increase PVM if CHF</a:t>
            </a:r>
          </a:p>
          <a:p>
            <a:pPr algn="l" rtl="0"/>
            <a:r>
              <a:rPr lang="en-US" dirty="0" smtClean="0">
                <a:solidFill>
                  <a:srgbClr val="FFFF00"/>
                </a:solidFill>
              </a:rPr>
              <a:t>Echocardiography :</a:t>
            </a:r>
          </a:p>
          <a:p>
            <a:pPr lvl="1" algn="l" rtl="0"/>
            <a:r>
              <a:rPr lang="en-US" dirty="0" smtClean="0"/>
              <a:t>Evaluate the effect of </a:t>
            </a:r>
            <a:r>
              <a:rPr lang="en-US" dirty="0" err="1" smtClean="0"/>
              <a:t>carditis</a:t>
            </a:r>
            <a:r>
              <a:rPr lang="en-US" dirty="0" smtClean="0"/>
              <a:t> on the heart including MR, AR, MS, </a:t>
            </a:r>
            <a:r>
              <a:rPr lang="en-US" dirty="0" err="1" smtClean="0"/>
              <a:t>preicardial</a:t>
            </a:r>
            <a:r>
              <a:rPr lang="en-US" dirty="0" smtClean="0"/>
              <a:t> effusion, and function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Diagnosis</a:t>
            </a:r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4" name="Content Placeholder 3" descr="criteria for dx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69821"/>
            <a:ext cx="5688632" cy="6361907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75656" y="6453336"/>
            <a:ext cx="7211144" cy="404664"/>
          </a:xfrm>
        </p:spPr>
        <p:txBody>
          <a:bodyPr>
            <a:normAutofit/>
          </a:bodyPr>
          <a:lstStyle/>
          <a:p>
            <a:pPr rtl="0">
              <a:buNone/>
            </a:pPr>
            <a:r>
              <a:rPr lang="en-US" sz="1100" dirty="0" smtClean="0">
                <a:solidFill>
                  <a:srgbClr val="FFFF00"/>
                </a:solidFill>
              </a:rPr>
              <a:t>Moss and Adam’s Heart Disease in Infant, Children, and Adolescents  7</a:t>
            </a:r>
            <a:r>
              <a:rPr lang="en-US" sz="1100" baseline="30000" dirty="0" smtClean="0">
                <a:solidFill>
                  <a:srgbClr val="FFFF00"/>
                </a:solidFill>
              </a:rPr>
              <a:t>th</a:t>
            </a:r>
            <a:r>
              <a:rPr lang="en-US" sz="1100" dirty="0" smtClean="0">
                <a:solidFill>
                  <a:srgbClr val="FFFF00"/>
                </a:solidFill>
              </a:rPr>
              <a:t> edition </a:t>
            </a:r>
            <a:endParaRPr lang="en-US" sz="11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Treatment 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Includes :</a:t>
            </a:r>
          </a:p>
          <a:p>
            <a:pPr lvl="1" algn="l" rtl="0"/>
            <a:r>
              <a:rPr lang="en-US" dirty="0" smtClean="0"/>
              <a:t>Bed rest</a:t>
            </a:r>
          </a:p>
          <a:p>
            <a:pPr algn="l" rtl="0">
              <a:buNone/>
            </a:pPr>
            <a:endParaRPr lang="en-US" sz="1100" dirty="0" smtClean="0"/>
          </a:p>
          <a:p>
            <a:pPr lvl="1" algn="l" rtl="0"/>
            <a:r>
              <a:rPr lang="en-US" dirty="0" smtClean="0"/>
              <a:t>Anti-inflammatory</a:t>
            </a:r>
          </a:p>
          <a:p>
            <a:pPr lvl="1" algn="l" rtl="0">
              <a:buNone/>
            </a:pPr>
            <a:endParaRPr lang="en-US" sz="1200" dirty="0" smtClean="0"/>
          </a:p>
          <a:p>
            <a:pPr lvl="1" algn="l" rtl="0"/>
            <a:r>
              <a:rPr lang="en-US" dirty="0" smtClean="0"/>
              <a:t>Heart failure  managements</a:t>
            </a:r>
          </a:p>
          <a:p>
            <a:pPr lvl="1" algn="l" rtl="0">
              <a:buNone/>
            </a:pPr>
            <a:endParaRPr lang="en-US" sz="1200" dirty="0" smtClean="0"/>
          </a:p>
          <a:p>
            <a:pPr lvl="1" algn="l" rtl="0"/>
            <a:r>
              <a:rPr lang="en-US" dirty="0" smtClean="0"/>
              <a:t>Antibiotics : primary and secondary prevention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Bed rest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806489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80112" y="6237312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Pediatric Cardiology for practitioners 4</a:t>
            </a:r>
            <a:r>
              <a:rPr lang="en-US" sz="1200" baseline="30000" dirty="0" smtClean="0">
                <a:solidFill>
                  <a:srgbClr val="FFFF00"/>
                </a:solidFill>
              </a:rPr>
              <a:t>th</a:t>
            </a:r>
            <a:r>
              <a:rPr lang="en-US" sz="1200" dirty="0" smtClean="0">
                <a:solidFill>
                  <a:srgbClr val="FFFF00"/>
                </a:solidFill>
              </a:rPr>
              <a:t> edition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1">
              <a:spcBef>
                <a:spcPct val="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Anti-inflammatory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Mild to moderate </a:t>
            </a:r>
            <a:r>
              <a:rPr lang="en-US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carditis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dirty="0" smtClean="0">
                <a:solidFill>
                  <a:srgbClr val="FFFF00"/>
                </a:solidFill>
              </a:rPr>
              <a:t>aspirin </a:t>
            </a:r>
          </a:p>
          <a:p>
            <a:pPr lvl="2" algn="l" rtl="0"/>
            <a:r>
              <a:rPr lang="en-US" dirty="0" smtClean="0"/>
              <a:t>80-100 mg/kg/day in 4 divided doses for children </a:t>
            </a:r>
          </a:p>
          <a:p>
            <a:pPr lvl="2" algn="l" rtl="0"/>
            <a:r>
              <a:rPr lang="en-US" dirty="0" smtClean="0"/>
              <a:t>4-8 g/day in adolescents and adults </a:t>
            </a:r>
          </a:p>
          <a:p>
            <a:pPr lvl="2" algn="l" rtl="0"/>
            <a:r>
              <a:rPr lang="en-US" dirty="0" smtClean="0"/>
              <a:t>Target </a:t>
            </a:r>
            <a:r>
              <a:rPr lang="en-US" dirty="0" err="1" smtClean="0"/>
              <a:t>salicylate</a:t>
            </a:r>
            <a:r>
              <a:rPr lang="en-US" dirty="0" smtClean="0"/>
              <a:t> levels 20-30 mg/</a:t>
            </a:r>
            <a:r>
              <a:rPr lang="en-US" dirty="0" err="1" smtClean="0"/>
              <a:t>dL</a:t>
            </a:r>
            <a:endParaRPr lang="en-US" dirty="0" smtClean="0"/>
          </a:p>
          <a:p>
            <a:pPr lvl="2" algn="l" rtl="0"/>
            <a:r>
              <a:rPr lang="en-US" dirty="0" smtClean="0"/>
              <a:t>Don't forget to protect the stomach</a:t>
            </a:r>
          </a:p>
          <a:p>
            <a:pPr algn="l" rtl="0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Severe </a:t>
            </a:r>
            <a:r>
              <a:rPr lang="en-US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carditis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</a:p>
          <a:p>
            <a:pPr lvl="2" algn="l" rtl="0"/>
            <a:r>
              <a:rPr lang="en-US" dirty="0" smtClean="0"/>
              <a:t>Initial steroids (</a:t>
            </a:r>
            <a:r>
              <a:rPr lang="en-US" dirty="0" smtClean="0">
                <a:solidFill>
                  <a:srgbClr val="FFFF00"/>
                </a:solidFill>
              </a:rPr>
              <a:t>prednisone</a:t>
            </a:r>
            <a:r>
              <a:rPr lang="en-US" dirty="0" smtClean="0"/>
              <a:t> 2 mg/kg/day) for approximately 2 weeks, then taper </a:t>
            </a:r>
          </a:p>
          <a:p>
            <a:pPr lvl="2" algn="l" rtl="0"/>
            <a:r>
              <a:rPr lang="en-US" dirty="0" smtClean="0"/>
              <a:t>Begin aspirin approximately 1 week prior to stopping steroids to prevent rebound </a:t>
            </a:r>
          </a:p>
          <a:p>
            <a:pPr lvl="2" algn="l" rtl="0"/>
            <a:r>
              <a:rPr lang="en-US" dirty="0" smtClean="0"/>
              <a:t>Follow acute phase reactants (erythrocyte sedimentation rate, C-reactive protein)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1">
              <a:spcBef>
                <a:spcPct val="0"/>
              </a:spcBef>
            </a:pPr>
            <a:r>
              <a:rPr lang="en-US" sz="2800" dirty="0" smtClean="0">
                <a:solidFill>
                  <a:srgbClr val="FFFF00"/>
                </a:solidFill>
              </a:rPr>
              <a:t>Heart failure managements</a:t>
            </a:r>
            <a:br>
              <a:rPr lang="en-US" sz="2800" dirty="0" smtClean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Depending on the severity </a:t>
            </a:r>
          </a:p>
          <a:p>
            <a:pPr algn="l" rtl="0"/>
            <a:r>
              <a:rPr lang="en-US" dirty="0" smtClean="0"/>
              <a:t>Salt and water restriction</a:t>
            </a:r>
          </a:p>
          <a:p>
            <a:pPr algn="l" rtl="0"/>
            <a:r>
              <a:rPr lang="en-US" dirty="0" smtClean="0"/>
              <a:t>Diuretics </a:t>
            </a:r>
          </a:p>
          <a:p>
            <a:pPr algn="l" rtl="0"/>
            <a:r>
              <a:rPr lang="en-US" dirty="0" err="1" smtClean="0"/>
              <a:t>Afterload</a:t>
            </a:r>
            <a:r>
              <a:rPr lang="en-US" dirty="0" smtClean="0"/>
              <a:t> reduction </a:t>
            </a:r>
          </a:p>
          <a:p>
            <a:pPr algn="l" rtl="0"/>
            <a:r>
              <a:rPr lang="en-US" dirty="0" smtClean="0"/>
              <a:t>Surgery in sever cases that needs intervention and refractory to medical management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1">
              <a:spcBef>
                <a:spcPct val="0"/>
              </a:spcBef>
            </a:pPr>
            <a:r>
              <a:rPr lang="en-US" sz="2800" dirty="0" smtClean="0">
                <a:solidFill>
                  <a:srgbClr val="FFFF00"/>
                </a:solidFill>
              </a:rPr>
              <a:t>Antibiotics : primary </a:t>
            </a:r>
            <a:br>
              <a:rPr lang="en-US" sz="2800" dirty="0" smtClean="0">
                <a:solidFill>
                  <a:srgbClr val="FFFF00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                   prevention</a:t>
            </a:r>
            <a:r>
              <a:rPr lang="ar-SA" sz="2800" dirty="0" smtClean="0">
                <a:solidFill>
                  <a:srgbClr val="FFFF00"/>
                </a:solidFill>
              </a:rPr>
              <a:t/>
            </a:r>
            <a:br>
              <a:rPr lang="ar-SA" sz="2800" dirty="0" smtClean="0">
                <a:solidFill>
                  <a:srgbClr val="FFFF00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To eradicate the organism </a:t>
            </a:r>
          </a:p>
          <a:p>
            <a:pPr algn="l" rtl="0"/>
            <a:r>
              <a:rPr lang="en-US" dirty="0" smtClean="0"/>
              <a:t>Doesn't interfere with disease course</a:t>
            </a:r>
            <a:endParaRPr lang="en-US" dirty="0"/>
          </a:p>
        </p:txBody>
      </p:sp>
      <p:pic>
        <p:nvPicPr>
          <p:cNvPr id="8" name="Content Placeholder 7" descr="1ry prop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39952" y="620688"/>
            <a:ext cx="5004048" cy="5760640"/>
          </a:xfrm>
        </p:spPr>
      </p:pic>
      <p:sp>
        <p:nvSpPr>
          <p:cNvPr id="10" name="TextBox 9"/>
          <p:cNvSpPr txBox="1"/>
          <p:nvPr/>
        </p:nvSpPr>
        <p:spPr>
          <a:xfrm>
            <a:off x="4067944" y="6381328"/>
            <a:ext cx="5076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buNone/>
            </a:pPr>
            <a:r>
              <a:rPr lang="en-US" sz="1100" dirty="0" smtClean="0">
                <a:solidFill>
                  <a:srgbClr val="FFFF00"/>
                </a:solidFill>
              </a:rPr>
              <a:t>Moss and Adam’s Heart Disease in Infant, Children, and Adolescents  7</a:t>
            </a:r>
            <a:r>
              <a:rPr lang="en-US" sz="1100" baseline="30000" dirty="0" smtClean="0">
                <a:solidFill>
                  <a:srgbClr val="FFFF00"/>
                </a:solidFill>
              </a:rPr>
              <a:t>th</a:t>
            </a:r>
            <a:r>
              <a:rPr lang="en-US" sz="1100" dirty="0" smtClean="0">
                <a:solidFill>
                  <a:srgbClr val="FFFF00"/>
                </a:solidFill>
              </a:rPr>
              <a:t> edition </a:t>
            </a:r>
            <a:endParaRPr lang="en-US" sz="11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Epidemiology 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Prevalence</a:t>
            </a:r>
          </a:p>
          <a:p>
            <a:pPr lvl="1" algn="l" rtl="0"/>
            <a:r>
              <a:rPr lang="en-US" dirty="0" smtClean="0"/>
              <a:t>developed countries , RF was decreasing science 1920’s and almost disappeared in 1980’s , and reappear again in 1985 due to reappearance of streptococcus with M-protein serotype.</a:t>
            </a:r>
          </a:p>
          <a:p>
            <a:pPr lvl="1" algn="l" rtl="0"/>
            <a:endParaRPr lang="en-US" sz="1400" dirty="0" smtClean="0"/>
          </a:p>
          <a:p>
            <a:pPr lvl="1" algn="l" rtl="0"/>
            <a:r>
              <a:rPr lang="en-US" dirty="0" smtClean="0"/>
              <a:t>In developing countries , RF is a major problem affecting about 10-20 million per year, RHD is a primary cause of death below 50 years of age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Antibiotics : secondary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                      prevention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To prevent the recurrence and then worsening of the RHD</a:t>
            </a:r>
          </a:p>
          <a:p>
            <a:pPr algn="l" rtl="0"/>
            <a:r>
              <a:rPr lang="en-US" dirty="0" smtClean="0"/>
              <a:t>Recurrence rate 40-60 %</a:t>
            </a:r>
          </a:p>
          <a:p>
            <a:pPr algn="l" rtl="0"/>
            <a:r>
              <a:rPr lang="en-US" dirty="0" smtClean="0"/>
              <a:t>Higher in early years after 1</a:t>
            </a:r>
            <a:r>
              <a:rPr lang="en-US" baseline="30000" dirty="0" smtClean="0"/>
              <a:t>st</a:t>
            </a:r>
            <a:r>
              <a:rPr lang="en-US" dirty="0" smtClean="0"/>
              <a:t> attack then decreases with time </a:t>
            </a:r>
            <a:endParaRPr lang="en-US" dirty="0"/>
          </a:p>
        </p:txBody>
      </p:sp>
      <p:pic>
        <p:nvPicPr>
          <p:cNvPr id="5" name="Content Placeholder 4" descr="2ry prop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60648"/>
            <a:ext cx="4860032" cy="5922359"/>
          </a:xfrm>
        </p:spPr>
      </p:pic>
      <p:sp>
        <p:nvSpPr>
          <p:cNvPr id="6" name="TextBox 5"/>
          <p:cNvSpPr txBox="1"/>
          <p:nvPr/>
        </p:nvSpPr>
        <p:spPr>
          <a:xfrm>
            <a:off x="3995936" y="6309321"/>
            <a:ext cx="5148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buNone/>
            </a:pPr>
            <a:r>
              <a:rPr lang="en-US" sz="1100" dirty="0" smtClean="0">
                <a:solidFill>
                  <a:srgbClr val="FFFF00"/>
                </a:solidFill>
              </a:rPr>
              <a:t>Moss and Adam’s Heart Disease in Infant, Children, and Adolescents  7</a:t>
            </a:r>
            <a:r>
              <a:rPr lang="en-US" sz="1100" baseline="30000" dirty="0" smtClean="0">
                <a:solidFill>
                  <a:srgbClr val="FFFF00"/>
                </a:solidFill>
              </a:rPr>
              <a:t>th</a:t>
            </a:r>
            <a:r>
              <a:rPr lang="en-US" sz="1100" dirty="0" smtClean="0">
                <a:solidFill>
                  <a:srgbClr val="FFFF00"/>
                </a:solidFill>
              </a:rPr>
              <a:t> edition </a:t>
            </a:r>
            <a:endParaRPr lang="en-US" sz="11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/>
              <a:t>Thank You 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Incidence:</a:t>
            </a:r>
          </a:p>
          <a:p>
            <a:pPr algn="l" rtl="0">
              <a:buNone/>
            </a:pPr>
            <a:endParaRPr lang="en-US" sz="1400" dirty="0" smtClean="0">
              <a:solidFill>
                <a:srgbClr val="FFFF00"/>
              </a:solidFill>
            </a:endParaRPr>
          </a:p>
          <a:p>
            <a:pPr lvl="1" algn="l" rtl="0"/>
            <a:r>
              <a:rPr lang="en-US" dirty="0" smtClean="0"/>
              <a:t>In developing countries : 150 per 100,000 with mortality rate up to 8.2 per 100,000 from cardiac involvement </a:t>
            </a:r>
          </a:p>
          <a:p>
            <a:pPr lvl="1" algn="l" rtl="0"/>
            <a:endParaRPr lang="en-US" sz="1400" dirty="0" smtClean="0"/>
          </a:p>
          <a:p>
            <a:pPr lvl="1" algn="l" rtl="0"/>
            <a:r>
              <a:rPr lang="en-US" dirty="0" smtClean="0"/>
              <a:t>In developed countries : less than 1 per 100,000 with mortality rate of 1.8 per 100,000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Environment :</a:t>
            </a:r>
          </a:p>
          <a:p>
            <a:pPr lvl="1" algn="l" rtl="0"/>
            <a:r>
              <a:rPr lang="en-US" dirty="0" smtClean="0"/>
              <a:t>overcrowding, poverty, poor nutrition, poor hygiene, and poor access to health care are common in developing countries and contribute to rapid spread (respiratory droplets) and increased virulence of GAS . </a:t>
            </a:r>
          </a:p>
          <a:p>
            <a:pPr lvl="1" algn="l" rtl="0"/>
            <a:endParaRPr lang="en-US" sz="1200" dirty="0" smtClean="0"/>
          </a:p>
          <a:p>
            <a:pPr lvl="1" algn="l" rtl="0"/>
            <a:r>
              <a:rPr lang="en-US" dirty="0" smtClean="0"/>
              <a:t>With poor access to health care, GAS </a:t>
            </a:r>
            <a:r>
              <a:rPr lang="en-US" dirty="0" err="1" smtClean="0"/>
              <a:t>pharyngitis</a:t>
            </a:r>
            <a:r>
              <a:rPr lang="en-US" dirty="0" smtClean="0"/>
              <a:t> is less likely to be diagnosed and treated, precluding effective primary prevention of RF </a:t>
            </a:r>
          </a:p>
          <a:p>
            <a:pPr lvl="1" algn="l" rtl="0">
              <a:buNone/>
            </a:pPr>
            <a:endParaRPr lang="en-US" sz="1200" dirty="0" smtClean="0"/>
          </a:p>
          <a:p>
            <a:pPr lvl="1" algn="l" rtl="0"/>
            <a:r>
              <a:rPr lang="en-US" dirty="0" smtClean="0"/>
              <a:t>Both GAS </a:t>
            </a:r>
            <a:r>
              <a:rPr lang="en-US" dirty="0" err="1" smtClean="0"/>
              <a:t>pharyngitis</a:t>
            </a:r>
            <a:r>
              <a:rPr lang="en-US" dirty="0" smtClean="0"/>
              <a:t> and RF are more common during the winter and spring in temperate climates, but there is no consistent seasonal pattern in the tropics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Host :</a:t>
            </a:r>
          </a:p>
          <a:p>
            <a:pPr lvl="1" algn="l" rtl="0"/>
            <a:r>
              <a:rPr lang="en-US" dirty="0" smtClean="0"/>
              <a:t>Age : 5-15 years of age with peak at 8 years</a:t>
            </a:r>
          </a:p>
          <a:p>
            <a:pPr lvl="1" algn="l" rtl="0"/>
            <a:r>
              <a:rPr lang="en-US" dirty="0" smtClean="0"/>
              <a:t>Uncommon before 5 years and after 35 years of age </a:t>
            </a:r>
          </a:p>
          <a:p>
            <a:pPr lvl="1" algn="l" rtl="0"/>
            <a:r>
              <a:rPr lang="en-US" dirty="0" smtClean="0"/>
              <a:t>Almost never before 2 years of life </a:t>
            </a:r>
          </a:p>
          <a:p>
            <a:pPr lvl="1" algn="l" rtl="0"/>
            <a:r>
              <a:rPr lang="en-US" dirty="0" smtClean="0"/>
              <a:t>No gender predisposition except for chorea in girls</a:t>
            </a:r>
          </a:p>
          <a:p>
            <a:pPr lvl="1" algn="l" rtl="0"/>
            <a:r>
              <a:rPr lang="en-US" dirty="0" smtClean="0"/>
              <a:t>Recurrence in adolescent and early adulthood</a:t>
            </a:r>
          </a:p>
          <a:p>
            <a:pPr lvl="1" algn="l" rtl="0"/>
            <a:endParaRPr lang="en-US" sz="1400" dirty="0" smtClean="0"/>
          </a:p>
          <a:p>
            <a:pPr algn="l" rtl="0"/>
            <a:r>
              <a:rPr lang="en-US" dirty="0" smtClean="0"/>
              <a:t>Family history indicates genetic factor which still under study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Pathogenesis 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FF00"/>
                </a:solidFill>
              </a:rPr>
              <a:t>Organism : </a:t>
            </a:r>
            <a:r>
              <a:rPr lang="en-US" dirty="0" smtClean="0"/>
              <a:t>group A, </a:t>
            </a:r>
            <a:r>
              <a:rPr lang="en-US" i="1" dirty="0" smtClean="0"/>
              <a:t>B </a:t>
            </a:r>
            <a:r>
              <a:rPr lang="en-US" dirty="0" smtClean="0"/>
              <a:t>hemolytic streptococcus</a:t>
            </a:r>
          </a:p>
          <a:p>
            <a:pPr algn="l" rtl="0"/>
            <a:r>
              <a:rPr lang="en-US" dirty="0" smtClean="0">
                <a:solidFill>
                  <a:srgbClr val="FFFF00"/>
                </a:solidFill>
              </a:rPr>
              <a:t>Serotype : </a:t>
            </a:r>
            <a:r>
              <a:rPr lang="en-US" dirty="0" smtClean="0"/>
              <a:t>depends on M-protein :</a:t>
            </a:r>
          </a:p>
          <a:p>
            <a:pPr lvl="1" algn="l" rtl="0"/>
            <a:r>
              <a:rPr lang="en-US" dirty="0" smtClean="0"/>
              <a:t>Class I  : infect pharynx causing RF</a:t>
            </a:r>
          </a:p>
          <a:p>
            <a:pPr lvl="1" algn="l" rtl="0"/>
            <a:r>
              <a:rPr lang="en-US" dirty="0" smtClean="0"/>
              <a:t>Class II : infect skin causing </a:t>
            </a:r>
            <a:r>
              <a:rPr lang="en-US" dirty="0" err="1" smtClean="0"/>
              <a:t>glomerulonephritis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>
                <a:solidFill>
                  <a:srgbClr val="FFFF00"/>
                </a:solidFill>
              </a:rPr>
              <a:t>Latent period : </a:t>
            </a:r>
            <a:r>
              <a:rPr lang="en-US" dirty="0" smtClean="0"/>
              <a:t>10 days to 5 wk, average of 18 days</a:t>
            </a:r>
          </a:p>
          <a:p>
            <a:pPr algn="l" rtl="0"/>
            <a:r>
              <a:rPr lang="en-US" dirty="0" smtClean="0"/>
              <a:t>Infection lead to activation of T-cells and B-cell and release of cytokines and antibodies which will attack the myosin the heart .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Pathology 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>
                <a:solidFill>
                  <a:srgbClr val="FFFF00"/>
                </a:solidFill>
              </a:rPr>
              <a:t>Aschoff</a:t>
            </a:r>
            <a:r>
              <a:rPr lang="en-US" dirty="0" smtClean="0">
                <a:solidFill>
                  <a:srgbClr val="FFFF00"/>
                </a:solidFill>
              </a:rPr>
              <a:t>  nodules :</a:t>
            </a:r>
          </a:p>
          <a:p>
            <a:pPr lvl="1" algn="l" rtl="0"/>
            <a:r>
              <a:rPr lang="en-US" dirty="0" err="1" smtClean="0"/>
              <a:t>perivascular</a:t>
            </a:r>
            <a:r>
              <a:rPr lang="en-US" dirty="0" smtClean="0"/>
              <a:t> aggregation characterized by a central area of </a:t>
            </a:r>
            <a:r>
              <a:rPr lang="en-US" dirty="0" err="1" smtClean="0"/>
              <a:t>fibrinoid</a:t>
            </a:r>
            <a:r>
              <a:rPr lang="en-US" dirty="0" smtClean="0"/>
              <a:t> change (altered collagen) surrounded by or infiltrated by large multinucleated cells</a:t>
            </a:r>
          </a:p>
          <a:p>
            <a:pPr lvl="1" algn="l" rtl="0"/>
            <a:endParaRPr lang="en-US" sz="1400" dirty="0" smtClean="0"/>
          </a:p>
          <a:p>
            <a:pPr lvl="1" algn="l" rtl="0"/>
            <a:r>
              <a:rPr lang="en-US" dirty="0" smtClean="0"/>
              <a:t>Found in all affected organs i.e. heart, skin, brain, joint, serous surfaces.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Clinical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picture </a:t>
            </a:r>
            <a:endParaRPr lang="ar-SA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History  of sore throat about 3wk back</a:t>
            </a:r>
          </a:p>
          <a:p>
            <a:pPr algn="l" rtl="0">
              <a:buNone/>
            </a:pPr>
            <a:endParaRPr lang="en-US" sz="1400" dirty="0" smtClean="0"/>
          </a:p>
          <a:p>
            <a:pPr algn="l" rtl="0"/>
            <a:r>
              <a:rPr lang="en-US" dirty="0" smtClean="0"/>
              <a:t>History  of fever with other major or minor manifestation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</TotalTime>
  <Words>1232</Words>
  <Application>Microsoft Office PowerPoint</Application>
  <PresentationFormat>On-screen Show (4:3)</PresentationFormat>
  <Paragraphs>148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تدفق</vt:lpstr>
      <vt:lpstr>Rheumatic Fever</vt:lpstr>
      <vt:lpstr>Definition </vt:lpstr>
      <vt:lpstr>Epidemiology </vt:lpstr>
      <vt:lpstr> </vt:lpstr>
      <vt:lpstr>Slide 5</vt:lpstr>
      <vt:lpstr>Slide 6</vt:lpstr>
      <vt:lpstr> Pathogenesis </vt:lpstr>
      <vt:lpstr>Pathology </vt:lpstr>
      <vt:lpstr>Clinical picture </vt:lpstr>
      <vt:lpstr>Slide 10</vt:lpstr>
      <vt:lpstr>Arthritis</vt:lpstr>
      <vt:lpstr>Slide 12</vt:lpstr>
      <vt:lpstr>Carditis </vt:lpstr>
      <vt:lpstr>Slide 14</vt:lpstr>
      <vt:lpstr>Sydenham's chorea </vt:lpstr>
      <vt:lpstr>Slide 16</vt:lpstr>
      <vt:lpstr>Slide 17</vt:lpstr>
      <vt:lpstr>Erythema Marginatum</vt:lpstr>
      <vt:lpstr>Slide 19</vt:lpstr>
      <vt:lpstr>Subcutaneous nodules</vt:lpstr>
      <vt:lpstr>Slide 21</vt:lpstr>
      <vt:lpstr>Slide 22</vt:lpstr>
      <vt:lpstr>Slide 23</vt:lpstr>
      <vt:lpstr>Diagnosis </vt:lpstr>
      <vt:lpstr>Treatment </vt:lpstr>
      <vt:lpstr>Bed rest</vt:lpstr>
      <vt:lpstr>Anti-inflammatory </vt:lpstr>
      <vt:lpstr>Heart failure managements </vt:lpstr>
      <vt:lpstr>Antibiotics : primary                     prevention  </vt:lpstr>
      <vt:lpstr>Antibiotics : secondary                       prevention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Rheumatic Heart Disease</dc:title>
  <dc:creator>Dr.Saud A. Bahaidara</dc:creator>
  <cp:lastModifiedBy>sbahaidarah</cp:lastModifiedBy>
  <cp:revision>29</cp:revision>
  <dcterms:created xsi:type="dcterms:W3CDTF">2010-11-01T18:41:00Z</dcterms:created>
  <dcterms:modified xsi:type="dcterms:W3CDTF">2011-10-15T08:21:44Z</dcterms:modified>
</cp:coreProperties>
</file>