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9" r:id="rId3"/>
    <p:sldId id="328" r:id="rId4"/>
    <p:sldId id="350" r:id="rId5"/>
    <p:sldId id="353" r:id="rId6"/>
    <p:sldId id="368" r:id="rId7"/>
    <p:sldId id="369" r:id="rId8"/>
    <p:sldId id="372" r:id="rId9"/>
    <p:sldId id="373" r:id="rId10"/>
    <p:sldId id="375" r:id="rId11"/>
    <p:sldId id="376" r:id="rId12"/>
    <p:sldId id="377" r:id="rId13"/>
    <p:sldId id="378" r:id="rId14"/>
    <p:sldId id="380" r:id="rId15"/>
    <p:sldId id="381" r:id="rId16"/>
    <p:sldId id="382" r:id="rId17"/>
    <p:sldId id="383" r:id="rId18"/>
    <p:sldId id="384" r:id="rId19"/>
    <p:sldId id="385" r:id="rId20"/>
    <p:sldId id="386" r:id="rId21"/>
    <p:sldId id="387" r:id="rId22"/>
    <p:sldId id="362" r:id="rId23"/>
    <p:sldId id="363" r:id="rId24"/>
    <p:sldId id="364" r:id="rId25"/>
    <p:sldId id="365" r:id="rId26"/>
    <p:sldId id="366" r:id="rId27"/>
    <p:sldId id="367" r:id="rId28"/>
    <p:sldId id="325" r:id="rId29"/>
    <p:sldId id="389" r:id="rId30"/>
    <p:sldId id="326" r:id="rId31"/>
    <p:sldId id="38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2117"/>
    <a:srgbClr val="071E8F"/>
    <a:srgbClr val="333333"/>
    <a:srgbClr val="777777"/>
    <a:srgbClr val="000000"/>
    <a:srgbClr val="FF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508" autoAdjust="0"/>
  </p:normalViewPr>
  <p:slideViewPr>
    <p:cSldViewPr snapToGrid="0">
      <p:cViewPr varScale="1">
        <p:scale>
          <a:sx n="61" d="100"/>
          <a:sy n="61" d="100"/>
        </p:scale>
        <p:origin x="111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E8832-20AC-4897-96DF-AC20ED46DB7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C200954-EDF0-4706-8151-15245B3403D5}">
      <dgm:prSet phldrT="[Text]" custT="1"/>
      <dgm:spPr/>
      <dgm:t>
        <a:bodyPr/>
        <a:lstStyle/>
        <a:p>
          <a:r>
            <a:rPr lang="en-US" sz="2800" b="1" dirty="0" smtClean="0"/>
            <a:t>Executive summary</a:t>
          </a:r>
          <a:endParaRPr lang="en-US" sz="2800" b="1" dirty="0"/>
        </a:p>
      </dgm:t>
    </dgm:pt>
    <dgm:pt modelId="{D68C6AF1-F3B4-47CD-AA57-DC075702389D}" type="parTrans" cxnId="{B32B0EA1-AA7D-4998-9502-0488AFA3281F}">
      <dgm:prSet/>
      <dgm:spPr/>
      <dgm:t>
        <a:bodyPr/>
        <a:lstStyle/>
        <a:p>
          <a:endParaRPr lang="en-US" b="1"/>
        </a:p>
      </dgm:t>
    </dgm:pt>
    <dgm:pt modelId="{39C8CA16-3A00-4078-B08D-A53CD682928A}" type="sibTrans" cxnId="{B32B0EA1-AA7D-4998-9502-0488AFA3281F}">
      <dgm:prSet/>
      <dgm:spPr/>
      <dgm:t>
        <a:bodyPr/>
        <a:lstStyle/>
        <a:p>
          <a:endParaRPr lang="en-US" b="1"/>
        </a:p>
      </dgm:t>
    </dgm:pt>
    <dgm:pt modelId="{7CDD95BA-8B4B-453B-8859-42EE5AFF41A6}">
      <dgm:prSet phldrT="[Text]" custT="1"/>
      <dgm:spPr/>
      <dgm:t>
        <a:bodyPr/>
        <a:lstStyle/>
        <a:p>
          <a:r>
            <a:rPr lang="en-US" sz="2800" b="1" dirty="0" smtClean="0"/>
            <a:t>Market analysis </a:t>
          </a:r>
          <a:endParaRPr lang="en-US" sz="2800" b="1" dirty="0"/>
        </a:p>
      </dgm:t>
    </dgm:pt>
    <dgm:pt modelId="{13AFD95D-256E-4A66-8927-E492D5EC825C}" type="parTrans" cxnId="{670312D9-C99A-4ACE-BA9D-EAB93FCBD27F}">
      <dgm:prSet/>
      <dgm:spPr/>
      <dgm:t>
        <a:bodyPr/>
        <a:lstStyle/>
        <a:p>
          <a:endParaRPr lang="en-US" b="1"/>
        </a:p>
      </dgm:t>
    </dgm:pt>
    <dgm:pt modelId="{1C03A786-8088-4D65-AE66-CF727750CAC6}" type="sibTrans" cxnId="{670312D9-C99A-4ACE-BA9D-EAB93FCBD27F}">
      <dgm:prSet/>
      <dgm:spPr/>
      <dgm:t>
        <a:bodyPr/>
        <a:lstStyle/>
        <a:p>
          <a:endParaRPr lang="en-US" b="1"/>
        </a:p>
      </dgm:t>
    </dgm:pt>
    <dgm:pt modelId="{298C7F6A-9A5D-49E4-B1BD-5DE3B9421D73}">
      <dgm:prSet phldrT="[Text]" custT="1"/>
      <dgm:spPr/>
      <dgm:t>
        <a:bodyPr/>
        <a:lstStyle/>
        <a:p>
          <a:r>
            <a:rPr lang="en-US" sz="2800" b="1" dirty="0" smtClean="0"/>
            <a:t>Company description</a:t>
          </a:r>
          <a:endParaRPr lang="en-US" sz="2800" b="1" dirty="0"/>
        </a:p>
      </dgm:t>
    </dgm:pt>
    <dgm:pt modelId="{7A30E52B-181C-423D-B1C8-75C85D856CE9}" type="parTrans" cxnId="{87F7F366-3C95-4063-8EDB-7E7E2227391A}">
      <dgm:prSet/>
      <dgm:spPr/>
      <dgm:t>
        <a:bodyPr/>
        <a:lstStyle/>
        <a:p>
          <a:endParaRPr lang="en-US" b="1"/>
        </a:p>
      </dgm:t>
    </dgm:pt>
    <dgm:pt modelId="{0504D70B-2899-4D00-BDB4-F392164A48C6}" type="sibTrans" cxnId="{87F7F366-3C95-4063-8EDB-7E7E2227391A}">
      <dgm:prSet/>
      <dgm:spPr/>
      <dgm:t>
        <a:bodyPr/>
        <a:lstStyle/>
        <a:p>
          <a:endParaRPr lang="en-US" b="1"/>
        </a:p>
      </dgm:t>
    </dgm:pt>
    <dgm:pt modelId="{77150BF0-429F-4720-90D3-4225E9622AB7}">
      <dgm:prSet phldrT="[Text]" custT="1"/>
      <dgm:spPr/>
      <dgm:t>
        <a:bodyPr/>
        <a:lstStyle/>
        <a:p>
          <a:r>
            <a:rPr lang="en-US" sz="4000" b="1" dirty="0" smtClean="0">
              <a:solidFill>
                <a:srgbClr val="071E8F"/>
              </a:solidFill>
            </a:rPr>
            <a:t>Product Planning</a:t>
          </a:r>
          <a:endParaRPr lang="en-US" sz="4000" b="1" dirty="0">
            <a:solidFill>
              <a:srgbClr val="071E8F"/>
            </a:solidFill>
          </a:endParaRPr>
        </a:p>
      </dgm:t>
    </dgm:pt>
    <dgm:pt modelId="{B1BA0F62-AE4B-4AAF-9A68-6372A2D57277}" type="parTrans" cxnId="{CE22CF9B-8EF1-4542-BE24-2633C326B05C}">
      <dgm:prSet/>
      <dgm:spPr/>
      <dgm:t>
        <a:bodyPr/>
        <a:lstStyle/>
        <a:p>
          <a:endParaRPr lang="en-US" b="1"/>
        </a:p>
      </dgm:t>
    </dgm:pt>
    <dgm:pt modelId="{646EAEB2-4B87-4C7F-A15E-8E6768CEE633}" type="sibTrans" cxnId="{CE22CF9B-8EF1-4542-BE24-2633C326B05C}">
      <dgm:prSet/>
      <dgm:spPr/>
      <dgm:t>
        <a:bodyPr/>
        <a:lstStyle/>
        <a:p>
          <a:endParaRPr lang="en-US" b="1"/>
        </a:p>
      </dgm:t>
    </dgm:pt>
    <dgm:pt modelId="{B4CB3CF1-E6CE-44A3-8652-1DFAB57B438D}">
      <dgm:prSet phldrT="[Text]" custT="1"/>
      <dgm:spPr/>
      <dgm:t>
        <a:bodyPr/>
        <a:lstStyle/>
        <a:p>
          <a:r>
            <a:rPr lang="en-US" sz="2800" b="1" dirty="0" smtClean="0"/>
            <a:t>Financial </a:t>
          </a:r>
          <a:endParaRPr lang="en-US" sz="2800" b="1" dirty="0"/>
        </a:p>
      </dgm:t>
    </dgm:pt>
    <dgm:pt modelId="{5653214E-1E56-4D47-992F-5D48DF08FB71}" type="parTrans" cxnId="{A42875D8-AF02-4A3E-AE7B-642B5A458DFF}">
      <dgm:prSet/>
      <dgm:spPr/>
      <dgm:t>
        <a:bodyPr/>
        <a:lstStyle/>
        <a:p>
          <a:endParaRPr lang="en-US" b="1"/>
        </a:p>
      </dgm:t>
    </dgm:pt>
    <dgm:pt modelId="{5B17AFE3-2314-4EE5-9AB6-9EE624D4616E}" type="sibTrans" cxnId="{A42875D8-AF02-4A3E-AE7B-642B5A458DFF}">
      <dgm:prSet/>
      <dgm:spPr/>
      <dgm:t>
        <a:bodyPr/>
        <a:lstStyle/>
        <a:p>
          <a:endParaRPr lang="en-US" b="1"/>
        </a:p>
      </dgm:t>
    </dgm:pt>
    <dgm:pt modelId="{50117A13-0E43-4A2F-9938-0E7EF77EA549}" type="pres">
      <dgm:prSet presAssocID="{50EE8832-20AC-4897-96DF-AC20ED46DB73}" presName="diagram" presStyleCnt="0">
        <dgm:presLayoutVars>
          <dgm:dir/>
          <dgm:resizeHandles val="exact"/>
        </dgm:presLayoutVars>
      </dgm:prSet>
      <dgm:spPr/>
      <dgm:t>
        <a:bodyPr/>
        <a:lstStyle/>
        <a:p>
          <a:endParaRPr lang="en-US"/>
        </a:p>
      </dgm:t>
    </dgm:pt>
    <dgm:pt modelId="{0527BD50-D14D-42EE-A78F-A8D92A7C66CB}" type="pres">
      <dgm:prSet presAssocID="{4C200954-EDF0-4706-8151-15245B3403D5}" presName="node" presStyleLbl="node1" presStyleIdx="0" presStyleCnt="5">
        <dgm:presLayoutVars>
          <dgm:bulletEnabled val="1"/>
        </dgm:presLayoutVars>
      </dgm:prSet>
      <dgm:spPr/>
      <dgm:t>
        <a:bodyPr/>
        <a:lstStyle/>
        <a:p>
          <a:endParaRPr lang="en-US"/>
        </a:p>
      </dgm:t>
    </dgm:pt>
    <dgm:pt modelId="{18927A4C-E58D-4F1A-88B1-7E4034697714}" type="pres">
      <dgm:prSet presAssocID="{39C8CA16-3A00-4078-B08D-A53CD682928A}" presName="sibTrans" presStyleCnt="0"/>
      <dgm:spPr/>
    </dgm:pt>
    <dgm:pt modelId="{0B3C2DA4-9FDB-4052-BF09-607CF1BB8D7A}" type="pres">
      <dgm:prSet presAssocID="{7CDD95BA-8B4B-453B-8859-42EE5AFF41A6}" presName="node" presStyleLbl="node1" presStyleIdx="1" presStyleCnt="5">
        <dgm:presLayoutVars>
          <dgm:bulletEnabled val="1"/>
        </dgm:presLayoutVars>
      </dgm:prSet>
      <dgm:spPr/>
      <dgm:t>
        <a:bodyPr/>
        <a:lstStyle/>
        <a:p>
          <a:endParaRPr lang="en-US"/>
        </a:p>
      </dgm:t>
    </dgm:pt>
    <dgm:pt modelId="{927E0055-6777-41F2-8B7C-43D401035931}" type="pres">
      <dgm:prSet presAssocID="{1C03A786-8088-4D65-AE66-CF727750CAC6}" presName="sibTrans" presStyleCnt="0"/>
      <dgm:spPr/>
    </dgm:pt>
    <dgm:pt modelId="{E26C2579-4EB6-43AE-B087-A4DC2580D31D}" type="pres">
      <dgm:prSet presAssocID="{298C7F6A-9A5D-49E4-B1BD-5DE3B9421D73}" presName="node" presStyleLbl="node1" presStyleIdx="2" presStyleCnt="5">
        <dgm:presLayoutVars>
          <dgm:bulletEnabled val="1"/>
        </dgm:presLayoutVars>
      </dgm:prSet>
      <dgm:spPr/>
      <dgm:t>
        <a:bodyPr/>
        <a:lstStyle/>
        <a:p>
          <a:endParaRPr lang="en-US"/>
        </a:p>
      </dgm:t>
    </dgm:pt>
    <dgm:pt modelId="{8F7B47A5-F3F7-4E10-939D-3C95D09B4782}" type="pres">
      <dgm:prSet presAssocID="{0504D70B-2899-4D00-BDB4-F392164A48C6}" presName="sibTrans" presStyleCnt="0"/>
      <dgm:spPr/>
    </dgm:pt>
    <dgm:pt modelId="{87549F46-2D54-4120-BCF0-4031E44DF7C2}" type="pres">
      <dgm:prSet presAssocID="{77150BF0-429F-4720-90D3-4225E9622AB7}" presName="node" presStyleLbl="node1" presStyleIdx="3" presStyleCnt="5">
        <dgm:presLayoutVars>
          <dgm:bulletEnabled val="1"/>
        </dgm:presLayoutVars>
      </dgm:prSet>
      <dgm:spPr/>
      <dgm:t>
        <a:bodyPr/>
        <a:lstStyle/>
        <a:p>
          <a:endParaRPr lang="en-US"/>
        </a:p>
      </dgm:t>
    </dgm:pt>
    <dgm:pt modelId="{62BDF97B-9A53-4069-92C5-CF9433A5304D}" type="pres">
      <dgm:prSet presAssocID="{646EAEB2-4B87-4C7F-A15E-8E6768CEE633}" presName="sibTrans" presStyleCnt="0"/>
      <dgm:spPr/>
    </dgm:pt>
    <dgm:pt modelId="{2857FCE8-EDA6-4427-BCBC-D63EAB1DC9FD}" type="pres">
      <dgm:prSet presAssocID="{B4CB3CF1-E6CE-44A3-8652-1DFAB57B438D}" presName="node" presStyleLbl="node1" presStyleIdx="4" presStyleCnt="5">
        <dgm:presLayoutVars>
          <dgm:bulletEnabled val="1"/>
        </dgm:presLayoutVars>
      </dgm:prSet>
      <dgm:spPr/>
      <dgm:t>
        <a:bodyPr/>
        <a:lstStyle/>
        <a:p>
          <a:endParaRPr lang="en-US"/>
        </a:p>
      </dgm:t>
    </dgm:pt>
  </dgm:ptLst>
  <dgm:cxnLst>
    <dgm:cxn modelId="{706158FE-A7E7-4FF7-A252-83B7343B57B1}" type="presOf" srcId="{4C200954-EDF0-4706-8151-15245B3403D5}" destId="{0527BD50-D14D-42EE-A78F-A8D92A7C66CB}" srcOrd="0" destOrd="0" presId="urn:microsoft.com/office/officeart/2005/8/layout/default"/>
    <dgm:cxn modelId="{F6656025-8BCE-4940-A9A1-C4CEC7F5CAF2}" type="presOf" srcId="{77150BF0-429F-4720-90D3-4225E9622AB7}" destId="{87549F46-2D54-4120-BCF0-4031E44DF7C2}" srcOrd="0" destOrd="0" presId="urn:microsoft.com/office/officeart/2005/8/layout/default"/>
    <dgm:cxn modelId="{670312D9-C99A-4ACE-BA9D-EAB93FCBD27F}" srcId="{50EE8832-20AC-4897-96DF-AC20ED46DB73}" destId="{7CDD95BA-8B4B-453B-8859-42EE5AFF41A6}" srcOrd="1" destOrd="0" parTransId="{13AFD95D-256E-4A66-8927-E492D5EC825C}" sibTransId="{1C03A786-8088-4D65-AE66-CF727750CAC6}"/>
    <dgm:cxn modelId="{ADE6242C-16FF-4F71-AB1B-378799E0732D}" type="presOf" srcId="{B4CB3CF1-E6CE-44A3-8652-1DFAB57B438D}" destId="{2857FCE8-EDA6-4427-BCBC-D63EAB1DC9FD}" srcOrd="0" destOrd="0" presId="urn:microsoft.com/office/officeart/2005/8/layout/default"/>
    <dgm:cxn modelId="{BC394649-C00E-48F9-AD06-38421E295482}" type="presOf" srcId="{7CDD95BA-8B4B-453B-8859-42EE5AFF41A6}" destId="{0B3C2DA4-9FDB-4052-BF09-607CF1BB8D7A}" srcOrd="0" destOrd="0" presId="urn:microsoft.com/office/officeart/2005/8/layout/default"/>
    <dgm:cxn modelId="{B32B0EA1-AA7D-4998-9502-0488AFA3281F}" srcId="{50EE8832-20AC-4897-96DF-AC20ED46DB73}" destId="{4C200954-EDF0-4706-8151-15245B3403D5}" srcOrd="0" destOrd="0" parTransId="{D68C6AF1-F3B4-47CD-AA57-DC075702389D}" sibTransId="{39C8CA16-3A00-4078-B08D-A53CD682928A}"/>
    <dgm:cxn modelId="{A42875D8-AF02-4A3E-AE7B-642B5A458DFF}" srcId="{50EE8832-20AC-4897-96DF-AC20ED46DB73}" destId="{B4CB3CF1-E6CE-44A3-8652-1DFAB57B438D}" srcOrd="4" destOrd="0" parTransId="{5653214E-1E56-4D47-992F-5D48DF08FB71}" sibTransId="{5B17AFE3-2314-4EE5-9AB6-9EE624D4616E}"/>
    <dgm:cxn modelId="{CE22CF9B-8EF1-4542-BE24-2633C326B05C}" srcId="{50EE8832-20AC-4897-96DF-AC20ED46DB73}" destId="{77150BF0-429F-4720-90D3-4225E9622AB7}" srcOrd="3" destOrd="0" parTransId="{B1BA0F62-AE4B-4AAF-9A68-6372A2D57277}" sibTransId="{646EAEB2-4B87-4C7F-A15E-8E6768CEE633}"/>
    <dgm:cxn modelId="{4F09755E-C595-4732-8F36-03255EEAACBC}" type="presOf" srcId="{298C7F6A-9A5D-49E4-B1BD-5DE3B9421D73}" destId="{E26C2579-4EB6-43AE-B087-A4DC2580D31D}" srcOrd="0" destOrd="0" presId="urn:microsoft.com/office/officeart/2005/8/layout/default"/>
    <dgm:cxn modelId="{87F7F366-3C95-4063-8EDB-7E7E2227391A}" srcId="{50EE8832-20AC-4897-96DF-AC20ED46DB73}" destId="{298C7F6A-9A5D-49E4-B1BD-5DE3B9421D73}" srcOrd="2" destOrd="0" parTransId="{7A30E52B-181C-423D-B1C8-75C85D856CE9}" sibTransId="{0504D70B-2899-4D00-BDB4-F392164A48C6}"/>
    <dgm:cxn modelId="{28710026-669E-40D1-81BB-D0889F97CCBE}" type="presOf" srcId="{50EE8832-20AC-4897-96DF-AC20ED46DB73}" destId="{50117A13-0E43-4A2F-9938-0E7EF77EA549}" srcOrd="0" destOrd="0" presId="urn:microsoft.com/office/officeart/2005/8/layout/default"/>
    <dgm:cxn modelId="{13958478-8DF5-4C16-B9A7-D71B561AC131}" type="presParOf" srcId="{50117A13-0E43-4A2F-9938-0E7EF77EA549}" destId="{0527BD50-D14D-42EE-A78F-A8D92A7C66CB}" srcOrd="0" destOrd="0" presId="urn:microsoft.com/office/officeart/2005/8/layout/default"/>
    <dgm:cxn modelId="{536686B3-B034-4A75-B272-5A074D079524}" type="presParOf" srcId="{50117A13-0E43-4A2F-9938-0E7EF77EA549}" destId="{18927A4C-E58D-4F1A-88B1-7E4034697714}" srcOrd="1" destOrd="0" presId="urn:microsoft.com/office/officeart/2005/8/layout/default"/>
    <dgm:cxn modelId="{23180AFA-CD03-4D33-B460-3AC6CEE003BA}" type="presParOf" srcId="{50117A13-0E43-4A2F-9938-0E7EF77EA549}" destId="{0B3C2DA4-9FDB-4052-BF09-607CF1BB8D7A}" srcOrd="2" destOrd="0" presId="urn:microsoft.com/office/officeart/2005/8/layout/default"/>
    <dgm:cxn modelId="{D95A08B1-157A-475D-8811-A9DD4ECA722D}" type="presParOf" srcId="{50117A13-0E43-4A2F-9938-0E7EF77EA549}" destId="{927E0055-6777-41F2-8B7C-43D401035931}" srcOrd="3" destOrd="0" presId="urn:microsoft.com/office/officeart/2005/8/layout/default"/>
    <dgm:cxn modelId="{E31705EB-CB77-46C8-9060-0158B84A6D4B}" type="presParOf" srcId="{50117A13-0E43-4A2F-9938-0E7EF77EA549}" destId="{E26C2579-4EB6-43AE-B087-A4DC2580D31D}" srcOrd="4" destOrd="0" presId="urn:microsoft.com/office/officeart/2005/8/layout/default"/>
    <dgm:cxn modelId="{C71A41C4-64E1-4D41-BE04-4D3513243A89}" type="presParOf" srcId="{50117A13-0E43-4A2F-9938-0E7EF77EA549}" destId="{8F7B47A5-F3F7-4E10-939D-3C95D09B4782}" srcOrd="5" destOrd="0" presId="urn:microsoft.com/office/officeart/2005/8/layout/default"/>
    <dgm:cxn modelId="{2C820961-5BED-4CAB-9D66-31DEB8AE7674}" type="presParOf" srcId="{50117A13-0E43-4A2F-9938-0E7EF77EA549}" destId="{87549F46-2D54-4120-BCF0-4031E44DF7C2}" srcOrd="6" destOrd="0" presId="urn:microsoft.com/office/officeart/2005/8/layout/default"/>
    <dgm:cxn modelId="{2220CACE-1036-4578-B804-6C14236A8E62}" type="presParOf" srcId="{50117A13-0E43-4A2F-9938-0E7EF77EA549}" destId="{62BDF97B-9A53-4069-92C5-CF9433A5304D}" srcOrd="7" destOrd="0" presId="urn:microsoft.com/office/officeart/2005/8/layout/default"/>
    <dgm:cxn modelId="{60EE0EFA-3888-4DB8-96A6-8A428DBD00A5}" type="presParOf" srcId="{50117A13-0E43-4A2F-9938-0E7EF77EA549}" destId="{2857FCE8-EDA6-4427-BCBC-D63EAB1DC9F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40F640-AB66-4E5B-B03D-C289C114942F}" type="doc">
      <dgm:prSet loTypeId="urn:microsoft.com/office/officeart/2005/8/layout/hierarchy3" loCatId="hierarchy" qsTypeId="urn:microsoft.com/office/officeart/2005/8/quickstyle/simple3" qsCatId="simple" csTypeId="urn:microsoft.com/office/officeart/2005/8/colors/colorful2" csCatId="colorful" phldr="1"/>
      <dgm:spPr/>
      <dgm:t>
        <a:bodyPr/>
        <a:lstStyle/>
        <a:p>
          <a:endParaRPr lang="en-US"/>
        </a:p>
      </dgm:t>
    </dgm:pt>
    <dgm:pt modelId="{345CBB32-2989-4E66-8438-D211D17D03DA}">
      <dgm:prSet custT="1"/>
      <dgm:spPr>
        <a:gradFill rotWithShape="0">
          <a:gsLst>
            <a:gs pos="0">
              <a:srgbClr val="FFEFD1"/>
            </a:gs>
            <a:gs pos="64999">
              <a:srgbClr val="F0EBD5"/>
            </a:gs>
            <a:gs pos="100000">
              <a:srgbClr val="D1C39F"/>
            </a:gs>
          </a:gsLst>
          <a:lin ang="16200000" scaled="0"/>
        </a:gradFill>
      </dgm:spPr>
      <dgm:t>
        <a:bodyPr/>
        <a:lstStyle/>
        <a:p>
          <a:pPr rtl="0"/>
          <a:r>
            <a:rPr lang="en-US" sz="2400" b="1" dirty="0" smtClean="0">
              <a:solidFill>
                <a:srgbClr val="071E8F"/>
              </a:solidFill>
            </a:rPr>
            <a:t>Premarket tests</a:t>
          </a:r>
          <a:endParaRPr lang="en-US" sz="2400" b="1" dirty="0">
            <a:solidFill>
              <a:srgbClr val="071E8F"/>
            </a:solidFill>
          </a:endParaRPr>
        </a:p>
      </dgm:t>
    </dgm:pt>
    <dgm:pt modelId="{E11EB40F-AB04-47F0-8504-636980CB24CA}" type="parTrans" cxnId="{DF2D5916-B643-4B29-B9E7-190902FEC054}">
      <dgm:prSet/>
      <dgm:spPr/>
      <dgm:t>
        <a:bodyPr/>
        <a:lstStyle/>
        <a:p>
          <a:endParaRPr lang="en-US" sz="2000">
            <a:solidFill>
              <a:srgbClr val="071E8F"/>
            </a:solidFill>
          </a:endParaRPr>
        </a:p>
      </dgm:t>
    </dgm:pt>
    <dgm:pt modelId="{BCE2C350-54AF-409F-83D1-7043C9D9FEA8}" type="sibTrans" cxnId="{DF2D5916-B643-4B29-B9E7-190902FEC054}">
      <dgm:prSet/>
      <dgm:spPr/>
      <dgm:t>
        <a:bodyPr/>
        <a:lstStyle/>
        <a:p>
          <a:endParaRPr lang="en-US" sz="2000">
            <a:solidFill>
              <a:srgbClr val="071E8F"/>
            </a:solidFill>
          </a:endParaRPr>
        </a:p>
      </dgm:t>
    </dgm:pt>
    <dgm:pt modelId="{B83744B5-AF08-45A1-929B-D04E4204BE42}">
      <dgm:prSet custT="1"/>
      <dgm:spPr/>
      <dgm:t>
        <a:bodyPr/>
        <a:lstStyle/>
        <a:p>
          <a:pPr rtl="0"/>
          <a:r>
            <a:rPr lang="en-US" sz="2000" dirty="0" smtClean="0">
              <a:solidFill>
                <a:srgbClr val="071E8F"/>
              </a:solidFill>
            </a:rPr>
            <a:t>Customers exposed</a:t>
          </a:r>
          <a:endParaRPr lang="en-US" sz="2000" dirty="0">
            <a:solidFill>
              <a:srgbClr val="071E8F"/>
            </a:solidFill>
          </a:endParaRPr>
        </a:p>
      </dgm:t>
    </dgm:pt>
    <dgm:pt modelId="{7580F9CB-2ECB-46CB-8529-1D772B04AEAB}" type="parTrans" cxnId="{07A06CB2-0E0B-488F-A3FA-4E799E7D49F9}">
      <dgm:prSet/>
      <dgm:spPr>
        <a:ln w="57150">
          <a:solidFill>
            <a:schemeClr val="accent1"/>
          </a:solidFill>
        </a:ln>
      </dgm:spPr>
      <dgm:t>
        <a:bodyPr/>
        <a:lstStyle/>
        <a:p>
          <a:endParaRPr lang="en-US" sz="2000" dirty="0">
            <a:solidFill>
              <a:srgbClr val="071E8F"/>
            </a:solidFill>
          </a:endParaRPr>
        </a:p>
      </dgm:t>
    </dgm:pt>
    <dgm:pt modelId="{018CDDC0-5E05-4623-80B5-FF1F814AC8C5}" type="sibTrans" cxnId="{07A06CB2-0E0B-488F-A3FA-4E799E7D49F9}">
      <dgm:prSet/>
      <dgm:spPr/>
      <dgm:t>
        <a:bodyPr/>
        <a:lstStyle/>
        <a:p>
          <a:endParaRPr lang="en-US" sz="2000">
            <a:solidFill>
              <a:srgbClr val="071E8F"/>
            </a:solidFill>
          </a:endParaRPr>
        </a:p>
      </dgm:t>
    </dgm:pt>
    <dgm:pt modelId="{126D6B2B-0947-4BEF-96E7-47F5A9E38229}">
      <dgm:prSet custT="1"/>
      <dgm:spPr/>
      <dgm:t>
        <a:bodyPr/>
        <a:lstStyle/>
        <a:p>
          <a:pPr rtl="0"/>
          <a:r>
            <a:rPr lang="en-US" sz="2000" dirty="0" smtClean="0">
              <a:solidFill>
                <a:srgbClr val="071E8F"/>
              </a:solidFill>
            </a:rPr>
            <a:t>Customers surveyed</a:t>
          </a:r>
          <a:endParaRPr lang="en-US" sz="2000" dirty="0">
            <a:solidFill>
              <a:srgbClr val="071E8F"/>
            </a:solidFill>
          </a:endParaRPr>
        </a:p>
      </dgm:t>
    </dgm:pt>
    <dgm:pt modelId="{5B48B926-B61D-4784-A57A-3BDD2E57990F}" type="parTrans" cxnId="{B0E9D128-C452-4753-8FC9-E2A9EB9468D0}">
      <dgm:prSet/>
      <dgm:spPr>
        <a:ln w="57150">
          <a:solidFill>
            <a:schemeClr val="accent1"/>
          </a:solidFill>
        </a:ln>
      </dgm:spPr>
      <dgm:t>
        <a:bodyPr/>
        <a:lstStyle/>
        <a:p>
          <a:endParaRPr lang="en-US" sz="2000" dirty="0">
            <a:solidFill>
              <a:srgbClr val="071E8F"/>
            </a:solidFill>
          </a:endParaRPr>
        </a:p>
      </dgm:t>
    </dgm:pt>
    <dgm:pt modelId="{09A8E9F0-9053-433E-9360-CB1AD942CF8F}" type="sibTrans" cxnId="{B0E9D128-C452-4753-8FC9-E2A9EB9468D0}">
      <dgm:prSet/>
      <dgm:spPr/>
      <dgm:t>
        <a:bodyPr/>
        <a:lstStyle/>
        <a:p>
          <a:endParaRPr lang="en-US" sz="2000">
            <a:solidFill>
              <a:srgbClr val="071E8F"/>
            </a:solidFill>
          </a:endParaRPr>
        </a:p>
      </dgm:t>
    </dgm:pt>
    <dgm:pt modelId="{A0967657-9F53-4B77-9544-4D9699D70D34}">
      <dgm:prSet custT="1"/>
      <dgm:spPr/>
      <dgm:t>
        <a:bodyPr/>
        <a:lstStyle/>
        <a:p>
          <a:pPr rtl="0"/>
          <a:r>
            <a:rPr lang="en-US" sz="2000" dirty="0" smtClean="0">
              <a:solidFill>
                <a:srgbClr val="071E8F"/>
              </a:solidFill>
            </a:rPr>
            <a:t>Firm makes decision</a:t>
          </a:r>
          <a:endParaRPr lang="en-US" sz="2000" dirty="0">
            <a:solidFill>
              <a:srgbClr val="071E8F"/>
            </a:solidFill>
          </a:endParaRPr>
        </a:p>
      </dgm:t>
    </dgm:pt>
    <dgm:pt modelId="{BBC7D2EC-9A94-47C3-B315-3E9BF0A0F456}" type="parTrans" cxnId="{16A29104-60BC-47C7-8A9C-3F0D016FF9F8}">
      <dgm:prSet/>
      <dgm:spPr>
        <a:ln w="57150">
          <a:solidFill>
            <a:schemeClr val="accent1"/>
          </a:solidFill>
        </a:ln>
      </dgm:spPr>
      <dgm:t>
        <a:bodyPr/>
        <a:lstStyle/>
        <a:p>
          <a:endParaRPr lang="en-US" sz="2000" dirty="0">
            <a:solidFill>
              <a:srgbClr val="071E8F"/>
            </a:solidFill>
          </a:endParaRPr>
        </a:p>
      </dgm:t>
    </dgm:pt>
    <dgm:pt modelId="{5A5E8A3C-EEA5-42C0-8345-3CBE70C3AF63}" type="sibTrans" cxnId="{16A29104-60BC-47C7-8A9C-3F0D016FF9F8}">
      <dgm:prSet/>
      <dgm:spPr/>
      <dgm:t>
        <a:bodyPr/>
        <a:lstStyle/>
        <a:p>
          <a:endParaRPr lang="en-US" sz="2000">
            <a:solidFill>
              <a:srgbClr val="071E8F"/>
            </a:solidFill>
          </a:endParaRPr>
        </a:p>
      </dgm:t>
    </dgm:pt>
    <dgm:pt modelId="{EC8553F8-13D8-4D55-9D5E-6AD91981A1B4}">
      <dgm:prSet custT="1"/>
      <dgm:spPr/>
      <dgm:t>
        <a:bodyPr/>
        <a:lstStyle/>
        <a:p>
          <a:pPr rtl="0"/>
          <a:r>
            <a:rPr lang="en-US" sz="2400" b="1" dirty="0" smtClean="0">
              <a:solidFill>
                <a:srgbClr val="071E8F"/>
              </a:solidFill>
            </a:rPr>
            <a:t>Test marketing</a:t>
          </a:r>
          <a:endParaRPr lang="en-US" sz="2400" b="1" dirty="0">
            <a:solidFill>
              <a:srgbClr val="071E8F"/>
            </a:solidFill>
          </a:endParaRPr>
        </a:p>
      </dgm:t>
    </dgm:pt>
    <dgm:pt modelId="{F54EB228-C955-4B09-957D-1E82603ECD0D}" type="parTrans" cxnId="{0B125E70-4F80-4E1D-B771-9EEC47942591}">
      <dgm:prSet/>
      <dgm:spPr/>
      <dgm:t>
        <a:bodyPr/>
        <a:lstStyle/>
        <a:p>
          <a:endParaRPr lang="en-US" sz="2000">
            <a:solidFill>
              <a:srgbClr val="071E8F"/>
            </a:solidFill>
          </a:endParaRPr>
        </a:p>
      </dgm:t>
    </dgm:pt>
    <dgm:pt modelId="{53CC2E38-8611-4868-8D55-AC877BE9D54A}" type="sibTrans" cxnId="{0B125E70-4F80-4E1D-B771-9EEC47942591}">
      <dgm:prSet/>
      <dgm:spPr/>
      <dgm:t>
        <a:bodyPr/>
        <a:lstStyle/>
        <a:p>
          <a:endParaRPr lang="en-US" sz="2000">
            <a:solidFill>
              <a:srgbClr val="071E8F"/>
            </a:solidFill>
          </a:endParaRPr>
        </a:p>
      </dgm:t>
    </dgm:pt>
    <dgm:pt modelId="{EC523F78-46AF-4F46-8CF5-1F64A4FFB50F}">
      <dgm:prSet custT="1"/>
      <dgm:spPr/>
      <dgm:t>
        <a:bodyPr/>
        <a:lstStyle/>
        <a:p>
          <a:pPr rtl="0"/>
          <a:r>
            <a:rPr lang="en-US" sz="2000" dirty="0" smtClean="0">
              <a:solidFill>
                <a:srgbClr val="071E8F"/>
              </a:solidFill>
            </a:rPr>
            <a:t>Mini product launch</a:t>
          </a:r>
          <a:endParaRPr lang="en-US" sz="2000" dirty="0">
            <a:solidFill>
              <a:srgbClr val="071E8F"/>
            </a:solidFill>
          </a:endParaRPr>
        </a:p>
      </dgm:t>
    </dgm:pt>
    <dgm:pt modelId="{4775B860-8215-4440-B26E-3E2FC0C418A7}" type="parTrans" cxnId="{D5ECA33D-FDB7-4BB5-8327-D8435928DE45}">
      <dgm:prSet/>
      <dgm:spPr>
        <a:ln w="57150">
          <a:solidFill>
            <a:schemeClr val="accent1"/>
          </a:solidFill>
        </a:ln>
      </dgm:spPr>
      <dgm:t>
        <a:bodyPr/>
        <a:lstStyle/>
        <a:p>
          <a:endParaRPr lang="en-US" sz="2000" dirty="0">
            <a:solidFill>
              <a:srgbClr val="071E8F"/>
            </a:solidFill>
          </a:endParaRPr>
        </a:p>
      </dgm:t>
    </dgm:pt>
    <dgm:pt modelId="{5E004CA3-3836-4DF8-90D6-143F6B8AD2D0}" type="sibTrans" cxnId="{D5ECA33D-FDB7-4BB5-8327-D8435928DE45}">
      <dgm:prSet/>
      <dgm:spPr/>
      <dgm:t>
        <a:bodyPr/>
        <a:lstStyle/>
        <a:p>
          <a:endParaRPr lang="en-US" sz="2000">
            <a:solidFill>
              <a:srgbClr val="071E8F"/>
            </a:solidFill>
          </a:endParaRPr>
        </a:p>
      </dgm:t>
    </dgm:pt>
    <dgm:pt modelId="{D8B2BED0-5FE3-4FB9-87DC-7091BF284ACA}">
      <dgm:prSet custT="1"/>
      <dgm:spPr/>
      <dgm:t>
        <a:bodyPr/>
        <a:lstStyle/>
        <a:p>
          <a:pPr rtl="0"/>
          <a:r>
            <a:rPr lang="en-US" sz="2000" dirty="0" smtClean="0">
              <a:solidFill>
                <a:srgbClr val="071E8F"/>
              </a:solidFill>
            </a:rPr>
            <a:t>More expensive than premarket tests</a:t>
          </a:r>
          <a:endParaRPr lang="en-US" sz="2000" dirty="0">
            <a:solidFill>
              <a:srgbClr val="071E8F"/>
            </a:solidFill>
          </a:endParaRPr>
        </a:p>
      </dgm:t>
    </dgm:pt>
    <dgm:pt modelId="{255420B5-A203-4086-AC27-4FB4C69315E4}" type="parTrans" cxnId="{B440C5E3-1C72-4D71-92AD-4EC8F451910E}">
      <dgm:prSet/>
      <dgm:spPr>
        <a:ln w="57150">
          <a:solidFill>
            <a:schemeClr val="accent1"/>
          </a:solidFill>
        </a:ln>
      </dgm:spPr>
      <dgm:t>
        <a:bodyPr/>
        <a:lstStyle/>
        <a:p>
          <a:endParaRPr lang="en-US" sz="2000" dirty="0">
            <a:solidFill>
              <a:srgbClr val="071E8F"/>
            </a:solidFill>
          </a:endParaRPr>
        </a:p>
      </dgm:t>
    </dgm:pt>
    <dgm:pt modelId="{1E474F4B-56F4-4E01-92C7-B0E17377FCA2}" type="sibTrans" cxnId="{B440C5E3-1C72-4D71-92AD-4EC8F451910E}">
      <dgm:prSet/>
      <dgm:spPr/>
      <dgm:t>
        <a:bodyPr/>
        <a:lstStyle/>
        <a:p>
          <a:endParaRPr lang="en-US" sz="2000">
            <a:solidFill>
              <a:srgbClr val="071E8F"/>
            </a:solidFill>
          </a:endParaRPr>
        </a:p>
      </dgm:t>
    </dgm:pt>
    <dgm:pt modelId="{A8B782FC-6032-4F68-A782-A57F678556F9}">
      <dgm:prSet custT="1"/>
      <dgm:spPr/>
      <dgm:t>
        <a:bodyPr/>
        <a:lstStyle/>
        <a:p>
          <a:pPr rtl="0"/>
          <a:r>
            <a:rPr lang="en-US" sz="2000" dirty="0" smtClean="0">
              <a:solidFill>
                <a:srgbClr val="071E8F"/>
              </a:solidFill>
            </a:rPr>
            <a:t>Market demand is estimated</a:t>
          </a:r>
          <a:endParaRPr lang="en-US" sz="2000" dirty="0">
            <a:solidFill>
              <a:srgbClr val="071E8F"/>
            </a:solidFill>
          </a:endParaRPr>
        </a:p>
      </dgm:t>
    </dgm:pt>
    <dgm:pt modelId="{E27AD490-D4B8-447E-B76A-78DBA486FC9F}" type="parTrans" cxnId="{47CA4F7D-9F5A-4175-B7B5-AFC86130A84E}">
      <dgm:prSet/>
      <dgm:spPr>
        <a:ln w="57150">
          <a:solidFill>
            <a:schemeClr val="accent1"/>
          </a:solidFill>
        </a:ln>
      </dgm:spPr>
      <dgm:t>
        <a:bodyPr/>
        <a:lstStyle/>
        <a:p>
          <a:endParaRPr lang="en-US" sz="2000" dirty="0">
            <a:solidFill>
              <a:srgbClr val="071E8F"/>
            </a:solidFill>
          </a:endParaRPr>
        </a:p>
      </dgm:t>
    </dgm:pt>
    <dgm:pt modelId="{C0CF7E1D-70D8-466A-B785-E22D12142ABE}" type="sibTrans" cxnId="{47CA4F7D-9F5A-4175-B7B5-AFC86130A84E}">
      <dgm:prSet/>
      <dgm:spPr/>
      <dgm:t>
        <a:bodyPr/>
        <a:lstStyle/>
        <a:p>
          <a:endParaRPr lang="en-US" sz="2000">
            <a:solidFill>
              <a:srgbClr val="071E8F"/>
            </a:solidFill>
          </a:endParaRPr>
        </a:p>
      </dgm:t>
    </dgm:pt>
    <dgm:pt modelId="{0ABBB3CC-A645-4C4A-9211-C9AA39E5B398}" type="pres">
      <dgm:prSet presAssocID="{0C40F640-AB66-4E5B-B03D-C289C114942F}" presName="diagram" presStyleCnt="0">
        <dgm:presLayoutVars>
          <dgm:chPref val="1"/>
          <dgm:dir/>
          <dgm:animOne val="branch"/>
          <dgm:animLvl val="lvl"/>
          <dgm:resizeHandles/>
        </dgm:presLayoutVars>
      </dgm:prSet>
      <dgm:spPr/>
      <dgm:t>
        <a:bodyPr/>
        <a:lstStyle/>
        <a:p>
          <a:endParaRPr lang="en-US"/>
        </a:p>
      </dgm:t>
    </dgm:pt>
    <dgm:pt modelId="{95ED687E-21B0-43C3-81A6-F3520A05A9FD}" type="pres">
      <dgm:prSet presAssocID="{345CBB32-2989-4E66-8438-D211D17D03DA}" presName="root" presStyleCnt="0"/>
      <dgm:spPr/>
    </dgm:pt>
    <dgm:pt modelId="{59A3F207-F635-40AB-8E94-7CB87F8BBDDA}" type="pres">
      <dgm:prSet presAssocID="{345CBB32-2989-4E66-8438-D211D17D03DA}" presName="rootComposite" presStyleCnt="0"/>
      <dgm:spPr/>
    </dgm:pt>
    <dgm:pt modelId="{AF31418D-05BF-45AB-8F9D-C5694CED5A9A}" type="pres">
      <dgm:prSet presAssocID="{345CBB32-2989-4E66-8438-D211D17D03DA}" presName="rootText" presStyleLbl="node1" presStyleIdx="0" presStyleCnt="2"/>
      <dgm:spPr/>
      <dgm:t>
        <a:bodyPr/>
        <a:lstStyle/>
        <a:p>
          <a:endParaRPr lang="en-US"/>
        </a:p>
      </dgm:t>
    </dgm:pt>
    <dgm:pt modelId="{5C94123F-10D6-4722-A724-5A840338FC6C}" type="pres">
      <dgm:prSet presAssocID="{345CBB32-2989-4E66-8438-D211D17D03DA}" presName="rootConnector" presStyleLbl="node1" presStyleIdx="0" presStyleCnt="2"/>
      <dgm:spPr/>
      <dgm:t>
        <a:bodyPr/>
        <a:lstStyle/>
        <a:p>
          <a:endParaRPr lang="en-US"/>
        </a:p>
      </dgm:t>
    </dgm:pt>
    <dgm:pt modelId="{47519CC3-A74D-4918-A705-D252D438290A}" type="pres">
      <dgm:prSet presAssocID="{345CBB32-2989-4E66-8438-D211D17D03DA}" presName="childShape" presStyleCnt="0"/>
      <dgm:spPr/>
    </dgm:pt>
    <dgm:pt modelId="{E335BDCF-940D-4747-84BA-2E646BB9BC5C}" type="pres">
      <dgm:prSet presAssocID="{7580F9CB-2ECB-46CB-8529-1D772B04AEAB}" presName="Name13" presStyleLbl="parChTrans1D2" presStyleIdx="0" presStyleCnt="6"/>
      <dgm:spPr/>
      <dgm:t>
        <a:bodyPr/>
        <a:lstStyle/>
        <a:p>
          <a:endParaRPr lang="en-US"/>
        </a:p>
      </dgm:t>
    </dgm:pt>
    <dgm:pt modelId="{1EA84657-A15C-4BC5-92BB-6B10B0B23407}" type="pres">
      <dgm:prSet presAssocID="{B83744B5-AF08-45A1-929B-D04E4204BE42}" presName="childText" presStyleLbl="bgAcc1" presStyleIdx="0" presStyleCnt="6" custScaleX="130968">
        <dgm:presLayoutVars>
          <dgm:bulletEnabled val="1"/>
        </dgm:presLayoutVars>
      </dgm:prSet>
      <dgm:spPr/>
      <dgm:t>
        <a:bodyPr/>
        <a:lstStyle/>
        <a:p>
          <a:endParaRPr lang="en-US"/>
        </a:p>
      </dgm:t>
    </dgm:pt>
    <dgm:pt modelId="{101F2D1B-F69B-4DFD-B420-686405E3F527}" type="pres">
      <dgm:prSet presAssocID="{5B48B926-B61D-4784-A57A-3BDD2E57990F}" presName="Name13" presStyleLbl="parChTrans1D2" presStyleIdx="1" presStyleCnt="6"/>
      <dgm:spPr/>
      <dgm:t>
        <a:bodyPr/>
        <a:lstStyle/>
        <a:p>
          <a:endParaRPr lang="en-US"/>
        </a:p>
      </dgm:t>
    </dgm:pt>
    <dgm:pt modelId="{A4FF4D61-F82D-4906-816E-9FF968E49335}" type="pres">
      <dgm:prSet presAssocID="{126D6B2B-0947-4BEF-96E7-47F5A9E38229}" presName="childText" presStyleLbl="bgAcc1" presStyleIdx="1" presStyleCnt="6" custScaleX="130968">
        <dgm:presLayoutVars>
          <dgm:bulletEnabled val="1"/>
        </dgm:presLayoutVars>
      </dgm:prSet>
      <dgm:spPr/>
      <dgm:t>
        <a:bodyPr/>
        <a:lstStyle/>
        <a:p>
          <a:endParaRPr lang="en-US"/>
        </a:p>
      </dgm:t>
    </dgm:pt>
    <dgm:pt modelId="{85912E78-A8AC-4A59-AB25-167F9C3E92EA}" type="pres">
      <dgm:prSet presAssocID="{BBC7D2EC-9A94-47C3-B315-3E9BF0A0F456}" presName="Name13" presStyleLbl="parChTrans1D2" presStyleIdx="2" presStyleCnt="6"/>
      <dgm:spPr/>
      <dgm:t>
        <a:bodyPr/>
        <a:lstStyle/>
        <a:p>
          <a:endParaRPr lang="en-US"/>
        </a:p>
      </dgm:t>
    </dgm:pt>
    <dgm:pt modelId="{F5438EFF-F458-4852-922D-0C52ED965D4C}" type="pres">
      <dgm:prSet presAssocID="{A0967657-9F53-4B77-9544-4D9699D70D34}" presName="childText" presStyleLbl="bgAcc1" presStyleIdx="2" presStyleCnt="6" custScaleX="130968">
        <dgm:presLayoutVars>
          <dgm:bulletEnabled val="1"/>
        </dgm:presLayoutVars>
      </dgm:prSet>
      <dgm:spPr/>
      <dgm:t>
        <a:bodyPr/>
        <a:lstStyle/>
        <a:p>
          <a:endParaRPr lang="en-US"/>
        </a:p>
      </dgm:t>
    </dgm:pt>
    <dgm:pt modelId="{F37A373A-9B1E-446A-AC7D-2A822F336A14}" type="pres">
      <dgm:prSet presAssocID="{EC8553F8-13D8-4D55-9D5E-6AD91981A1B4}" presName="root" presStyleCnt="0"/>
      <dgm:spPr/>
    </dgm:pt>
    <dgm:pt modelId="{E6B026DA-6033-4D00-A669-63DAD7C11220}" type="pres">
      <dgm:prSet presAssocID="{EC8553F8-13D8-4D55-9D5E-6AD91981A1B4}" presName="rootComposite" presStyleCnt="0"/>
      <dgm:spPr/>
    </dgm:pt>
    <dgm:pt modelId="{0F7816FC-A8B5-4B36-B96E-135A8DF53688}" type="pres">
      <dgm:prSet presAssocID="{EC8553F8-13D8-4D55-9D5E-6AD91981A1B4}" presName="rootText" presStyleLbl="node1" presStyleIdx="1" presStyleCnt="2"/>
      <dgm:spPr/>
      <dgm:t>
        <a:bodyPr/>
        <a:lstStyle/>
        <a:p>
          <a:endParaRPr lang="en-US"/>
        </a:p>
      </dgm:t>
    </dgm:pt>
    <dgm:pt modelId="{A0546F9C-0C7E-429C-87D5-D589FBBAA1B7}" type="pres">
      <dgm:prSet presAssocID="{EC8553F8-13D8-4D55-9D5E-6AD91981A1B4}" presName="rootConnector" presStyleLbl="node1" presStyleIdx="1" presStyleCnt="2"/>
      <dgm:spPr/>
      <dgm:t>
        <a:bodyPr/>
        <a:lstStyle/>
        <a:p>
          <a:endParaRPr lang="en-US"/>
        </a:p>
      </dgm:t>
    </dgm:pt>
    <dgm:pt modelId="{5E7C1E9D-F71C-4ECA-9C4A-73E76D08783A}" type="pres">
      <dgm:prSet presAssocID="{EC8553F8-13D8-4D55-9D5E-6AD91981A1B4}" presName="childShape" presStyleCnt="0"/>
      <dgm:spPr/>
    </dgm:pt>
    <dgm:pt modelId="{C10235AC-D079-41AE-A951-9519E905FD08}" type="pres">
      <dgm:prSet presAssocID="{4775B860-8215-4440-B26E-3E2FC0C418A7}" presName="Name13" presStyleLbl="parChTrans1D2" presStyleIdx="3" presStyleCnt="6"/>
      <dgm:spPr/>
      <dgm:t>
        <a:bodyPr/>
        <a:lstStyle/>
        <a:p>
          <a:endParaRPr lang="en-US"/>
        </a:p>
      </dgm:t>
    </dgm:pt>
    <dgm:pt modelId="{8238E354-A946-4129-9F58-B206DFAE22F5}" type="pres">
      <dgm:prSet presAssocID="{EC523F78-46AF-4F46-8CF5-1F64A4FFB50F}" presName="childText" presStyleLbl="bgAcc1" presStyleIdx="3" presStyleCnt="6" custScaleX="130968">
        <dgm:presLayoutVars>
          <dgm:bulletEnabled val="1"/>
        </dgm:presLayoutVars>
      </dgm:prSet>
      <dgm:spPr/>
      <dgm:t>
        <a:bodyPr/>
        <a:lstStyle/>
        <a:p>
          <a:endParaRPr lang="en-US"/>
        </a:p>
      </dgm:t>
    </dgm:pt>
    <dgm:pt modelId="{4D2105A6-A354-4647-B8AB-855F57C26219}" type="pres">
      <dgm:prSet presAssocID="{255420B5-A203-4086-AC27-4FB4C69315E4}" presName="Name13" presStyleLbl="parChTrans1D2" presStyleIdx="4" presStyleCnt="6"/>
      <dgm:spPr/>
      <dgm:t>
        <a:bodyPr/>
        <a:lstStyle/>
        <a:p>
          <a:endParaRPr lang="en-US"/>
        </a:p>
      </dgm:t>
    </dgm:pt>
    <dgm:pt modelId="{C3A2D0A1-A120-4D7B-8E5F-899A11789901}" type="pres">
      <dgm:prSet presAssocID="{D8B2BED0-5FE3-4FB9-87DC-7091BF284ACA}" presName="childText" presStyleLbl="bgAcc1" presStyleIdx="4" presStyleCnt="6" custScaleX="130968">
        <dgm:presLayoutVars>
          <dgm:bulletEnabled val="1"/>
        </dgm:presLayoutVars>
      </dgm:prSet>
      <dgm:spPr/>
      <dgm:t>
        <a:bodyPr/>
        <a:lstStyle/>
        <a:p>
          <a:endParaRPr lang="en-US"/>
        </a:p>
      </dgm:t>
    </dgm:pt>
    <dgm:pt modelId="{78AA9D6D-89AE-4BB7-A86D-970F63C2EE65}" type="pres">
      <dgm:prSet presAssocID="{E27AD490-D4B8-447E-B76A-78DBA486FC9F}" presName="Name13" presStyleLbl="parChTrans1D2" presStyleIdx="5" presStyleCnt="6"/>
      <dgm:spPr/>
      <dgm:t>
        <a:bodyPr/>
        <a:lstStyle/>
        <a:p>
          <a:endParaRPr lang="en-US"/>
        </a:p>
      </dgm:t>
    </dgm:pt>
    <dgm:pt modelId="{0694DE85-303E-452B-825F-1ECEDFE6F365}" type="pres">
      <dgm:prSet presAssocID="{A8B782FC-6032-4F68-A782-A57F678556F9}" presName="childText" presStyleLbl="bgAcc1" presStyleIdx="5" presStyleCnt="6" custScaleX="130968">
        <dgm:presLayoutVars>
          <dgm:bulletEnabled val="1"/>
        </dgm:presLayoutVars>
      </dgm:prSet>
      <dgm:spPr/>
      <dgm:t>
        <a:bodyPr/>
        <a:lstStyle/>
        <a:p>
          <a:endParaRPr lang="en-US"/>
        </a:p>
      </dgm:t>
    </dgm:pt>
  </dgm:ptLst>
  <dgm:cxnLst>
    <dgm:cxn modelId="{BA60B680-9515-4897-BDF9-25871E539567}" type="presOf" srcId="{B83744B5-AF08-45A1-929B-D04E4204BE42}" destId="{1EA84657-A15C-4BC5-92BB-6B10B0B23407}" srcOrd="0" destOrd="0" presId="urn:microsoft.com/office/officeart/2005/8/layout/hierarchy3"/>
    <dgm:cxn modelId="{47CA4F7D-9F5A-4175-B7B5-AFC86130A84E}" srcId="{EC8553F8-13D8-4D55-9D5E-6AD91981A1B4}" destId="{A8B782FC-6032-4F68-A782-A57F678556F9}" srcOrd="2" destOrd="0" parTransId="{E27AD490-D4B8-447E-B76A-78DBA486FC9F}" sibTransId="{C0CF7E1D-70D8-466A-B785-E22D12142ABE}"/>
    <dgm:cxn modelId="{0B125E70-4F80-4E1D-B771-9EEC47942591}" srcId="{0C40F640-AB66-4E5B-B03D-C289C114942F}" destId="{EC8553F8-13D8-4D55-9D5E-6AD91981A1B4}" srcOrd="1" destOrd="0" parTransId="{F54EB228-C955-4B09-957D-1E82603ECD0D}" sibTransId="{53CC2E38-8611-4868-8D55-AC877BE9D54A}"/>
    <dgm:cxn modelId="{851783EA-8468-4CCC-8E7D-9351BFECC400}" type="presOf" srcId="{345CBB32-2989-4E66-8438-D211D17D03DA}" destId="{AF31418D-05BF-45AB-8F9D-C5694CED5A9A}" srcOrd="0" destOrd="0" presId="urn:microsoft.com/office/officeart/2005/8/layout/hierarchy3"/>
    <dgm:cxn modelId="{B440C5E3-1C72-4D71-92AD-4EC8F451910E}" srcId="{EC8553F8-13D8-4D55-9D5E-6AD91981A1B4}" destId="{D8B2BED0-5FE3-4FB9-87DC-7091BF284ACA}" srcOrd="1" destOrd="0" parTransId="{255420B5-A203-4086-AC27-4FB4C69315E4}" sibTransId="{1E474F4B-56F4-4E01-92C7-B0E17377FCA2}"/>
    <dgm:cxn modelId="{DF2D5916-B643-4B29-B9E7-190902FEC054}" srcId="{0C40F640-AB66-4E5B-B03D-C289C114942F}" destId="{345CBB32-2989-4E66-8438-D211D17D03DA}" srcOrd="0" destOrd="0" parTransId="{E11EB40F-AB04-47F0-8504-636980CB24CA}" sibTransId="{BCE2C350-54AF-409F-83D1-7043C9D9FEA8}"/>
    <dgm:cxn modelId="{726B4A84-031A-4A6C-BCC1-F140C7FDC90F}" type="presOf" srcId="{A8B782FC-6032-4F68-A782-A57F678556F9}" destId="{0694DE85-303E-452B-825F-1ECEDFE6F365}" srcOrd="0" destOrd="0" presId="urn:microsoft.com/office/officeart/2005/8/layout/hierarchy3"/>
    <dgm:cxn modelId="{A043E787-8DEB-4646-9167-7297B4BC3DB3}" type="presOf" srcId="{EC523F78-46AF-4F46-8CF5-1F64A4FFB50F}" destId="{8238E354-A946-4129-9F58-B206DFAE22F5}" srcOrd="0" destOrd="0" presId="urn:microsoft.com/office/officeart/2005/8/layout/hierarchy3"/>
    <dgm:cxn modelId="{62BD7567-41FE-498D-A924-15C4D04195EB}" type="presOf" srcId="{D8B2BED0-5FE3-4FB9-87DC-7091BF284ACA}" destId="{C3A2D0A1-A120-4D7B-8E5F-899A11789901}" srcOrd="0" destOrd="0" presId="urn:microsoft.com/office/officeart/2005/8/layout/hierarchy3"/>
    <dgm:cxn modelId="{07A06CB2-0E0B-488F-A3FA-4E799E7D49F9}" srcId="{345CBB32-2989-4E66-8438-D211D17D03DA}" destId="{B83744B5-AF08-45A1-929B-D04E4204BE42}" srcOrd="0" destOrd="0" parTransId="{7580F9CB-2ECB-46CB-8529-1D772B04AEAB}" sibTransId="{018CDDC0-5E05-4623-80B5-FF1F814AC8C5}"/>
    <dgm:cxn modelId="{7E4AE9A1-C4E4-4AD6-B0CA-30F338C217E8}" type="presOf" srcId="{126D6B2B-0947-4BEF-96E7-47F5A9E38229}" destId="{A4FF4D61-F82D-4906-816E-9FF968E49335}" srcOrd="0" destOrd="0" presId="urn:microsoft.com/office/officeart/2005/8/layout/hierarchy3"/>
    <dgm:cxn modelId="{E1EB8B6D-154D-4D93-BF3E-66E3266FBA64}" type="presOf" srcId="{EC8553F8-13D8-4D55-9D5E-6AD91981A1B4}" destId="{A0546F9C-0C7E-429C-87D5-D589FBBAA1B7}" srcOrd="1" destOrd="0" presId="urn:microsoft.com/office/officeart/2005/8/layout/hierarchy3"/>
    <dgm:cxn modelId="{3FB4D0F4-3448-458B-AA30-73ADB6DD4468}" type="presOf" srcId="{E27AD490-D4B8-447E-B76A-78DBA486FC9F}" destId="{78AA9D6D-89AE-4BB7-A86D-970F63C2EE65}" srcOrd="0" destOrd="0" presId="urn:microsoft.com/office/officeart/2005/8/layout/hierarchy3"/>
    <dgm:cxn modelId="{53CD9DD0-B015-4280-B120-896D9698BD8B}" type="presOf" srcId="{255420B5-A203-4086-AC27-4FB4C69315E4}" destId="{4D2105A6-A354-4647-B8AB-855F57C26219}" srcOrd="0" destOrd="0" presId="urn:microsoft.com/office/officeart/2005/8/layout/hierarchy3"/>
    <dgm:cxn modelId="{587BDCE5-3F46-4066-B773-38E2B6B18B67}" type="presOf" srcId="{7580F9CB-2ECB-46CB-8529-1D772B04AEAB}" destId="{E335BDCF-940D-4747-84BA-2E646BB9BC5C}" srcOrd="0" destOrd="0" presId="urn:microsoft.com/office/officeart/2005/8/layout/hierarchy3"/>
    <dgm:cxn modelId="{D5ECA33D-FDB7-4BB5-8327-D8435928DE45}" srcId="{EC8553F8-13D8-4D55-9D5E-6AD91981A1B4}" destId="{EC523F78-46AF-4F46-8CF5-1F64A4FFB50F}" srcOrd="0" destOrd="0" parTransId="{4775B860-8215-4440-B26E-3E2FC0C418A7}" sibTransId="{5E004CA3-3836-4DF8-90D6-143F6B8AD2D0}"/>
    <dgm:cxn modelId="{4C073740-D0E5-4ADA-B4CD-F2E95742B559}" type="presOf" srcId="{345CBB32-2989-4E66-8438-D211D17D03DA}" destId="{5C94123F-10D6-4722-A724-5A840338FC6C}" srcOrd="1" destOrd="0" presId="urn:microsoft.com/office/officeart/2005/8/layout/hierarchy3"/>
    <dgm:cxn modelId="{16A29104-60BC-47C7-8A9C-3F0D016FF9F8}" srcId="{345CBB32-2989-4E66-8438-D211D17D03DA}" destId="{A0967657-9F53-4B77-9544-4D9699D70D34}" srcOrd="2" destOrd="0" parTransId="{BBC7D2EC-9A94-47C3-B315-3E9BF0A0F456}" sibTransId="{5A5E8A3C-EEA5-42C0-8345-3CBE70C3AF63}"/>
    <dgm:cxn modelId="{750E34D8-1644-4668-A84B-16CEF38DCA60}" type="presOf" srcId="{A0967657-9F53-4B77-9544-4D9699D70D34}" destId="{F5438EFF-F458-4852-922D-0C52ED965D4C}" srcOrd="0" destOrd="0" presId="urn:microsoft.com/office/officeart/2005/8/layout/hierarchy3"/>
    <dgm:cxn modelId="{1D60A782-7E59-4922-8E71-A5E26CFD3D8A}" type="presOf" srcId="{EC8553F8-13D8-4D55-9D5E-6AD91981A1B4}" destId="{0F7816FC-A8B5-4B36-B96E-135A8DF53688}" srcOrd="0" destOrd="0" presId="urn:microsoft.com/office/officeart/2005/8/layout/hierarchy3"/>
    <dgm:cxn modelId="{D5387687-9E14-4DEE-924C-D3D18A355FAB}" type="presOf" srcId="{5B48B926-B61D-4784-A57A-3BDD2E57990F}" destId="{101F2D1B-F69B-4DFD-B420-686405E3F527}" srcOrd="0" destOrd="0" presId="urn:microsoft.com/office/officeart/2005/8/layout/hierarchy3"/>
    <dgm:cxn modelId="{B2C0E0FD-B740-4425-96F8-4CE991B9F4B2}" type="presOf" srcId="{BBC7D2EC-9A94-47C3-B315-3E9BF0A0F456}" destId="{85912E78-A8AC-4A59-AB25-167F9C3E92EA}" srcOrd="0" destOrd="0" presId="urn:microsoft.com/office/officeart/2005/8/layout/hierarchy3"/>
    <dgm:cxn modelId="{B0E9D128-C452-4753-8FC9-E2A9EB9468D0}" srcId="{345CBB32-2989-4E66-8438-D211D17D03DA}" destId="{126D6B2B-0947-4BEF-96E7-47F5A9E38229}" srcOrd="1" destOrd="0" parTransId="{5B48B926-B61D-4784-A57A-3BDD2E57990F}" sibTransId="{09A8E9F0-9053-433E-9360-CB1AD942CF8F}"/>
    <dgm:cxn modelId="{E96E0D45-DB62-4767-B276-58EC71E25C65}" type="presOf" srcId="{0C40F640-AB66-4E5B-B03D-C289C114942F}" destId="{0ABBB3CC-A645-4C4A-9211-C9AA39E5B398}" srcOrd="0" destOrd="0" presId="urn:microsoft.com/office/officeart/2005/8/layout/hierarchy3"/>
    <dgm:cxn modelId="{7C4403CE-76EC-46EF-9D9D-190F6E2EF932}" type="presOf" srcId="{4775B860-8215-4440-B26E-3E2FC0C418A7}" destId="{C10235AC-D079-41AE-A951-9519E905FD08}" srcOrd="0" destOrd="0" presId="urn:microsoft.com/office/officeart/2005/8/layout/hierarchy3"/>
    <dgm:cxn modelId="{7B2DECC5-9021-4407-87B3-7C1563E0D713}" type="presParOf" srcId="{0ABBB3CC-A645-4C4A-9211-C9AA39E5B398}" destId="{95ED687E-21B0-43C3-81A6-F3520A05A9FD}" srcOrd="0" destOrd="0" presId="urn:microsoft.com/office/officeart/2005/8/layout/hierarchy3"/>
    <dgm:cxn modelId="{C4B8D43A-9F39-4268-82ED-C680D649765D}" type="presParOf" srcId="{95ED687E-21B0-43C3-81A6-F3520A05A9FD}" destId="{59A3F207-F635-40AB-8E94-7CB87F8BBDDA}" srcOrd="0" destOrd="0" presId="urn:microsoft.com/office/officeart/2005/8/layout/hierarchy3"/>
    <dgm:cxn modelId="{F562BEFF-03D1-400B-9F7C-566D1C35E97B}" type="presParOf" srcId="{59A3F207-F635-40AB-8E94-7CB87F8BBDDA}" destId="{AF31418D-05BF-45AB-8F9D-C5694CED5A9A}" srcOrd="0" destOrd="0" presId="urn:microsoft.com/office/officeart/2005/8/layout/hierarchy3"/>
    <dgm:cxn modelId="{3122E627-2F9E-4EFD-8E5A-58D2F7B2154E}" type="presParOf" srcId="{59A3F207-F635-40AB-8E94-7CB87F8BBDDA}" destId="{5C94123F-10D6-4722-A724-5A840338FC6C}" srcOrd="1" destOrd="0" presId="urn:microsoft.com/office/officeart/2005/8/layout/hierarchy3"/>
    <dgm:cxn modelId="{CB9E8C4F-FBDE-400F-934D-FFE40D0BE97C}" type="presParOf" srcId="{95ED687E-21B0-43C3-81A6-F3520A05A9FD}" destId="{47519CC3-A74D-4918-A705-D252D438290A}" srcOrd="1" destOrd="0" presId="urn:microsoft.com/office/officeart/2005/8/layout/hierarchy3"/>
    <dgm:cxn modelId="{48AFA71E-A768-4168-83E5-5ABDCB195BBD}" type="presParOf" srcId="{47519CC3-A74D-4918-A705-D252D438290A}" destId="{E335BDCF-940D-4747-84BA-2E646BB9BC5C}" srcOrd="0" destOrd="0" presId="urn:microsoft.com/office/officeart/2005/8/layout/hierarchy3"/>
    <dgm:cxn modelId="{42F0D03C-1059-40A6-8C92-47373C53C381}" type="presParOf" srcId="{47519CC3-A74D-4918-A705-D252D438290A}" destId="{1EA84657-A15C-4BC5-92BB-6B10B0B23407}" srcOrd="1" destOrd="0" presId="urn:microsoft.com/office/officeart/2005/8/layout/hierarchy3"/>
    <dgm:cxn modelId="{FC274188-585F-4E70-AD4D-A4D089437F57}" type="presParOf" srcId="{47519CC3-A74D-4918-A705-D252D438290A}" destId="{101F2D1B-F69B-4DFD-B420-686405E3F527}" srcOrd="2" destOrd="0" presId="urn:microsoft.com/office/officeart/2005/8/layout/hierarchy3"/>
    <dgm:cxn modelId="{C1F78AC1-ACC2-4D2B-9AF4-BCDF1B6FDFAA}" type="presParOf" srcId="{47519CC3-A74D-4918-A705-D252D438290A}" destId="{A4FF4D61-F82D-4906-816E-9FF968E49335}" srcOrd="3" destOrd="0" presId="urn:microsoft.com/office/officeart/2005/8/layout/hierarchy3"/>
    <dgm:cxn modelId="{BF7A7126-AAC2-4AF3-AB60-9756984BF457}" type="presParOf" srcId="{47519CC3-A74D-4918-A705-D252D438290A}" destId="{85912E78-A8AC-4A59-AB25-167F9C3E92EA}" srcOrd="4" destOrd="0" presId="urn:microsoft.com/office/officeart/2005/8/layout/hierarchy3"/>
    <dgm:cxn modelId="{A8F2CA45-EE42-42F7-B769-151AEAFEE40F}" type="presParOf" srcId="{47519CC3-A74D-4918-A705-D252D438290A}" destId="{F5438EFF-F458-4852-922D-0C52ED965D4C}" srcOrd="5" destOrd="0" presId="urn:microsoft.com/office/officeart/2005/8/layout/hierarchy3"/>
    <dgm:cxn modelId="{E685B34F-8816-4396-92FF-AE7471D1B76A}" type="presParOf" srcId="{0ABBB3CC-A645-4C4A-9211-C9AA39E5B398}" destId="{F37A373A-9B1E-446A-AC7D-2A822F336A14}" srcOrd="1" destOrd="0" presId="urn:microsoft.com/office/officeart/2005/8/layout/hierarchy3"/>
    <dgm:cxn modelId="{FDDBFF1E-20DB-42B1-98C9-089182E36DC2}" type="presParOf" srcId="{F37A373A-9B1E-446A-AC7D-2A822F336A14}" destId="{E6B026DA-6033-4D00-A669-63DAD7C11220}" srcOrd="0" destOrd="0" presId="urn:microsoft.com/office/officeart/2005/8/layout/hierarchy3"/>
    <dgm:cxn modelId="{12FF060C-8A3B-44F0-A9D7-DA8A1DA6DCB2}" type="presParOf" srcId="{E6B026DA-6033-4D00-A669-63DAD7C11220}" destId="{0F7816FC-A8B5-4B36-B96E-135A8DF53688}" srcOrd="0" destOrd="0" presId="urn:microsoft.com/office/officeart/2005/8/layout/hierarchy3"/>
    <dgm:cxn modelId="{EAE4FFB4-0143-4C4D-94FC-CDFF36FF284A}" type="presParOf" srcId="{E6B026DA-6033-4D00-A669-63DAD7C11220}" destId="{A0546F9C-0C7E-429C-87D5-D589FBBAA1B7}" srcOrd="1" destOrd="0" presId="urn:microsoft.com/office/officeart/2005/8/layout/hierarchy3"/>
    <dgm:cxn modelId="{CF66EC93-F767-41CB-AD5B-2C3E04681797}" type="presParOf" srcId="{F37A373A-9B1E-446A-AC7D-2A822F336A14}" destId="{5E7C1E9D-F71C-4ECA-9C4A-73E76D08783A}" srcOrd="1" destOrd="0" presId="urn:microsoft.com/office/officeart/2005/8/layout/hierarchy3"/>
    <dgm:cxn modelId="{F241091A-3098-4AD1-A812-0A7B70235CFC}" type="presParOf" srcId="{5E7C1E9D-F71C-4ECA-9C4A-73E76D08783A}" destId="{C10235AC-D079-41AE-A951-9519E905FD08}" srcOrd="0" destOrd="0" presId="urn:microsoft.com/office/officeart/2005/8/layout/hierarchy3"/>
    <dgm:cxn modelId="{6FAA3F1C-3627-4D7D-BA8F-95BC89CCB904}" type="presParOf" srcId="{5E7C1E9D-F71C-4ECA-9C4A-73E76D08783A}" destId="{8238E354-A946-4129-9F58-B206DFAE22F5}" srcOrd="1" destOrd="0" presId="urn:microsoft.com/office/officeart/2005/8/layout/hierarchy3"/>
    <dgm:cxn modelId="{7DAA8FE3-3BB5-4221-9961-D45E12A78799}" type="presParOf" srcId="{5E7C1E9D-F71C-4ECA-9C4A-73E76D08783A}" destId="{4D2105A6-A354-4647-B8AB-855F57C26219}" srcOrd="2" destOrd="0" presId="urn:microsoft.com/office/officeart/2005/8/layout/hierarchy3"/>
    <dgm:cxn modelId="{5AE15E3B-5519-4927-A782-20CEF9932FAE}" type="presParOf" srcId="{5E7C1E9D-F71C-4ECA-9C4A-73E76D08783A}" destId="{C3A2D0A1-A120-4D7B-8E5F-899A11789901}" srcOrd="3" destOrd="0" presId="urn:microsoft.com/office/officeart/2005/8/layout/hierarchy3"/>
    <dgm:cxn modelId="{9763CA27-D779-4093-A768-5F52ED6E20BC}" type="presParOf" srcId="{5E7C1E9D-F71C-4ECA-9C4A-73E76D08783A}" destId="{78AA9D6D-89AE-4BB7-A86D-970F63C2EE65}" srcOrd="4" destOrd="0" presId="urn:microsoft.com/office/officeart/2005/8/layout/hierarchy3"/>
    <dgm:cxn modelId="{A7C33AD0-B99E-40D9-BAF8-CA80C281F1D5}" type="presParOf" srcId="{5E7C1E9D-F71C-4ECA-9C4A-73E76D08783A}" destId="{0694DE85-303E-452B-825F-1ECEDFE6F36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37AAE-9EA1-417C-B452-857A11C8ABF2}" type="doc">
      <dgm:prSet loTypeId="urn:diagrams.loki3.com/BracketList#1" loCatId="other" qsTypeId="urn:microsoft.com/office/officeart/2005/8/quickstyle/simple3" qsCatId="simple" csTypeId="urn:microsoft.com/office/officeart/2005/8/colors/colorful2" csCatId="colorful" phldr="1"/>
      <dgm:spPr/>
      <dgm:t>
        <a:bodyPr/>
        <a:lstStyle/>
        <a:p>
          <a:endParaRPr lang="en-US"/>
        </a:p>
      </dgm:t>
    </dgm:pt>
    <dgm:pt modelId="{8BBDF759-EA4D-4299-9400-527B348690F6}">
      <dgm:prSet custT="1"/>
      <dgm:spPr/>
      <dgm:t>
        <a:bodyPr/>
        <a:lstStyle/>
        <a:p>
          <a:pPr rtl="0"/>
          <a:r>
            <a:rPr lang="en-US" sz="2000" b="1" dirty="0" smtClean="0">
              <a:solidFill>
                <a:schemeClr val="accent1">
                  <a:lumMod val="20000"/>
                  <a:lumOff val="80000"/>
                </a:schemeClr>
              </a:solidFill>
              <a:latin typeface="Arial" pitchFamily="34" charset="0"/>
              <a:cs typeface="Arial" pitchFamily="34" charset="0"/>
            </a:rPr>
            <a:t>Kellogg’s Drink’n Crunch Portable Cereals</a:t>
          </a:r>
          <a:endParaRPr lang="en-US" sz="2000" b="1" dirty="0">
            <a:solidFill>
              <a:schemeClr val="accent1">
                <a:lumMod val="20000"/>
                <a:lumOff val="80000"/>
              </a:schemeClr>
            </a:solidFill>
            <a:latin typeface="Arial" pitchFamily="34" charset="0"/>
            <a:cs typeface="Arial" pitchFamily="34" charset="0"/>
          </a:endParaRPr>
        </a:p>
      </dgm:t>
    </dgm:pt>
    <dgm:pt modelId="{0A3A5261-8C6B-4BD1-B11B-0B1031AF4E41}" type="parTrans" cxnId="{7DDE0A0A-F110-47A3-92C8-802C77F2E618}">
      <dgm:prSet/>
      <dgm:spPr/>
      <dgm:t>
        <a:bodyPr/>
        <a:lstStyle/>
        <a:p>
          <a:endParaRPr lang="en-US" sz="2000">
            <a:solidFill>
              <a:schemeClr val="tx2"/>
            </a:solidFill>
          </a:endParaRPr>
        </a:p>
      </dgm:t>
    </dgm:pt>
    <dgm:pt modelId="{6655720C-68B4-49FA-AAC9-BD161C1578AA}" type="sibTrans" cxnId="{7DDE0A0A-F110-47A3-92C8-802C77F2E618}">
      <dgm:prSet/>
      <dgm:spPr/>
      <dgm:t>
        <a:bodyPr/>
        <a:lstStyle/>
        <a:p>
          <a:endParaRPr lang="en-US" sz="2000">
            <a:solidFill>
              <a:schemeClr val="tx2"/>
            </a:solidFill>
          </a:endParaRPr>
        </a:p>
      </dgm:t>
    </dgm:pt>
    <dgm:pt modelId="{8506C647-7312-4677-B67C-4122CF8154FC}">
      <dgm:prSet custT="1"/>
      <dgm:spPr>
        <a:solidFill>
          <a:schemeClr val="accent1">
            <a:lumMod val="20000"/>
            <a:lumOff val="80000"/>
          </a:schemeClr>
        </a:solidFill>
      </dgm:spPr>
      <dgm:t>
        <a:bodyPr/>
        <a:lstStyle/>
        <a:p>
          <a:pPr rtl="0"/>
          <a:r>
            <a:rPr lang="en-US" sz="2400" b="1" dirty="0" smtClean="0">
              <a:solidFill>
                <a:schemeClr val="tx2"/>
              </a:solidFill>
              <a:latin typeface="Arial" pitchFamily="34" charset="0"/>
              <a:cs typeface="Arial" pitchFamily="34" charset="0"/>
            </a:rPr>
            <a:t>An inner cup contains the cereal and the outer cup contains the milk</a:t>
          </a:r>
          <a:endParaRPr lang="en-US" sz="2400" b="1" dirty="0">
            <a:solidFill>
              <a:schemeClr val="tx2"/>
            </a:solidFill>
            <a:latin typeface="Arial" pitchFamily="34" charset="0"/>
            <a:cs typeface="Arial" pitchFamily="34" charset="0"/>
          </a:endParaRPr>
        </a:p>
      </dgm:t>
    </dgm:pt>
    <dgm:pt modelId="{55BA58B5-944C-4D19-95DF-068D40BA511E}" type="parTrans" cxnId="{05922B57-55DE-4AE3-B713-3D337D1A574D}">
      <dgm:prSet/>
      <dgm:spPr/>
      <dgm:t>
        <a:bodyPr/>
        <a:lstStyle/>
        <a:p>
          <a:endParaRPr lang="en-US" sz="2000">
            <a:solidFill>
              <a:schemeClr val="tx2"/>
            </a:solidFill>
          </a:endParaRPr>
        </a:p>
      </dgm:t>
    </dgm:pt>
    <dgm:pt modelId="{F7184665-9718-4C29-BA10-7D8097817721}" type="sibTrans" cxnId="{05922B57-55DE-4AE3-B713-3D337D1A574D}">
      <dgm:prSet/>
      <dgm:spPr/>
      <dgm:t>
        <a:bodyPr/>
        <a:lstStyle/>
        <a:p>
          <a:endParaRPr lang="en-US" sz="2000">
            <a:solidFill>
              <a:schemeClr val="tx2"/>
            </a:solidFill>
          </a:endParaRPr>
        </a:p>
      </dgm:t>
    </dgm:pt>
    <dgm:pt modelId="{59E60BF6-65FD-4ACD-B697-AC4561A9FE99}">
      <dgm:prSet custT="1"/>
      <dgm:spPr/>
      <dgm:t>
        <a:bodyPr/>
        <a:lstStyle/>
        <a:p>
          <a:pPr rtl="0"/>
          <a:r>
            <a:rPr lang="en-US" sz="2000" b="1" dirty="0" smtClean="0">
              <a:solidFill>
                <a:schemeClr val="tx1">
                  <a:lumMod val="85000"/>
                </a:schemeClr>
              </a:solidFill>
              <a:latin typeface="Arial" pitchFamily="34" charset="0"/>
              <a:cs typeface="Arial" pitchFamily="34" charset="0"/>
            </a:rPr>
            <a:t>Minute Maid Premium Heart Wise Orange Juice</a:t>
          </a:r>
          <a:endParaRPr lang="en-US" sz="2000" b="1" dirty="0">
            <a:solidFill>
              <a:schemeClr val="tx1">
                <a:lumMod val="85000"/>
              </a:schemeClr>
            </a:solidFill>
            <a:latin typeface="Arial" pitchFamily="34" charset="0"/>
            <a:cs typeface="Arial" pitchFamily="34" charset="0"/>
          </a:endParaRPr>
        </a:p>
      </dgm:t>
    </dgm:pt>
    <dgm:pt modelId="{7220CB2C-123C-4064-AA3A-01D254598852}" type="parTrans" cxnId="{0B96E78E-8440-422B-B3BF-1EA1C0ACC651}">
      <dgm:prSet/>
      <dgm:spPr/>
      <dgm:t>
        <a:bodyPr/>
        <a:lstStyle/>
        <a:p>
          <a:endParaRPr lang="en-US" sz="2000">
            <a:solidFill>
              <a:schemeClr val="tx2"/>
            </a:solidFill>
          </a:endParaRPr>
        </a:p>
      </dgm:t>
    </dgm:pt>
    <dgm:pt modelId="{556BD60E-3DD0-4F58-B8F7-02037CAE6926}" type="sibTrans" cxnId="{0B96E78E-8440-422B-B3BF-1EA1C0ACC651}">
      <dgm:prSet/>
      <dgm:spPr/>
      <dgm:t>
        <a:bodyPr/>
        <a:lstStyle/>
        <a:p>
          <a:endParaRPr lang="en-US" sz="2000">
            <a:solidFill>
              <a:schemeClr val="tx2"/>
            </a:solidFill>
          </a:endParaRPr>
        </a:p>
      </dgm:t>
    </dgm:pt>
    <dgm:pt modelId="{8930B6FA-44B4-4F2F-A957-0FB754BC77C3}">
      <dgm:prSet custT="1"/>
      <dgm:spPr>
        <a:solidFill>
          <a:schemeClr val="tx2">
            <a:lumMod val="40000"/>
            <a:lumOff val="60000"/>
          </a:schemeClr>
        </a:solidFill>
      </dgm:spPr>
      <dgm:t>
        <a:bodyPr/>
        <a:lstStyle/>
        <a:p>
          <a:pPr rtl="0"/>
          <a:r>
            <a:rPr lang="en-US" sz="2400" b="1" dirty="0" smtClean="0">
              <a:solidFill>
                <a:schemeClr val="tx2"/>
              </a:solidFill>
              <a:latin typeface="Arial" pitchFamily="34" charset="0"/>
              <a:cs typeface="Arial" pitchFamily="34" charset="0"/>
            </a:rPr>
            <a:t>Each 8 oz. serving of the juice contains 1 gram of plan sterols that can reduce cholesterol levels</a:t>
          </a:r>
          <a:endParaRPr lang="en-US" sz="2400" b="1" dirty="0">
            <a:solidFill>
              <a:schemeClr val="tx2"/>
            </a:solidFill>
            <a:latin typeface="Arial" pitchFamily="34" charset="0"/>
            <a:cs typeface="Arial" pitchFamily="34" charset="0"/>
          </a:endParaRPr>
        </a:p>
      </dgm:t>
    </dgm:pt>
    <dgm:pt modelId="{001DE10A-6142-404E-834A-A6F1450CF802}" type="parTrans" cxnId="{338BF3C6-956B-431D-856D-7A366800789E}">
      <dgm:prSet/>
      <dgm:spPr/>
      <dgm:t>
        <a:bodyPr/>
        <a:lstStyle/>
        <a:p>
          <a:endParaRPr lang="en-US" sz="2000">
            <a:solidFill>
              <a:schemeClr val="tx2"/>
            </a:solidFill>
          </a:endParaRPr>
        </a:p>
      </dgm:t>
    </dgm:pt>
    <dgm:pt modelId="{F32631D7-A755-468A-9E8A-4B312441B90E}" type="sibTrans" cxnId="{338BF3C6-956B-431D-856D-7A366800789E}">
      <dgm:prSet/>
      <dgm:spPr/>
      <dgm:t>
        <a:bodyPr/>
        <a:lstStyle/>
        <a:p>
          <a:endParaRPr lang="en-US" sz="2000">
            <a:solidFill>
              <a:schemeClr val="tx2"/>
            </a:solidFill>
          </a:endParaRPr>
        </a:p>
      </dgm:t>
    </dgm:pt>
    <dgm:pt modelId="{8DF9FCDD-03EF-4099-A378-A73D03968532}">
      <dgm:prSet custT="1"/>
      <dgm:spPr/>
      <dgm:t>
        <a:bodyPr/>
        <a:lstStyle/>
        <a:p>
          <a:pPr rtl="0"/>
          <a:r>
            <a:rPr lang="en-US" sz="2000" b="1" dirty="0" smtClean="0">
              <a:solidFill>
                <a:schemeClr val="accent1">
                  <a:lumMod val="60000"/>
                  <a:lumOff val="40000"/>
                </a:schemeClr>
              </a:solidFill>
              <a:latin typeface="Arial" pitchFamily="34" charset="0"/>
              <a:cs typeface="Arial" pitchFamily="34" charset="0"/>
            </a:rPr>
            <a:t>Aquafresh Floss ‘N’ Cap Fluoride Toothpaste</a:t>
          </a:r>
          <a:endParaRPr lang="en-US" sz="2000" b="1" dirty="0">
            <a:solidFill>
              <a:schemeClr val="accent1">
                <a:lumMod val="60000"/>
                <a:lumOff val="40000"/>
              </a:schemeClr>
            </a:solidFill>
            <a:latin typeface="Arial" pitchFamily="34" charset="0"/>
            <a:cs typeface="Arial" pitchFamily="34" charset="0"/>
          </a:endParaRPr>
        </a:p>
      </dgm:t>
    </dgm:pt>
    <dgm:pt modelId="{46AC9C5A-E4DD-401A-8E97-FE92614BD3EA}" type="parTrans" cxnId="{07DDFEDA-4AE8-41F8-AFD4-4EDCE2F56386}">
      <dgm:prSet/>
      <dgm:spPr/>
      <dgm:t>
        <a:bodyPr/>
        <a:lstStyle/>
        <a:p>
          <a:endParaRPr lang="en-US" sz="2000">
            <a:solidFill>
              <a:schemeClr val="tx2"/>
            </a:solidFill>
          </a:endParaRPr>
        </a:p>
      </dgm:t>
    </dgm:pt>
    <dgm:pt modelId="{CE75823B-EF99-4DBE-BC76-1A8F7F0C5AC2}" type="sibTrans" cxnId="{07DDFEDA-4AE8-41F8-AFD4-4EDCE2F56386}">
      <dgm:prSet/>
      <dgm:spPr/>
      <dgm:t>
        <a:bodyPr/>
        <a:lstStyle/>
        <a:p>
          <a:endParaRPr lang="en-US" sz="2000">
            <a:solidFill>
              <a:schemeClr val="tx2"/>
            </a:solidFill>
          </a:endParaRPr>
        </a:p>
      </dgm:t>
    </dgm:pt>
    <dgm:pt modelId="{B50237DE-AE53-4520-ADEC-43A5A4EEBCA6}">
      <dgm:prSet custT="1"/>
      <dgm:spPr>
        <a:solidFill>
          <a:schemeClr val="accent1">
            <a:lumMod val="60000"/>
            <a:lumOff val="40000"/>
          </a:schemeClr>
        </a:solidFill>
      </dgm:spPr>
      <dgm:t>
        <a:bodyPr/>
        <a:lstStyle/>
        <a:p>
          <a:pPr rtl="0"/>
          <a:r>
            <a:rPr lang="en-US" sz="2400" b="1" dirty="0" smtClean="0">
              <a:solidFill>
                <a:schemeClr val="tx2"/>
              </a:solidFill>
              <a:latin typeface="Arial" pitchFamily="34" charset="0"/>
              <a:cs typeface="Arial" pitchFamily="34" charset="0"/>
            </a:rPr>
            <a:t>The cap of the toothpaste contains floss</a:t>
          </a:r>
          <a:endParaRPr lang="en-US" sz="2400" b="1" dirty="0">
            <a:solidFill>
              <a:schemeClr val="tx2"/>
            </a:solidFill>
            <a:latin typeface="Arial" pitchFamily="34" charset="0"/>
            <a:cs typeface="Arial" pitchFamily="34" charset="0"/>
          </a:endParaRPr>
        </a:p>
      </dgm:t>
    </dgm:pt>
    <dgm:pt modelId="{12551F9F-8D91-43EF-98BA-774063F9F4B9}" type="parTrans" cxnId="{3FA34F24-4D8D-43A2-9FF2-0C3198EC57B3}">
      <dgm:prSet/>
      <dgm:spPr/>
      <dgm:t>
        <a:bodyPr/>
        <a:lstStyle/>
        <a:p>
          <a:endParaRPr lang="en-US" sz="2000">
            <a:solidFill>
              <a:schemeClr val="tx2"/>
            </a:solidFill>
          </a:endParaRPr>
        </a:p>
      </dgm:t>
    </dgm:pt>
    <dgm:pt modelId="{83F3EEC1-A968-43FD-A9DE-7B3F865175F4}" type="sibTrans" cxnId="{3FA34F24-4D8D-43A2-9FF2-0C3198EC57B3}">
      <dgm:prSet/>
      <dgm:spPr/>
      <dgm:t>
        <a:bodyPr/>
        <a:lstStyle/>
        <a:p>
          <a:endParaRPr lang="en-US" sz="2000">
            <a:solidFill>
              <a:schemeClr val="tx2"/>
            </a:solidFill>
          </a:endParaRPr>
        </a:p>
      </dgm:t>
    </dgm:pt>
    <dgm:pt modelId="{324F907A-6EDD-4E03-B20C-D1CD56F801C5}" type="pres">
      <dgm:prSet presAssocID="{85C37AAE-9EA1-417C-B452-857A11C8ABF2}" presName="Name0" presStyleCnt="0">
        <dgm:presLayoutVars>
          <dgm:dir/>
          <dgm:animLvl val="lvl"/>
          <dgm:resizeHandles val="exact"/>
        </dgm:presLayoutVars>
      </dgm:prSet>
      <dgm:spPr/>
      <dgm:t>
        <a:bodyPr/>
        <a:lstStyle/>
        <a:p>
          <a:endParaRPr lang="en-US"/>
        </a:p>
      </dgm:t>
    </dgm:pt>
    <dgm:pt modelId="{E2BF7477-419A-4C1C-AD06-F7D982926323}" type="pres">
      <dgm:prSet presAssocID="{8BBDF759-EA4D-4299-9400-527B348690F6}" presName="linNode" presStyleCnt="0"/>
      <dgm:spPr/>
    </dgm:pt>
    <dgm:pt modelId="{BCB4A918-0AAA-456A-99C2-F8CA3028AD10}" type="pres">
      <dgm:prSet presAssocID="{8BBDF759-EA4D-4299-9400-527B348690F6}" presName="parTx" presStyleLbl="revTx" presStyleIdx="0" presStyleCnt="3">
        <dgm:presLayoutVars>
          <dgm:chMax val="1"/>
          <dgm:bulletEnabled val="1"/>
        </dgm:presLayoutVars>
      </dgm:prSet>
      <dgm:spPr/>
      <dgm:t>
        <a:bodyPr/>
        <a:lstStyle/>
        <a:p>
          <a:endParaRPr lang="en-US"/>
        </a:p>
      </dgm:t>
    </dgm:pt>
    <dgm:pt modelId="{F47745BD-7849-4FBB-91C1-FD9BF1B3CBAF}" type="pres">
      <dgm:prSet presAssocID="{8BBDF759-EA4D-4299-9400-527B348690F6}" presName="bracket" presStyleLbl="parChTrans1D1" presStyleIdx="0" presStyleCnt="3"/>
      <dgm:spPr/>
    </dgm:pt>
    <dgm:pt modelId="{4EBF7EC7-2D02-4694-A8ED-3BE8A90FBCE4}" type="pres">
      <dgm:prSet presAssocID="{8BBDF759-EA4D-4299-9400-527B348690F6}" presName="spH" presStyleCnt="0"/>
      <dgm:spPr/>
    </dgm:pt>
    <dgm:pt modelId="{935EEC58-AD96-463B-8EBF-3E722F9DFAC6}" type="pres">
      <dgm:prSet presAssocID="{8BBDF759-EA4D-4299-9400-527B348690F6}" presName="desTx" presStyleLbl="node1" presStyleIdx="0" presStyleCnt="3" custLinFactX="994" custLinFactNeighborX="100000" custLinFactNeighborY="-2653">
        <dgm:presLayoutVars>
          <dgm:bulletEnabled val="1"/>
        </dgm:presLayoutVars>
      </dgm:prSet>
      <dgm:spPr/>
      <dgm:t>
        <a:bodyPr/>
        <a:lstStyle/>
        <a:p>
          <a:endParaRPr lang="en-US"/>
        </a:p>
      </dgm:t>
    </dgm:pt>
    <dgm:pt modelId="{31F77076-0146-4D19-9FB6-15EA1A2ABDC6}" type="pres">
      <dgm:prSet presAssocID="{6655720C-68B4-49FA-AAC9-BD161C1578AA}" presName="spV" presStyleCnt="0"/>
      <dgm:spPr/>
    </dgm:pt>
    <dgm:pt modelId="{42B229D6-2868-4096-9A11-39C701B398E1}" type="pres">
      <dgm:prSet presAssocID="{59E60BF6-65FD-4ACD-B697-AC4561A9FE99}" presName="linNode" presStyleCnt="0"/>
      <dgm:spPr/>
    </dgm:pt>
    <dgm:pt modelId="{5742379F-E03D-4B5A-A15F-81884795BAD3}" type="pres">
      <dgm:prSet presAssocID="{59E60BF6-65FD-4ACD-B697-AC4561A9FE99}" presName="parTx" presStyleLbl="revTx" presStyleIdx="1" presStyleCnt="3">
        <dgm:presLayoutVars>
          <dgm:chMax val="1"/>
          <dgm:bulletEnabled val="1"/>
        </dgm:presLayoutVars>
      </dgm:prSet>
      <dgm:spPr/>
      <dgm:t>
        <a:bodyPr/>
        <a:lstStyle/>
        <a:p>
          <a:endParaRPr lang="en-US"/>
        </a:p>
      </dgm:t>
    </dgm:pt>
    <dgm:pt modelId="{95A3C9D8-F7D2-4B30-8BB7-F2B431C4737F}" type="pres">
      <dgm:prSet presAssocID="{59E60BF6-65FD-4ACD-B697-AC4561A9FE99}" presName="bracket" presStyleLbl="parChTrans1D1" presStyleIdx="1" presStyleCnt="3"/>
      <dgm:spPr/>
    </dgm:pt>
    <dgm:pt modelId="{376FBC52-C591-4185-8F37-204EFA17DE52}" type="pres">
      <dgm:prSet presAssocID="{59E60BF6-65FD-4ACD-B697-AC4561A9FE99}" presName="spH" presStyleCnt="0"/>
      <dgm:spPr/>
    </dgm:pt>
    <dgm:pt modelId="{B445522F-59FE-4BFB-B6DF-C23741F364CA}" type="pres">
      <dgm:prSet presAssocID="{59E60BF6-65FD-4ACD-B697-AC4561A9FE99}" presName="desTx" presStyleLbl="node1" presStyleIdx="1" presStyleCnt="3">
        <dgm:presLayoutVars>
          <dgm:bulletEnabled val="1"/>
        </dgm:presLayoutVars>
      </dgm:prSet>
      <dgm:spPr/>
      <dgm:t>
        <a:bodyPr/>
        <a:lstStyle/>
        <a:p>
          <a:endParaRPr lang="en-US"/>
        </a:p>
      </dgm:t>
    </dgm:pt>
    <dgm:pt modelId="{5843EFF0-0AEB-4ACE-8E2E-682224E9D83B}" type="pres">
      <dgm:prSet presAssocID="{556BD60E-3DD0-4F58-B8F7-02037CAE6926}" presName="spV" presStyleCnt="0"/>
      <dgm:spPr/>
    </dgm:pt>
    <dgm:pt modelId="{C6F9CFED-5055-4EDA-8A14-8073570C414F}" type="pres">
      <dgm:prSet presAssocID="{8DF9FCDD-03EF-4099-A378-A73D03968532}" presName="linNode" presStyleCnt="0"/>
      <dgm:spPr/>
    </dgm:pt>
    <dgm:pt modelId="{3AD6AA7B-2B44-40CB-8EC3-4B1B9A40F579}" type="pres">
      <dgm:prSet presAssocID="{8DF9FCDD-03EF-4099-A378-A73D03968532}" presName="parTx" presStyleLbl="revTx" presStyleIdx="2" presStyleCnt="3">
        <dgm:presLayoutVars>
          <dgm:chMax val="1"/>
          <dgm:bulletEnabled val="1"/>
        </dgm:presLayoutVars>
      </dgm:prSet>
      <dgm:spPr/>
      <dgm:t>
        <a:bodyPr/>
        <a:lstStyle/>
        <a:p>
          <a:endParaRPr lang="en-US"/>
        </a:p>
      </dgm:t>
    </dgm:pt>
    <dgm:pt modelId="{2F1D9BCB-0CA6-4D2A-959D-8AFA1AAF9E23}" type="pres">
      <dgm:prSet presAssocID="{8DF9FCDD-03EF-4099-A378-A73D03968532}" presName="bracket" presStyleLbl="parChTrans1D1" presStyleIdx="2" presStyleCnt="3"/>
      <dgm:spPr/>
    </dgm:pt>
    <dgm:pt modelId="{0C2BA7D0-36DE-4149-8429-1110A3E49A75}" type="pres">
      <dgm:prSet presAssocID="{8DF9FCDD-03EF-4099-A378-A73D03968532}" presName="spH" presStyleCnt="0"/>
      <dgm:spPr/>
    </dgm:pt>
    <dgm:pt modelId="{F665C2DE-6C2D-4B72-BE4F-035EB3274931}" type="pres">
      <dgm:prSet presAssocID="{8DF9FCDD-03EF-4099-A378-A73D03968532}" presName="desTx" presStyleLbl="node1" presStyleIdx="2" presStyleCnt="3">
        <dgm:presLayoutVars>
          <dgm:bulletEnabled val="1"/>
        </dgm:presLayoutVars>
      </dgm:prSet>
      <dgm:spPr/>
      <dgm:t>
        <a:bodyPr/>
        <a:lstStyle/>
        <a:p>
          <a:endParaRPr lang="en-US"/>
        </a:p>
      </dgm:t>
    </dgm:pt>
  </dgm:ptLst>
  <dgm:cxnLst>
    <dgm:cxn modelId="{F909AF72-9795-4FED-9B87-13DC49E77F37}" type="presOf" srcId="{8DF9FCDD-03EF-4099-A378-A73D03968532}" destId="{3AD6AA7B-2B44-40CB-8EC3-4B1B9A40F579}" srcOrd="0" destOrd="0" presId="urn:diagrams.loki3.com/BracketList#1"/>
    <dgm:cxn modelId="{B94A228A-5A3E-4EDE-BC1C-E5A1E0366F78}" type="presOf" srcId="{8BBDF759-EA4D-4299-9400-527B348690F6}" destId="{BCB4A918-0AAA-456A-99C2-F8CA3028AD10}" srcOrd="0" destOrd="0" presId="urn:diagrams.loki3.com/BracketList#1"/>
    <dgm:cxn modelId="{7DDE0A0A-F110-47A3-92C8-802C77F2E618}" srcId="{85C37AAE-9EA1-417C-B452-857A11C8ABF2}" destId="{8BBDF759-EA4D-4299-9400-527B348690F6}" srcOrd="0" destOrd="0" parTransId="{0A3A5261-8C6B-4BD1-B11B-0B1031AF4E41}" sibTransId="{6655720C-68B4-49FA-AAC9-BD161C1578AA}"/>
    <dgm:cxn modelId="{5FEBBF54-63C4-4344-8587-1ADDEC00D800}" type="presOf" srcId="{B50237DE-AE53-4520-ADEC-43A5A4EEBCA6}" destId="{F665C2DE-6C2D-4B72-BE4F-035EB3274931}" srcOrd="0" destOrd="0" presId="urn:diagrams.loki3.com/BracketList#1"/>
    <dgm:cxn modelId="{3D3DD24E-2017-478B-81A0-0EE09B796668}" type="presOf" srcId="{85C37AAE-9EA1-417C-B452-857A11C8ABF2}" destId="{324F907A-6EDD-4E03-B20C-D1CD56F801C5}" srcOrd="0" destOrd="0" presId="urn:diagrams.loki3.com/BracketList#1"/>
    <dgm:cxn modelId="{0B96E78E-8440-422B-B3BF-1EA1C0ACC651}" srcId="{85C37AAE-9EA1-417C-B452-857A11C8ABF2}" destId="{59E60BF6-65FD-4ACD-B697-AC4561A9FE99}" srcOrd="1" destOrd="0" parTransId="{7220CB2C-123C-4064-AA3A-01D254598852}" sibTransId="{556BD60E-3DD0-4F58-B8F7-02037CAE6926}"/>
    <dgm:cxn modelId="{07DDFEDA-4AE8-41F8-AFD4-4EDCE2F56386}" srcId="{85C37AAE-9EA1-417C-B452-857A11C8ABF2}" destId="{8DF9FCDD-03EF-4099-A378-A73D03968532}" srcOrd="2" destOrd="0" parTransId="{46AC9C5A-E4DD-401A-8E97-FE92614BD3EA}" sibTransId="{CE75823B-EF99-4DBE-BC76-1A8F7F0C5AC2}"/>
    <dgm:cxn modelId="{3FA34F24-4D8D-43A2-9FF2-0C3198EC57B3}" srcId="{8DF9FCDD-03EF-4099-A378-A73D03968532}" destId="{B50237DE-AE53-4520-ADEC-43A5A4EEBCA6}" srcOrd="0" destOrd="0" parTransId="{12551F9F-8D91-43EF-98BA-774063F9F4B9}" sibTransId="{83F3EEC1-A968-43FD-A9DE-7B3F865175F4}"/>
    <dgm:cxn modelId="{05922B57-55DE-4AE3-B713-3D337D1A574D}" srcId="{8BBDF759-EA4D-4299-9400-527B348690F6}" destId="{8506C647-7312-4677-B67C-4122CF8154FC}" srcOrd="0" destOrd="0" parTransId="{55BA58B5-944C-4D19-95DF-068D40BA511E}" sibTransId="{F7184665-9718-4C29-BA10-7D8097817721}"/>
    <dgm:cxn modelId="{338BF3C6-956B-431D-856D-7A366800789E}" srcId="{59E60BF6-65FD-4ACD-B697-AC4561A9FE99}" destId="{8930B6FA-44B4-4F2F-A957-0FB754BC77C3}" srcOrd="0" destOrd="0" parTransId="{001DE10A-6142-404E-834A-A6F1450CF802}" sibTransId="{F32631D7-A755-468A-9E8A-4B312441B90E}"/>
    <dgm:cxn modelId="{E73C565E-FAE5-49AA-B1A2-75222DFA898A}" type="presOf" srcId="{8930B6FA-44B4-4F2F-A957-0FB754BC77C3}" destId="{B445522F-59FE-4BFB-B6DF-C23741F364CA}" srcOrd="0" destOrd="0" presId="urn:diagrams.loki3.com/BracketList#1"/>
    <dgm:cxn modelId="{A0DE2D5D-C83D-4DA6-9663-74B1BAA20A6F}" type="presOf" srcId="{8506C647-7312-4677-B67C-4122CF8154FC}" destId="{935EEC58-AD96-463B-8EBF-3E722F9DFAC6}" srcOrd="0" destOrd="0" presId="urn:diagrams.loki3.com/BracketList#1"/>
    <dgm:cxn modelId="{174354A8-7742-4487-8D04-4FBBB5AF0F98}" type="presOf" srcId="{59E60BF6-65FD-4ACD-B697-AC4561A9FE99}" destId="{5742379F-E03D-4B5A-A15F-81884795BAD3}" srcOrd="0" destOrd="0" presId="urn:diagrams.loki3.com/BracketList#1"/>
    <dgm:cxn modelId="{DE716CF4-43C9-4887-9899-B2DF37FD03E4}" type="presParOf" srcId="{324F907A-6EDD-4E03-B20C-D1CD56F801C5}" destId="{E2BF7477-419A-4C1C-AD06-F7D982926323}" srcOrd="0" destOrd="0" presId="urn:diagrams.loki3.com/BracketList#1"/>
    <dgm:cxn modelId="{62D358F8-0E62-44AF-A602-A2C9F9F127B1}" type="presParOf" srcId="{E2BF7477-419A-4C1C-AD06-F7D982926323}" destId="{BCB4A918-0AAA-456A-99C2-F8CA3028AD10}" srcOrd="0" destOrd="0" presId="urn:diagrams.loki3.com/BracketList#1"/>
    <dgm:cxn modelId="{517F4DAB-3FBA-46CD-8C55-A918D235DB33}" type="presParOf" srcId="{E2BF7477-419A-4C1C-AD06-F7D982926323}" destId="{F47745BD-7849-4FBB-91C1-FD9BF1B3CBAF}" srcOrd="1" destOrd="0" presId="urn:diagrams.loki3.com/BracketList#1"/>
    <dgm:cxn modelId="{23AB8358-7D59-4B07-A667-68375DB07F32}" type="presParOf" srcId="{E2BF7477-419A-4C1C-AD06-F7D982926323}" destId="{4EBF7EC7-2D02-4694-A8ED-3BE8A90FBCE4}" srcOrd="2" destOrd="0" presId="urn:diagrams.loki3.com/BracketList#1"/>
    <dgm:cxn modelId="{D5BDA775-B4EE-44A6-BE45-1B6A1EAA4E93}" type="presParOf" srcId="{E2BF7477-419A-4C1C-AD06-F7D982926323}" destId="{935EEC58-AD96-463B-8EBF-3E722F9DFAC6}" srcOrd="3" destOrd="0" presId="urn:diagrams.loki3.com/BracketList#1"/>
    <dgm:cxn modelId="{5C37EE38-758B-4313-87EC-484C8FB67642}" type="presParOf" srcId="{324F907A-6EDD-4E03-B20C-D1CD56F801C5}" destId="{31F77076-0146-4D19-9FB6-15EA1A2ABDC6}" srcOrd="1" destOrd="0" presId="urn:diagrams.loki3.com/BracketList#1"/>
    <dgm:cxn modelId="{083BA90A-762A-4F3C-9BCE-D2D7C5F74A80}" type="presParOf" srcId="{324F907A-6EDD-4E03-B20C-D1CD56F801C5}" destId="{42B229D6-2868-4096-9A11-39C701B398E1}" srcOrd="2" destOrd="0" presId="urn:diagrams.loki3.com/BracketList#1"/>
    <dgm:cxn modelId="{4FA4586E-38A8-4050-BE16-9C13993EB829}" type="presParOf" srcId="{42B229D6-2868-4096-9A11-39C701B398E1}" destId="{5742379F-E03D-4B5A-A15F-81884795BAD3}" srcOrd="0" destOrd="0" presId="urn:diagrams.loki3.com/BracketList#1"/>
    <dgm:cxn modelId="{3FE8F147-2610-4FB3-B5A7-40288F49E856}" type="presParOf" srcId="{42B229D6-2868-4096-9A11-39C701B398E1}" destId="{95A3C9D8-F7D2-4B30-8BB7-F2B431C4737F}" srcOrd="1" destOrd="0" presId="urn:diagrams.loki3.com/BracketList#1"/>
    <dgm:cxn modelId="{771E8D33-D8CE-464C-B6D9-176E524E09F2}" type="presParOf" srcId="{42B229D6-2868-4096-9A11-39C701B398E1}" destId="{376FBC52-C591-4185-8F37-204EFA17DE52}" srcOrd="2" destOrd="0" presId="urn:diagrams.loki3.com/BracketList#1"/>
    <dgm:cxn modelId="{70F1BC5F-EF79-456C-B47D-F61F876F2B03}" type="presParOf" srcId="{42B229D6-2868-4096-9A11-39C701B398E1}" destId="{B445522F-59FE-4BFB-B6DF-C23741F364CA}" srcOrd="3" destOrd="0" presId="urn:diagrams.loki3.com/BracketList#1"/>
    <dgm:cxn modelId="{B3C143E8-1443-4AA2-AF53-320C5E1EACD3}" type="presParOf" srcId="{324F907A-6EDD-4E03-B20C-D1CD56F801C5}" destId="{5843EFF0-0AEB-4ACE-8E2E-682224E9D83B}" srcOrd="3" destOrd="0" presId="urn:diagrams.loki3.com/BracketList#1"/>
    <dgm:cxn modelId="{6BB8EAE9-2B8C-4FC0-9992-C7CCECDB1F76}" type="presParOf" srcId="{324F907A-6EDD-4E03-B20C-D1CD56F801C5}" destId="{C6F9CFED-5055-4EDA-8A14-8073570C414F}" srcOrd="4" destOrd="0" presId="urn:diagrams.loki3.com/BracketList#1"/>
    <dgm:cxn modelId="{772CA905-A844-44D0-8C47-4C4273D3CCCD}" type="presParOf" srcId="{C6F9CFED-5055-4EDA-8A14-8073570C414F}" destId="{3AD6AA7B-2B44-40CB-8EC3-4B1B9A40F579}" srcOrd="0" destOrd="0" presId="urn:diagrams.loki3.com/BracketList#1"/>
    <dgm:cxn modelId="{D6F3B1DF-650C-4C53-B0AC-B49EA99C1ED5}" type="presParOf" srcId="{C6F9CFED-5055-4EDA-8A14-8073570C414F}" destId="{2F1D9BCB-0CA6-4D2A-959D-8AFA1AAF9E23}" srcOrd="1" destOrd="0" presId="urn:diagrams.loki3.com/BracketList#1"/>
    <dgm:cxn modelId="{1880DE96-52E8-44E6-9AB9-F63C53D013C9}" type="presParOf" srcId="{C6F9CFED-5055-4EDA-8A14-8073570C414F}" destId="{0C2BA7D0-36DE-4149-8429-1110A3E49A75}" srcOrd="2" destOrd="0" presId="urn:diagrams.loki3.com/BracketList#1"/>
    <dgm:cxn modelId="{4E63B8FD-EE99-4644-834E-F4553F35F7C6}" type="presParOf" srcId="{C6F9CFED-5055-4EDA-8A14-8073570C414F}" destId="{F665C2DE-6C2D-4B72-BE4F-035EB3274931}" srcOrd="3" destOrd="0" presId="urn:diagrams.loki3.com/Bracke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77AFEE-2695-4CF6-9A6F-8659693D7256}" type="doc">
      <dgm:prSet loTypeId="urn:microsoft.com/office/officeart/2005/8/layout/radial1" loCatId="relationship" qsTypeId="urn:microsoft.com/office/officeart/2005/8/quickstyle/simple1" qsCatId="simple" csTypeId="urn:microsoft.com/office/officeart/2005/8/colors/accent1_2" csCatId="accent1" phldr="1"/>
      <dgm:spPr/>
    </dgm:pt>
    <dgm:pt modelId="{BD0B0F86-C053-4632-994A-DCF546E601BA}">
      <dgm:prSet custT="1"/>
      <dgm:spPr>
        <a:solidFill>
          <a:srgbClr val="A52117"/>
        </a:solidFill>
        <a:ln>
          <a:noFill/>
        </a:ln>
        <a:effectLst/>
        <a:scene3d>
          <a:camera prst="orthographicFront">
            <a:rot lat="0" lon="0" rev="0"/>
          </a:camera>
          <a:lightRig rig="contrasting" dir="t">
            <a:rot lat="0" lon="0" rev="7800000"/>
          </a:lightRig>
        </a:scene3d>
        <a:sp3d>
          <a:bevelT w="139700" h="139700"/>
        </a:sp3d>
      </dgm:spPr>
      <dgm:t>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rPr>
            <a:t>New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rPr>
            <a:t>Product</a:t>
          </a:r>
        </a:p>
      </dgm:t>
    </dgm:pt>
    <dgm:pt modelId="{885B4EF3-1565-4631-B457-3CB51535AFEF}" type="parTrans" cxnId="{4EFF83E2-3114-410C-B178-057232A70E58}">
      <dgm:prSet/>
      <dgm:spPr/>
      <dgm:t>
        <a:bodyPr/>
        <a:lstStyle/>
        <a:p>
          <a:endParaRPr lang="en-CA" sz="2400"/>
        </a:p>
      </dgm:t>
    </dgm:pt>
    <dgm:pt modelId="{889A6565-EA44-4605-8DFC-656AACE1C611}" type="sibTrans" cxnId="{4EFF83E2-3114-410C-B178-057232A70E58}">
      <dgm:prSet/>
      <dgm:spPr/>
      <dgm:t>
        <a:bodyPr/>
        <a:lstStyle/>
        <a:p>
          <a:endParaRPr lang="en-CA" sz="2400"/>
        </a:p>
      </dgm:t>
    </dgm:pt>
    <dgm:pt modelId="{9F07F0C7-84D0-44BC-8DB1-2B748010F222}">
      <dgm:prSet custT="1"/>
      <dgm:spPr>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dgm:spPr>
      <dgm:t>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Arial" pitchFamily="34" charset="0"/>
            </a:rPr>
            <a:t>Promotion</a:t>
          </a:r>
        </a:p>
      </dgm:t>
    </dgm:pt>
    <dgm:pt modelId="{37C221E4-9760-4B4C-A428-62860AA74351}" type="parTrans" cxnId="{9BC19239-B999-41D0-BFBE-CEFAC15208E4}">
      <dgm:prSet custT="1"/>
      <dgm:spPr>
        <a:ln w="57150">
          <a:solidFill>
            <a:srgbClr val="071E8F"/>
          </a:solidFill>
        </a:ln>
      </dgm:spPr>
      <dgm:t>
        <a:bodyPr/>
        <a:lstStyle/>
        <a:p>
          <a:endParaRPr lang="en-CA" sz="2400" dirty="0"/>
        </a:p>
      </dgm:t>
    </dgm:pt>
    <dgm:pt modelId="{15FF00C0-9F0F-4D46-83EF-03838C2E89C4}" type="sibTrans" cxnId="{9BC19239-B999-41D0-BFBE-CEFAC15208E4}">
      <dgm:prSet/>
      <dgm:spPr/>
      <dgm:t>
        <a:bodyPr/>
        <a:lstStyle/>
        <a:p>
          <a:endParaRPr lang="en-CA" sz="2400"/>
        </a:p>
      </dgm:t>
    </dgm:pt>
    <dgm:pt modelId="{250B3D40-668B-4C3E-87D5-E770322A48A5}">
      <dgm:prSet custT="1"/>
      <dgm:spPr>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rPr>
            <a:t>Place</a:t>
          </a:r>
        </a:p>
      </dgm:t>
    </dgm:pt>
    <dgm:pt modelId="{28BD9793-9D9D-42C9-ABA8-7B00C332BCD1}" type="parTrans" cxnId="{8D97AD53-B1CC-4761-A8D3-C02E3EC2CAE4}">
      <dgm:prSet custT="1"/>
      <dgm:spPr>
        <a:ln w="57150">
          <a:solidFill>
            <a:srgbClr val="071E8F"/>
          </a:solidFill>
        </a:ln>
      </dgm:spPr>
      <dgm:t>
        <a:bodyPr/>
        <a:lstStyle/>
        <a:p>
          <a:endParaRPr lang="en-CA" sz="2400" dirty="0"/>
        </a:p>
      </dgm:t>
    </dgm:pt>
    <dgm:pt modelId="{E5793F0F-0AD8-4612-801C-F156B2559454}" type="sibTrans" cxnId="{8D97AD53-B1CC-4761-A8D3-C02E3EC2CAE4}">
      <dgm:prSet/>
      <dgm:spPr/>
      <dgm:t>
        <a:bodyPr/>
        <a:lstStyle/>
        <a:p>
          <a:endParaRPr lang="en-CA" sz="2400"/>
        </a:p>
      </dgm:t>
    </dgm:pt>
    <dgm:pt modelId="{DFE950E5-EB87-43C4-A165-CE465913F075}">
      <dgm:prSet custT="1"/>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rPr>
            <a:t>Price</a:t>
          </a:r>
        </a:p>
      </dgm:t>
    </dgm:pt>
    <dgm:pt modelId="{C3CD0A2B-78EB-4E0B-86EE-BABCD6F051BF}" type="parTrans" cxnId="{190A6A97-A997-43F7-8949-0F0B1F8074D1}">
      <dgm:prSet custT="1"/>
      <dgm:spPr>
        <a:ln w="57150">
          <a:solidFill>
            <a:srgbClr val="071E8F"/>
          </a:solidFill>
        </a:ln>
      </dgm:spPr>
      <dgm:t>
        <a:bodyPr/>
        <a:lstStyle/>
        <a:p>
          <a:endParaRPr lang="en-CA" sz="2400" dirty="0"/>
        </a:p>
      </dgm:t>
    </dgm:pt>
    <dgm:pt modelId="{4698C4A6-C612-4565-ABD0-356CB2AB2B81}" type="sibTrans" cxnId="{190A6A97-A997-43F7-8949-0F0B1F8074D1}">
      <dgm:prSet/>
      <dgm:spPr/>
      <dgm:t>
        <a:bodyPr/>
        <a:lstStyle/>
        <a:p>
          <a:endParaRPr lang="en-CA" sz="2400"/>
        </a:p>
      </dgm:t>
    </dgm:pt>
    <dgm:pt modelId="{AF540485-4A42-45BF-BAAA-7F26E43B8C30}">
      <dgm:prSet custT="1"/>
      <dgm:spPr>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lIns="0" tIns="0" rIns="0" bIns="0"/>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rPr>
            <a:t>Timing</a:t>
          </a:r>
        </a:p>
      </dgm:t>
    </dgm:pt>
    <dgm:pt modelId="{E4421C0C-6E2C-4D7C-B76A-55048923982C}" type="parTrans" cxnId="{5BC449C2-FAD2-43A6-9D67-9894B7B12715}">
      <dgm:prSet custT="1"/>
      <dgm:spPr>
        <a:ln w="57150">
          <a:solidFill>
            <a:srgbClr val="071E8F"/>
          </a:solidFill>
        </a:ln>
      </dgm:spPr>
      <dgm:t>
        <a:bodyPr/>
        <a:lstStyle/>
        <a:p>
          <a:endParaRPr lang="en-CA" sz="2400" dirty="0"/>
        </a:p>
      </dgm:t>
    </dgm:pt>
    <dgm:pt modelId="{34A00B00-C256-44FC-8F07-541D05C1ADFB}" type="sibTrans" cxnId="{5BC449C2-FAD2-43A6-9D67-9894B7B12715}">
      <dgm:prSet/>
      <dgm:spPr/>
      <dgm:t>
        <a:bodyPr/>
        <a:lstStyle/>
        <a:p>
          <a:endParaRPr lang="en-CA" sz="2400"/>
        </a:p>
      </dgm:t>
    </dgm:pt>
    <dgm:pt modelId="{5746181E-CA4D-4AB4-BA3D-8FEDD4C7211B}" type="pres">
      <dgm:prSet presAssocID="{3F77AFEE-2695-4CF6-9A6F-8659693D7256}" presName="cycle" presStyleCnt="0">
        <dgm:presLayoutVars>
          <dgm:chMax val="1"/>
          <dgm:dir/>
          <dgm:animLvl val="ctr"/>
          <dgm:resizeHandles val="exact"/>
        </dgm:presLayoutVars>
      </dgm:prSet>
      <dgm:spPr/>
    </dgm:pt>
    <dgm:pt modelId="{510B656E-13C6-4EA2-BD93-269E0795C310}" type="pres">
      <dgm:prSet presAssocID="{BD0B0F86-C053-4632-994A-DCF546E601BA}" presName="centerShape" presStyleLbl="node0" presStyleIdx="0" presStyleCnt="1" custScaleX="140802" custScaleY="128169" custLinFactNeighborX="-4329" custLinFactNeighborY="4679"/>
      <dgm:spPr/>
      <dgm:t>
        <a:bodyPr/>
        <a:lstStyle/>
        <a:p>
          <a:endParaRPr lang="en-US"/>
        </a:p>
      </dgm:t>
    </dgm:pt>
    <dgm:pt modelId="{4FD7B6A0-DF96-434F-82F4-F9B18C680F9F}" type="pres">
      <dgm:prSet presAssocID="{37C221E4-9760-4B4C-A428-62860AA74351}" presName="Name9" presStyleLbl="parChTrans1D2" presStyleIdx="0" presStyleCnt="4"/>
      <dgm:spPr/>
      <dgm:t>
        <a:bodyPr/>
        <a:lstStyle/>
        <a:p>
          <a:endParaRPr lang="en-US"/>
        </a:p>
      </dgm:t>
    </dgm:pt>
    <dgm:pt modelId="{A0349CF0-3500-4974-8A9F-9FAF0898CB74}" type="pres">
      <dgm:prSet presAssocID="{37C221E4-9760-4B4C-A428-62860AA74351}" presName="connTx" presStyleLbl="parChTrans1D2" presStyleIdx="0" presStyleCnt="4"/>
      <dgm:spPr/>
      <dgm:t>
        <a:bodyPr/>
        <a:lstStyle/>
        <a:p>
          <a:endParaRPr lang="en-US"/>
        </a:p>
      </dgm:t>
    </dgm:pt>
    <dgm:pt modelId="{F70705DE-BDD0-40BF-9B41-8C8F8B71CDE0}" type="pres">
      <dgm:prSet presAssocID="{9F07F0C7-84D0-44BC-8DB1-2B748010F222}" presName="node" presStyleLbl="node1" presStyleIdx="0" presStyleCnt="4" custScaleX="152108" custScaleY="123854" custRadScaleRad="126245" custRadScaleInc="-96353">
        <dgm:presLayoutVars>
          <dgm:bulletEnabled val="1"/>
        </dgm:presLayoutVars>
      </dgm:prSet>
      <dgm:spPr/>
      <dgm:t>
        <a:bodyPr/>
        <a:lstStyle/>
        <a:p>
          <a:endParaRPr lang="en-US"/>
        </a:p>
      </dgm:t>
    </dgm:pt>
    <dgm:pt modelId="{A4CF338F-EA9B-4E9C-8FCD-3D9FE961D4E4}" type="pres">
      <dgm:prSet presAssocID="{28BD9793-9D9D-42C9-ABA8-7B00C332BCD1}" presName="Name9" presStyleLbl="parChTrans1D2" presStyleIdx="1" presStyleCnt="4"/>
      <dgm:spPr/>
      <dgm:t>
        <a:bodyPr/>
        <a:lstStyle/>
        <a:p>
          <a:endParaRPr lang="en-US"/>
        </a:p>
      </dgm:t>
    </dgm:pt>
    <dgm:pt modelId="{3E71002F-5F7C-4836-A6F6-C7129762663A}" type="pres">
      <dgm:prSet presAssocID="{28BD9793-9D9D-42C9-ABA8-7B00C332BCD1}" presName="connTx" presStyleLbl="parChTrans1D2" presStyleIdx="1" presStyleCnt="4"/>
      <dgm:spPr/>
      <dgm:t>
        <a:bodyPr/>
        <a:lstStyle/>
        <a:p>
          <a:endParaRPr lang="en-US"/>
        </a:p>
      </dgm:t>
    </dgm:pt>
    <dgm:pt modelId="{DEFDFE9A-507C-47B7-992D-BC8BDC059C6F}" type="pres">
      <dgm:prSet presAssocID="{250B3D40-668B-4C3E-87D5-E770322A48A5}" presName="node" presStyleLbl="node1" presStyleIdx="1" presStyleCnt="4" custScaleX="140802" custScaleY="128169" custRadScaleRad="128572" custRadScaleInc="-90327">
        <dgm:presLayoutVars>
          <dgm:bulletEnabled val="1"/>
        </dgm:presLayoutVars>
      </dgm:prSet>
      <dgm:spPr/>
      <dgm:t>
        <a:bodyPr/>
        <a:lstStyle/>
        <a:p>
          <a:endParaRPr lang="en-US"/>
        </a:p>
      </dgm:t>
    </dgm:pt>
    <dgm:pt modelId="{EF2DB60F-2539-4578-BB2C-877EBEDF57F2}" type="pres">
      <dgm:prSet presAssocID="{C3CD0A2B-78EB-4E0B-86EE-BABCD6F051BF}" presName="Name9" presStyleLbl="parChTrans1D2" presStyleIdx="2" presStyleCnt="4"/>
      <dgm:spPr/>
      <dgm:t>
        <a:bodyPr/>
        <a:lstStyle/>
        <a:p>
          <a:endParaRPr lang="en-US"/>
        </a:p>
      </dgm:t>
    </dgm:pt>
    <dgm:pt modelId="{FEA837FE-0A50-4BD5-B56A-27402A83D23B}" type="pres">
      <dgm:prSet presAssocID="{C3CD0A2B-78EB-4E0B-86EE-BABCD6F051BF}" presName="connTx" presStyleLbl="parChTrans1D2" presStyleIdx="2" presStyleCnt="4"/>
      <dgm:spPr/>
      <dgm:t>
        <a:bodyPr/>
        <a:lstStyle/>
        <a:p>
          <a:endParaRPr lang="en-US"/>
        </a:p>
      </dgm:t>
    </dgm:pt>
    <dgm:pt modelId="{01E4FDEF-C99E-4C8E-A330-3ECC48B61C26}" type="pres">
      <dgm:prSet presAssocID="{DFE950E5-EB87-43C4-A165-CE465913F075}" presName="node" presStyleLbl="node1" presStyleIdx="2" presStyleCnt="4" custScaleX="140802" custScaleY="128169" custRadScaleRad="121071" custRadScaleInc="-117282">
        <dgm:presLayoutVars>
          <dgm:bulletEnabled val="1"/>
        </dgm:presLayoutVars>
      </dgm:prSet>
      <dgm:spPr/>
      <dgm:t>
        <a:bodyPr/>
        <a:lstStyle/>
        <a:p>
          <a:endParaRPr lang="en-US"/>
        </a:p>
      </dgm:t>
    </dgm:pt>
    <dgm:pt modelId="{F3FF146A-1A60-4294-800F-E79D2181CEC8}" type="pres">
      <dgm:prSet presAssocID="{E4421C0C-6E2C-4D7C-B76A-55048923982C}" presName="Name9" presStyleLbl="parChTrans1D2" presStyleIdx="3" presStyleCnt="4"/>
      <dgm:spPr/>
      <dgm:t>
        <a:bodyPr/>
        <a:lstStyle/>
        <a:p>
          <a:endParaRPr lang="en-US"/>
        </a:p>
      </dgm:t>
    </dgm:pt>
    <dgm:pt modelId="{74DCADAB-76D9-4C0F-A0C3-E11D8AACABB8}" type="pres">
      <dgm:prSet presAssocID="{E4421C0C-6E2C-4D7C-B76A-55048923982C}" presName="connTx" presStyleLbl="parChTrans1D2" presStyleIdx="3" presStyleCnt="4"/>
      <dgm:spPr/>
      <dgm:t>
        <a:bodyPr/>
        <a:lstStyle/>
        <a:p>
          <a:endParaRPr lang="en-US"/>
        </a:p>
      </dgm:t>
    </dgm:pt>
    <dgm:pt modelId="{C5E8FB3E-18B9-4999-B2AE-FBEFD8EA23BF}" type="pres">
      <dgm:prSet presAssocID="{AF540485-4A42-45BF-BAAA-7F26E43B8C30}" presName="node" presStyleLbl="node1" presStyleIdx="3" presStyleCnt="4" custScaleX="140802" custScaleY="128169" custRadScaleRad="141034" custRadScaleInc="-70108">
        <dgm:presLayoutVars>
          <dgm:bulletEnabled val="1"/>
        </dgm:presLayoutVars>
      </dgm:prSet>
      <dgm:spPr/>
      <dgm:t>
        <a:bodyPr/>
        <a:lstStyle/>
        <a:p>
          <a:endParaRPr lang="en-US"/>
        </a:p>
      </dgm:t>
    </dgm:pt>
  </dgm:ptLst>
  <dgm:cxnLst>
    <dgm:cxn modelId="{5BC449C2-FAD2-43A6-9D67-9894B7B12715}" srcId="{BD0B0F86-C053-4632-994A-DCF546E601BA}" destId="{AF540485-4A42-45BF-BAAA-7F26E43B8C30}" srcOrd="3" destOrd="0" parTransId="{E4421C0C-6E2C-4D7C-B76A-55048923982C}" sibTransId="{34A00B00-C256-44FC-8F07-541D05C1ADFB}"/>
    <dgm:cxn modelId="{9BC19239-B999-41D0-BFBE-CEFAC15208E4}" srcId="{BD0B0F86-C053-4632-994A-DCF546E601BA}" destId="{9F07F0C7-84D0-44BC-8DB1-2B748010F222}" srcOrd="0" destOrd="0" parTransId="{37C221E4-9760-4B4C-A428-62860AA74351}" sibTransId="{15FF00C0-9F0F-4D46-83EF-03838C2E89C4}"/>
    <dgm:cxn modelId="{190A6A97-A997-43F7-8949-0F0B1F8074D1}" srcId="{BD0B0F86-C053-4632-994A-DCF546E601BA}" destId="{DFE950E5-EB87-43C4-A165-CE465913F075}" srcOrd="2" destOrd="0" parTransId="{C3CD0A2B-78EB-4E0B-86EE-BABCD6F051BF}" sibTransId="{4698C4A6-C612-4565-ABD0-356CB2AB2B81}"/>
    <dgm:cxn modelId="{ED640187-1997-4B1D-A6B4-23E8EC48748A}" type="presOf" srcId="{3F77AFEE-2695-4CF6-9A6F-8659693D7256}" destId="{5746181E-CA4D-4AB4-BA3D-8FEDD4C7211B}" srcOrd="0" destOrd="0" presId="urn:microsoft.com/office/officeart/2005/8/layout/radial1"/>
    <dgm:cxn modelId="{0F7CDBB1-849E-4B7F-B1AE-AC74F6BDF9DF}" type="presOf" srcId="{37C221E4-9760-4B4C-A428-62860AA74351}" destId="{A0349CF0-3500-4974-8A9F-9FAF0898CB74}" srcOrd="1" destOrd="0" presId="urn:microsoft.com/office/officeart/2005/8/layout/radial1"/>
    <dgm:cxn modelId="{53E5E27F-3FA5-4E7A-B8CC-CB977DDE9E58}" type="presOf" srcId="{9F07F0C7-84D0-44BC-8DB1-2B748010F222}" destId="{F70705DE-BDD0-40BF-9B41-8C8F8B71CDE0}" srcOrd="0" destOrd="0" presId="urn:microsoft.com/office/officeart/2005/8/layout/radial1"/>
    <dgm:cxn modelId="{53A05215-4B42-434F-B050-1BAD713DF928}" type="presOf" srcId="{37C221E4-9760-4B4C-A428-62860AA74351}" destId="{4FD7B6A0-DF96-434F-82F4-F9B18C680F9F}" srcOrd="0" destOrd="0" presId="urn:microsoft.com/office/officeart/2005/8/layout/radial1"/>
    <dgm:cxn modelId="{63B9C458-E30B-41B4-91D7-4485210523D9}" type="presOf" srcId="{E4421C0C-6E2C-4D7C-B76A-55048923982C}" destId="{F3FF146A-1A60-4294-800F-E79D2181CEC8}" srcOrd="0" destOrd="0" presId="urn:microsoft.com/office/officeart/2005/8/layout/radial1"/>
    <dgm:cxn modelId="{91B66EE7-9853-4BBE-8317-38B4B1BE4E45}" type="presOf" srcId="{AF540485-4A42-45BF-BAAA-7F26E43B8C30}" destId="{C5E8FB3E-18B9-4999-B2AE-FBEFD8EA23BF}" srcOrd="0" destOrd="0" presId="urn:microsoft.com/office/officeart/2005/8/layout/radial1"/>
    <dgm:cxn modelId="{56F18B56-46F2-4169-B508-B084F5944C68}" type="presOf" srcId="{E4421C0C-6E2C-4D7C-B76A-55048923982C}" destId="{74DCADAB-76D9-4C0F-A0C3-E11D8AACABB8}" srcOrd="1" destOrd="0" presId="urn:microsoft.com/office/officeart/2005/8/layout/radial1"/>
    <dgm:cxn modelId="{583E9791-9B64-4B54-9025-835E8932BBEB}" type="presOf" srcId="{28BD9793-9D9D-42C9-ABA8-7B00C332BCD1}" destId="{A4CF338F-EA9B-4E9C-8FCD-3D9FE961D4E4}" srcOrd="0" destOrd="0" presId="urn:microsoft.com/office/officeart/2005/8/layout/radial1"/>
    <dgm:cxn modelId="{8D97AD53-B1CC-4761-A8D3-C02E3EC2CAE4}" srcId="{BD0B0F86-C053-4632-994A-DCF546E601BA}" destId="{250B3D40-668B-4C3E-87D5-E770322A48A5}" srcOrd="1" destOrd="0" parTransId="{28BD9793-9D9D-42C9-ABA8-7B00C332BCD1}" sibTransId="{E5793F0F-0AD8-4612-801C-F156B2559454}"/>
    <dgm:cxn modelId="{5C729A9C-98D2-4626-B451-F27EB5A44B05}" type="presOf" srcId="{C3CD0A2B-78EB-4E0B-86EE-BABCD6F051BF}" destId="{EF2DB60F-2539-4578-BB2C-877EBEDF57F2}" srcOrd="0" destOrd="0" presId="urn:microsoft.com/office/officeart/2005/8/layout/radial1"/>
    <dgm:cxn modelId="{A0639443-1989-4AB4-B7A3-3965BD0C0AB7}" type="presOf" srcId="{DFE950E5-EB87-43C4-A165-CE465913F075}" destId="{01E4FDEF-C99E-4C8E-A330-3ECC48B61C26}" srcOrd="0" destOrd="0" presId="urn:microsoft.com/office/officeart/2005/8/layout/radial1"/>
    <dgm:cxn modelId="{1175CD87-D040-4B2C-8BC9-BCB99ADBEB8B}" type="presOf" srcId="{C3CD0A2B-78EB-4E0B-86EE-BABCD6F051BF}" destId="{FEA837FE-0A50-4BD5-B56A-27402A83D23B}" srcOrd="1" destOrd="0" presId="urn:microsoft.com/office/officeart/2005/8/layout/radial1"/>
    <dgm:cxn modelId="{72ADB67F-E1A9-4AFB-87A6-894EEE5BE360}" type="presOf" srcId="{250B3D40-668B-4C3E-87D5-E770322A48A5}" destId="{DEFDFE9A-507C-47B7-992D-BC8BDC059C6F}" srcOrd="0" destOrd="0" presId="urn:microsoft.com/office/officeart/2005/8/layout/radial1"/>
    <dgm:cxn modelId="{82A5DFC3-4801-44C2-982D-6FC690DE77AA}" type="presOf" srcId="{BD0B0F86-C053-4632-994A-DCF546E601BA}" destId="{510B656E-13C6-4EA2-BD93-269E0795C310}" srcOrd="0" destOrd="0" presId="urn:microsoft.com/office/officeart/2005/8/layout/radial1"/>
    <dgm:cxn modelId="{4EFF83E2-3114-410C-B178-057232A70E58}" srcId="{3F77AFEE-2695-4CF6-9A6F-8659693D7256}" destId="{BD0B0F86-C053-4632-994A-DCF546E601BA}" srcOrd="0" destOrd="0" parTransId="{885B4EF3-1565-4631-B457-3CB51535AFEF}" sibTransId="{889A6565-EA44-4605-8DFC-656AACE1C611}"/>
    <dgm:cxn modelId="{27D9AC9D-798A-44C0-9D53-FCA1B34FEE91}" type="presOf" srcId="{28BD9793-9D9D-42C9-ABA8-7B00C332BCD1}" destId="{3E71002F-5F7C-4836-A6F6-C7129762663A}" srcOrd="1" destOrd="0" presId="urn:microsoft.com/office/officeart/2005/8/layout/radial1"/>
    <dgm:cxn modelId="{90782EE6-A65B-4D82-A655-0F5EBA41689E}" type="presParOf" srcId="{5746181E-CA4D-4AB4-BA3D-8FEDD4C7211B}" destId="{510B656E-13C6-4EA2-BD93-269E0795C310}" srcOrd="0" destOrd="0" presId="urn:microsoft.com/office/officeart/2005/8/layout/radial1"/>
    <dgm:cxn modelId="{FEFB0997-846E-437F-BEAA-1F87DD16755C}" type="presParOf" srcId="{5746181E-CA4D-4AB4-BA3D-8FEDD4C7211B}" destId="{4FD7B6A0-DF96-434F-82F4-F9B18C680F9F}" srcOrd="1" destOrd="0" presId="urn:microsoft.com/office/officeart/2005/8/layout/radial1"/>
    <dgm:cxn modelId="{8F50EF84-F1A9-4823-9440-89C0F2D17603}" type="presParOf" srcId="{4FD7B6A0-DF96-434F-82F4-F9B18C680F9F}" destId="{A0349CF0-3500-4974-8A9F-9FAF0898CB74}" srcOrd="0" destOrd="0" presId="urn:microsoft.com/office/officeart/2005/8/layout/radial1"/>
    <dgm:cxn modelId="{BD42EC8B-1232-4D60-B558-89FC974AA67C}" type="presParOf" srcId="{5746181E-CA4D-4AB4-BA3D-8FEDD4C7211B}" destId="{F70705DE-BDD0-40BF-9B41-8C8F8B71CDE0}" srcOrd="2" destOrd="0" presId="urn:microsoft.com/office/officeart/2005/8/layout/radial1"/>
    <dgm:cxn modelId="{44E42AE3-D677-4E5D-81AB-6630EF228F82}" type="presParOf" srcId="{5746181E-CA4D-4AB4-BA3D-8FEDD4C7211B}" destId="{A4CF338F-EA9B-4E9C-8FCD-3D9FE961D4E4}" srcOrd="3" destOrd="0" presId="urn:microsoft.com/office/officeart/2005/8/layout/radial1"/>
    <dgm:cxn modelId="{675D4854-F56F-4700-ADE6-A06DD8A4BF61}" type="presParOf" srcId="{A4CF338F-EA9B-4E9C-8FCD-3D9FE961D4E4}" destId="{3E71002F-5F7C-4836-A6F6-C7129762663A}" srcOrd="0" destOrd="0" presId="urn:microsoft.com/office/officeart/2005/8/layout/radial1"/>
    <dgm:cxn modelId="{815A1D3A-A7E4-49D2-BF0F-6BA254633992}" type="presParOf" srcId="{5746181E-CA4D-4AB4-BA3D-8FEDD4C7211B}" destId="{DEFDFE9A-507C-47B7-992D-BC8BDC059C6F}" srcOrd="4" destOrd="0" presId="urn:microsoft.com/office/officeart/2005/8/layout/radial1"/>
    <dgm:cxn modelId="{05C946C1-6C0A-4FCA-BFD7-25A262B135DE}" type="presParOf" srcId="{5746181E-CA4D-4AB4-BA3D-8FEDD4C7211B}" destId="{EF2DB60F-2539-4578-BB2C-877EBEDF57F2}" srcOrd="5" destOrd="0" presId="urn:microsoft.com/office/officeart/2005/8/layout/radial1"/>
    <dgm:cxn modelId="{3EBBA1C2-415E-46BA-97A9-85A5A125EE77}" type="presParOf" srcId="{EF2DB60F-2539-4578-BB2C-877EBEDF57F2}" destId="{FEA837FE-0A50-4BD5-B56A-27402A83D23B}" srcOrd="0" destOrd="0" presId="urn:microsoft.com/office/officeart/2005/8/layout/radial1"/>
    <dgm:cxn modelId="{E91A1C66-B371-489B-8FC6-E8E21C0B8A4C}" type="presParOf" srcId="{5746181E-CA4D-4AB4-BA3D-8FEDD4C7211B}" destId="{01E4FDEF-C99E-4C8E-A330-3ECC48B61C26}" srcOrd="6" destOrd="0" presId="urn:microsoft.com/office/officeart/2005/8/layout/radial1"/>
    <dgm:cxn modelId="{20C085D7-2AE0-4050-AF5A-F0D3833C3885}" type="presParOf" srcId="{5746181E-CA4D-4AB4-BA3D-8FEDD4C7211B}" destId="{F3FF146A-1A60-4294-800F-E79D2181CEC8}" srcOrd="7" destOrd="0" presId="urn:microsoft.com/office/officeart/2005/8/layout/radial1"/>
    <dgm:cxn modelId="{C03F9FAF-5F90-4154-89E8-A26D920243AA}" type="presParOf" srcId="{F3FF146A-1A60-4294-800F-E79D2181CEC8}" destId="{74DCADAB-76D9-4C0F-A0C3-E11D8AACABB8}" srcOrd="0" destOrd="0" presId="urn:microsoft.com/office/officeart/2005/8/layout/radial1"/>
    <dgm:cxn modelId="{3AB593AC-2519-414C-BC97-304C917C2A2E}" type="presParOf" srcId="{5746181E-CA4D-4AB4-BA3D-8FEDD4C7211B}" destId="{C5E8FB3E-18B9-4999-B2AE-FBEFD8EA23BF}"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55A370-BB60-42B8-989D-07AA10D5216F}" type="doc">
      <dgm:prSet loTypeId="urn:microsoft.com/office/officeart/2008/layout/VerticalCurvedList" loCatId="list" qsTypeId="urn:microsoft.com/office/officeart/2005/8/quickstyle/simple3" qsCatId="simple" csTypeId="urn:microsoft.com/office/officeart/2005/8/colors/colorful1#4" csCatId="colorful" phldr="1"/>
      <dgm:spPr/>
      <dgm:t>
        <a:bodyPr/>
        <a:lstStyle/>
        <a:p>
          <a:endParaRPr lang="en-US"/>
        </a:p>
      </dgm:t>
    </dgm:pt>
    <dgm:pt modelId="{4C9AC59F-BF28-45BD-B0BE-31360EB7976E}">
      <dgm:prSet custT="1"/>
      <dgm:spPr>
        <a:gradFill rotWithShape="0">
          <a:gsLst>
            <a:gs pos="0">
              <a:srgbClr val="8488C4"/>
            </a:gs>
            <a:gs pos="53000">
              <a:srgbClr val="D4DEFF"/>
            </a:gs>
            <a:gs pos="83000">
              <a:srgbClr val="D4DEFF"/>
            </a:gs>
            <a:gs pos="100000">
              <a:srgbClr val="96AB94"/>
            </a:gs>
          </a:gsLst>
          <a:lin ang="16200000" scaled="0"/>
        </a:gradFill>
      </dgm:spPr>
      <dgm:t>
        <a:bodyPr/>
        <a:lstStyle/>
        <a:p>
          <a:pPr rtl="0"/>
          <a:r>
            <a:rPr lang="en-US" sz="2000" b="1" dirty="0" smtClean="0">
              <a:solidFill>
                <a:schemeClr val="tx2"/>
              </a:solidFill>
              <a:latin typeface="Arial" pitchFamily="34" charset="0"/>
              <a:cs typeface="Arial" pitchFamily="34" charset="0"/>
            </a:rPr>
            <a:t>Satisfaction of technical requirements</a:t>
          </a:r>
          <a:endParaRPr lang="en-US" sz="2000" b="1" dirty="0">
            <a:solidFill>
              <a:schemeClr val="tx2"/>
            </a:solidFill>
            <a:latin typeface="Arial" pitchFamily="34" charset="0"/>
            <a:cs typeface="Arial" pitchFamily="34" charset="0"/>
          </a:endParaRPr>
        </a:p>
      </dgm:t>
    </dgm:pt>
    <dgm:pt modelId="{507B1A7F-82AB-4A41-B03F-C4959CE4228C}" type="parTrans" cxnId="{6C748505-58E5-4CC8-8720-B8C5CAEFC977}">
      <dgm:prSet/>
      <dgm:spPr/>
      <dgm:t>
        <a:bodyPr/>
        <a:lstStyle/>
        <a:p>
          <a:endParaRPr lang="en-US" sz="2000" b="1">
            <a:solidFill>
              <a:schemeClr val="tx2"/>
            </a:solidFill>
          </a:endParaRPr>
        </a:p>
      </dgm:t>
    </dgm:pt>
    <dgm:pt modelId="{21D33213-824A-49C4-A28E-59466D2BDADE}" type="sibTrans" cxnId="{6C748505-58E5-4CC8-8720-B8C5CAEFC977}">
      <dgm:prSet/>
      <dgm:spPr/>
      <dgm:t>
        <a:bodyPr/>
        <a:lstStyle/>
        <a:p>
          <a:endParaRPr lang="en-US" sz="2000" b="1" dirty="0">
            <a:solidFill>
              <a:schemeClr val="tx2"/>
            </a:solidFill>
          </a:endParaRPr>
        </a:p>
      </dgm:t>
    </dgm:pt>
    <dgm:pt modelId="{E8C9D425-82A6-4876-B792-5FF1293DB107}">
      <dgm:prSet custT="1"/>
      <dgm:spPr/>
      <dgm:t>
        <a:bodyPr/>
        <a:lstStyle/>
        <a:p>
          <a:pPr rtl="0"/>
          <a:r>
            <a:rPr lang="en-US" sz="2000" b="1" dirty="0" smtClean="0">
              <a:solidFill>
                <a:schemeClr val="tx2"/>
              </a:solidFill>
              <a:latin typeface="Arial" pitchFamily="34" charset="0"/>
              <a:cs typeface="Arial" pitchFamily="34" charset="0"/>
            </a:rPr>
            <a:t>Customer acceptance</a:t>
          </a:r>
          <a:endParaRPr lang="en-US" sz="2000" b="1" dirty="0">
            <a:solidFill>
              <a:schemeClr val="tx2"/>
            </a:solidFill>
            <a:latin typeface="Arial" pitchFamily="34" charset="0"/>
            <a:cs typeface="Arial" pitchFamily="34" charset="0"/>
          </a:endParaRPr>
        </a:p>
      </dgm:t>
    </dgm:pt>
    <dgm:pt modelId="{CA9B843A-91BB-4477-9A74-0B8670FE5CF1}" type="parTrans" cxnId="{730681E5-D890-48CA-822A-B697F92EE723}">
      <dgm:prSet/>
      <dgm:spPr/>
      <dgm:t>
        <a:bodyPr/>
        <a:lstStyle/>
        <a:p>
          <a:endParaRPr lang="en-US" sz="2000" b="1">
            <a:solidFill>
              <a:schemeClr val="tx2"/>
            </a:solidFill>
          </a:endParaRPr>
        </a:p>
      </dgm:t>
    </dgm:pt>
    <dgm:pt modelId="{95579A7D-A635-41D9-A113-65145CC3A647}" type="sibTrans" cxnId="{730681E5-D890-48CA-822A-B697F92EE723}">
      <dgm:prSet/>
      <dgm:spPr/>
      <dgm:t>
        <a:bodyPr/>
        <a:lstStyle/>
        <a:p>
          <a:endParaRPr lang="en-US" sz="2000" b="1">
            <a:solidFill>
              <a:schemeClr val="tx2"/>
            </a:solidFill>
          </a:endParaRPr>
        </a:p>
      </dgm:t>
    </dgm:pt>
    <dgm:pt modelId="{A93304EC-68AC-48AC-813A-7040A38461EA}">
      <dgm:prSet custT="1"/>
      <dgm:spPr/>
      <dgm:t>
        <a:bodyPr/>
        <a:lstStyle/>
        <a:p>
          <a:pPr rtl="0"/>
          <a:r>
            <a:rPr lang="en-US" sz="2000" b="1" dirty="0" smtClean="0">
              <a:solidFill>
                <a:schemeClr val="tx2"/>
              </a:solidFill>
              <a:latin typeface="Arial" pitchFamily="34" charset="0"/>
              <a:cs typeface="Arial" pitchFamily="34" charset="0"/>
            </a:rPr>
            <a:t>Satisfaction of the firm’s financial requirements</a:t>
          </a:r>
          <a:endParaRPr lang="en-US" sz="2000" b="1" dirty="0">
            <a:solidFill>
              <a:schemeClr val="tx2"/>
            </a:solidFill>
            <a:latin typeface="Arial" pitchFamily="34" charset="0"/>
            <a:cs typeface="Arial" pitchFamily="34" charset="0"/>
          </a:endParaRPr>
        </a:p>
      </dgm:t>
    </dgm:pt>
    <dgm:pt modelId="{82373807-41E8-4FB6-9DB0-5B61D708704D}" type="parTrans" cxnId="{3DCD9D71-9DBA-4E72-A155-90FF5BAF195A}">
      <dgm:prSet/>
      <dgm:spPr/>
      <dgm:t>
        <a:bodyPr/>
        <a:lstStyle/>
        <a:p>
          <a:endParaRPr lang="en-US" sz="2000" b="1">
            <a:solidFill>
              <a:schemeClr val="tx2"/>
            </a:solidFill>
          </a:endParaRPr>
        </a:p>
      </dgm:t>
    </dgm:pt>
    <dgm:pt modelId="{2196D886-060C-4408-9B4C-E4503EACED7A}" type="sibTrans" cxnId="{3DCD9D71-9DBA-4E72-A155-90FF5BAF195A}">
      <dgm:prSet/>
      <dgm:spPr/>
      <dgm:t>
        <a:bodyPr/>
        <a:lstStyle/>
        <a:p>
          <a:endParaRPr lang="en-US" sz="2000" b="1">
            <a:solidFill>
              <a:schemeClr val="tx2"/>
            </a:solidFill>
          </a:endParaRPr>
        </a:p>
      </dgm:t>
    </dgm:pt>
    <dgm:pt modelId="{E602EF3D-B215-4D64-ACBA-DA4DA3A4EFF7}" type="pres">
      <dgm:prSet presAssocID="{BF55A370-BB60-42B8-989D-07AA10D5216F}" presName="Name0" presStyleCnt="0">
        <dgm:presLayoutVars>
          <dgm:chMax val="7"/>
          <dgm:chPref val="7"/>
          <dgm:dir/>
        </dgm:presLayoutVars>
      </dgm:prSet>
      <dgm:spPr/>
      <dgm:t>
        <a:bodyPr/>
        <a:lstStyle/>
        <a:p>
          <a:endParaRPr lang="en-US"/>
        </a:p>
      </dgm:t>
    </dgm:pt>
    <dgm:pt modelId="{B32DE673-35CD-45B9-B9DD-1C01CB141D12}" type="pres">
      <dgm:prSet presAssocID="{BF55A370-BB60-42B8-989D-07AA10D5216F}" presName="Name1" presStyleCnt="0"/>
      <dgm:spPr/>
    </dgm:pt>
    <dgm:pt modelId="{D52AB108-AF5E-49D0-93DD-5648B5A4405D}" type="pres">
      <dgm:prSet presAssocID="{BF55A370-BB60-42B8-989D-07AA10D5216F}" presName="cycle" presStyleCnt="0"/>
      <dgm:spPr/>
    </dgm:pt>
    <dgm:pt modelId="{E0A18A99-F67B-4F09-B50F-E304B76C5E4F}" type="pres">
      <dgm:prSet presAssocID="{BF55A370-BB60-42B8-989D-07AA10D5216F}" presName="srcNode" presStyleLbl="node1" presStyleIdx="0" presStyleCnt="3"/>
      <dgm:spPr/>
    </dgm:pt>
    <dgm:pt modelId="{AF350A71-9D1D-4E06-A460-2BEF2D8EFD53}" type="pres">
      <dgm:prSet presAssocID="{BF55A370-BB60-42B8-989D-07AA10D5216F}" presName="conn" presStyleLbl="parChTrans1D2" presStyleIdx="0" presStyleCnt="1"/>
      <dgm:spPr/>
      <dgm:t>
        <a:bodyPr/>
        <a:lstStyle/>
        <a:p>
          <a:endParaRPr lang="en-US"/>
        </a:p>
      </dgm:t>
    </dgm:pt>
    <dgm:pt modelId="{0E34060F-866E-4E9C-9E7D-64EF6967B7FB}" type="pres">
      <dgm:prSet presAssocID="{BF55A370-BB60-42B8-989D-07AA10D5216F}" presName="extraNode" presStyleLbl="node1" presStyleIdx="0" presStyleCnt="3"/>
      <dgm:spPr/>
    </dgm:pt>
    <dgm:pt modelId="{38CD6AD9-64CD-4AB6-9A24-B1688D24671D}" type="pres">
      <dgm:prSet presAssocID="{BF55A370-BB60-42B8-989D-07AA10D5216F}" presName="dstNode" presStyleLbl="node1" presStyleIdx="0" presStyleCnt="3"/>
      <dgm:spPr/>
    </dgm:pt>
    <dgm:pt modelId="{FA7DBAF3-8485-4D8A-8713-25E64F51BFE0}" type="pres">
      <dgm:prSet presAssocID="{4C9AC59F-BF28-45BD-B0BE-31360EB7976E}" presName="text_1" presStyleLbl="node1" presStyleIdx="0" presStyleCnt="3">
        <dgm:presLayoutVars>
          <dgm:bulletEnabled val="1"/>
        </dgm:presLayoutVars>
      </dgm:prSet>
      <dgm:spPr/>
      <dgm:t>
        <a:bodyPr/>
        <a:lstStyle/>
        <a:p>
          <a:endParaRPr lang="en-US"/>
        </a:p>
      </dgm:t>
    </dgm:pt>
    <dgm:pt modelId="{D1B31F82-9814-4E2F-80A1-7E112DE28501}" type="pres">
      <dgm:prSet presAssocID="{4C9AC59F-BF28-45BD-B0BE-31360EB7976E}" presName="accent_1" presStyleCnt="0"/>
      <dgm:spPr/>
    </dgm:pt>
    <dgm:pt modelId="{3C854C5E-4223-4493-9FED-871174406556}" type="pres">
      <dgm:prSet presAssocID="{4C9AC59F-BF28-45BD-B0BE-31360EB7976E}" presName="accentRepeatNode" presStyleLbl="solidFgAcc1" presStyleIdx="0" presStyleCnt="3"/>
      <dgm:spPr/>
    </dgm:pt>
    <dgm:pt modelId="{0FCD82D6-D904-45CC-BA0F-67E7E9742FE6}" type="pres">
      <dgm:prSet presAssocID="{E8C9D425-82A6-4876-B792-5FF1293DB107}" presName="text_2" presStyleLbl="node1" presStyleIdx="1" presStyleCnt="3">
        <dgm:presLayoutVars>
          <dgm:bulletEnabled val="1"/>
        </dgm:presLayoutVars>
      </dgm:prSet>
      <dgm:spPr/>
      <dgm:t>
        <a:bodyPr/>
        <a:lstStyle/>
        <a:p>
          <a:endParaRPr lang="en-US"/>
        </a:p>
      </dgm:t>
    </dgm:pt>
    <dgm:pt modelId="{E9D29174-33EA-4FE7-8AB3-536B60E8AB2C}" type="pres">
      <dgm:prSet presAssocID="{E8C9D425-82A6-4876-B792-5FF1293DB107}" presName="accent_2" presStyleCnt="0"/>
      <dgm:spPr/>
    </dgm:pt>
    <dgm:pt modelId="{CFDD0FC6-0F0A-4AE5-BAB7-39FCA46C90AC}" type="pres">
      <dgm:prSet presAssocID="{E8C9D425-82A6-4876-B792-5FF1293DB107}" presName="accentRepeatNode" presStyleLbl="solidFgAcc1" presStyleIdx="1" presStyleCnt="3"/>
      <dgm:spPr/>
    </dgm:pt>
    <dgm:pt modelId="{4F9084A4-2C00-49B4-8FC2-CD1551F7FAA8}" type="pres">
      <dgm:prSet presAssocID="{A93304EC-68AC-48AC-813A-7040A38461EA}" presName="text_3" presStyleLbl="node1" presStyleIdx="2" presStyleCnt="3" custLinFactNeighborY="21570">
        <dgm:presLayoutVars>
          <dgm:bulletEnabled val="1"/>
        </dgm:presLayoutVars>
      </dgm:prSet>
      <dgm:spPr/>
      <dgm:t>
        <a:bodyPr/>
        <a:lstStyle/>
        <a:p>
          <a:endParaRPr lang="en-US"/>
        </a:p>
      </dgm:t>
    </dgm:pt>
    <dgm:pt modelId="{68AAD5E4-F57E-4370-8A66-0176110F871C}" type="pres">
      <dgm:prSet presAssocID="{A93304EC-68AC-48AC-813A-7040A38461EA}" presName="accent_3" presStyleCnt="0"/>
      <dgm:spPr/>
    </dgm:pt>
    <dgm:pt modelId="{9DFC3A24-1010-42F2-8471-FA9D991ABB74}" type="pres">
      <dgm:prSet presAssocID="{A93304EC-68AC-48AC-813A-7040A38461EA}" presName="accentRepeatNode" presStyleLbl="solidFgAcc1" presStyleIdx="2" presStyleCnt="3"/>
      <dgm:spPr/>
    </dgm:pt>
  </dgm:ptLst>
  <dgm:cxnLst>
    <dgm:cxn modelId="{3DCD9D71-9DBA-4E72-A155-90FF5BAF195A}" srcId="{BF55A370-BB60-42B8-989D-07AA10D5216F}" destId="{A93304EC-68AC-48AC-813A-7040A38461EA}" srcOrd="2" destOrd="0" parTransId="{82373807-41E8-4FB6-9DB0-5B61D708704D}" sibTransId="{2196D886-060C-4408-9B4C-E4503EACED7A}"/>
    <dgm:cxn modelId="{565C61E0-CDF4-441E-86D7-D53901A2B23F}" type="presOf" srcId="{21D33213-824A-49C4-A28E-59466D2BDADE}" destId="{AF350A71-9D1D-4E06-A460-2BEF2D8EFD53}" srcOrd="0" destOrd="0" presId="urn:microsoft.com/office/officeart/2008/layout/VerticalCurvedList"/>
    <dgm:cxn modelId="{730681E5-D890-48CA-822A-B697F92EE723}" srcId="{BF55A370-BB60-42B8-989D-07AA10D5216F}" destId="{E8C9D425-82A6-4876-B792-5FF1293DB107}" srcOrd="1" destOrd="0" parTransId="{CA9B843A-91BB-4477-9A74-0B8670FE5CF1}" sibTransId="{95579A7D-A635-41D9-A113-65145CC3A647}"/>
    <dgm:cxn modelId="{6C748505-58E5-4CC8-8720-B8C5CAEFC977}" srcId="{BF55A370-BB60-42B8-989D-07AA10D5216F}" destId="{4C9AC59F-BF28-45BD-B0BE-31360EB7976E}" srcOrd="0" destOrd="0" parTransId="{507B1A7F-82AB-4A41-B03F-C4959CE4228C}" sibTransId="{21D33213-824A-49C4-A28E-59466D2BDADE}"/>
    <dgm:cxn modelId="{C7982335-F6E6-4CF2-BB19-5300A252CA00}" type="presOf" srcId="{BF55A370-BB60-42B8-989D-07AA10D5216F}" destId="{E602EF3D-B215-4D64-ACBA-DA4DA3A4EFF7}" srcOrd="0" destOrd="0" presId="urn:microsoft.com/office/officeart/2008/layout/VerticalCurvedList"/>
    <dgm:cxn modelId="{DB954CE0-4E01-4556-A960-591E538791AB}" type="presOf" srcId="{4C9AC59F-BF28-45BD-B0BE-31360EB7976E}" destId="{FA7DBAF3-8485-4D8A-8713-25E64F51BFE0}" srcOrd="0" destOrd="0" presId="urn:microsoft.com/office/officeart/2008/layout/VerticalCurvedList"/>
    <dgm:cxn modelId="{CF25BF7B-A399-44AD-9700-468E66AFA83E}" type="presOf" srcId="{A93304EC-68AC-48AC-813A-7040A38461EA}" destId="{4F9084A4-2C00-49B4-8FC2-CD1551F7FAA8}" srcOrd="0" destOrd="0" presId="urn:microsoft.com/office/officeart/2008/layout/VerticalCurvedList"/>
    <dgm:cxn modelId="{E1CC5AD7-9F80-4AA0-8B9F-9F4E79A4FF04}" type="presOf" srcId="{E8C9D425-82A6-4876-B792-5FF1293DB107}" destId="{0FCD82D6-D904-45CC-BA0F-67E7E9742FE6}" srcOrd="0" destOrd="0" presId="urn:microsoft.com/office/officeart/2008/layout/VerticalCurvedList"/>
    <dgm:cxn modelId="{F3E15170-3171-4D75-BD92-ECA6F4DE35F2}" type="presParOf" srcId="{E602EF3D-B215-4D64-ACBA-DA4DA3A4EFF7}" destId="{B32DE673-35CD-45B9-B9DD-1C01CB141D12}" srcOrd="0" destOrd="0" presId="urn:microsoft.com/office/officeart/2008/layout/VerticalCurvedList"/>
    <dgm:cxn modelId="{8D5C5D01-3861-4762-BDE2-868D18295698}" type="presParOf" srcId="{B32DE673-35CD-45B9-B9DD-1C01CB141D12}" destId="{D52AB108-AF5E-49D0-93DD-5648B5A4405D}" srcOrd="0" destOrd="0" presId="urn:microsoft.com/office/officeart/2008/layout/VerticalCurvedList"/>
    <dgm:cxn modelId="{A625F803-4ABE-4711-8473-74BBF39FCD39}" type="presParOf" srcId="{D52AB108-AF5E-49D0-93DD-5648B5A4405D}" destId="{E0A18A99-F67B-4F09-B50F-E304B76C5E4F}" srcOrd="0" destOrd="0" presId="urn:microsoft.com/office/officeart/2008/layout/VerticalCurvedList"/>
    <dgm:cxn modelId="{B9D89ABB-ADCB-4DC6-AF3D-4028CA660443}" type="presParOf" srcId="{D52AB108-AF5E-49D0-93DD-5648B5A4405D}" destId="{AF350A71-9D1D-4E06-A460-2BEF2D8EFD53}" srcOrd="1" destOrd="0" presId="urn:microsoft.com/office/officeart/2008/layout/VerticalCurvedList"/>
    <dgm:cxn modelId="{586F23DB-047B-4267-BD02-35EA124EC721}" type="presParOf" srcId="{D52AB108-AF5E-49D0-93DD-5648B5A4405D}" destId="{0E34060F-866E-4E9C-9E7D-64EF6967B7FB}" srcOrd="2" destOrd="0" presId="urn:microsoft.com/office/officeart/2008/layout/VerticalCurvedList"/>
    <dgm:cxn modelId="{FD554EB9-7F76-4DB6-9896-8C63BBDE43BE}" type="presParOf" srcId="{D52AB108-AF5E-49D0-93DD-5648B5A4405D}" destId="{38CD6AD9-64CD-4AB6-9A24-B1688D24671D}" srcOrd="3" destOrd="0" presId="urn:microsoft.com/office/officeart/2008/layout/VerticalCurvedList"/>
    <dgm:cxn modelId="{7C2650FC-21C0-4BC3-A5B8-2F9CE5E70883}" type="presParOf" srcId="{B32DE673-35CD-45B9-B9DD-1C01CB141D12}" destId="{FA7DBAF3-8485-4D8A-8713-25E64F51BFE0}" srcOrd="1" destOrd="0" presId="urn:microsoft.com/office/officeart/2008/layout/VerticalCurvedList"/>
    <dgm:cxn modelId="{16885056-44F4-4FCB-8A0D-0638B09A0423}" type="presParOf" srcId="{B32DE673-35CD-45B9-B9DD-1C01CB141D12}" destId="{D1B31F82-9814-4E2F-80A1-7E112DE28501}" srcOrd="2" destOrd="0" presId="urn:microsoft.com/office/officeart/2008/layout/VerticalCurvedList"/>
    <dgm:cxn modelId="{86A1E1E1-00BF-4CC7-9688-10033C808D7D}" type="presParOf" srcId="{D1B31F82-9814-4E2F-80A1-7E112DE28501}" destId="{3C854C5E-4223-4493-9FED-871174406556}" srcOrd="0" destOrd="0" presId="urn:microsoft.com/office/officeart/2008/layout/VerticalCurvedList"/>
    <dgm:cxn modelId="{1D3DB087-3F86-484A-B2E1-2E82D383732F}" type="presParOf" srcId="{B32DE673-35CD-45B9-B9DD-1C01CB141D12}" destId="{0FCD82D6-D904-45CC-BA0F-67E7E9742FE6}" srcOrd="3" destOrd="0" presId="urn:microsoft.com/office/officeart/2008/layout/VerticalCurvedList"/>
    <dgm:cxn modelId="{7593210C-33A9-4111-B087-8259489227D6}" type="presParOf" srcId="{B32DE673-35CD-45B9-B9DD-1C01CB141D12}" destId="{E9D29174-33EA-4FE7-8AB3-536B60E8AB2C}" srcOrd="4" destOrd="0" presId="urn:microsoft.com/office/officeart/2008/layout/VerticalCurvedList"/>
    <dgm:cxn modelId="{BE216AA1-808B-4EAD-8D7E-791694D4BD4A}" type="presParOf" srcId="{E9D29174-33EA-4FE7-8AB3-536B60E8AB2C}" destId="{CFDD0FC6-0F0A-4AE5-BAB7-39FCA46C90AC}" srcOrd="0" destOrd="0" presId="urn:microsoft.com/office/officeart/2008/layout/VerticalCurvedList"/>
    <dgm:cxn modelId="{20673D6C-1D0F-4DE3-B00D-DAB2BEB52B35}" type="presParOf" srcId="{B32DE673-35CD-45B9-B9DD-1C01CB141D12}" destId="{4F9084A4-2C00-49B4-8FC2-CD1551F7FAA8}" srcOrd="5" destOrd="0" presId="urn:microsoft.com/office/officeart/2008/layout/VerticalCurvedList"/>
    <dgm:cxn modelId="{BC7F4B8A-1C4E-41B0-9530-000F326FACF4}" type="presParOf" srcId="{B32DE673-35CD-45B9-B9DD-1C01CB141D12}" destId="{68AAD5E4-F57E-4370-8A66-0176110F871C}" srcOrd="6" destOrd="0" presId="urn:microsoft.com/office/officeart/2008/layout/VerticalCurvedList"/>
    <dgm:cxn modelId="{6159C85C-665E-40DD-B609-DF60301FBF5A}" type="presParOf" srcId="{68AAD5E4-F57E-4370-8A66-0176110F871C}" destId="{9DFC3A24-1010-42F2-8471-FA9D991ABB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DBED24-3DCB-4BA3-89AA-4803019E1F24}" type="doc">
      <dgm:prSet loTypeId="urn:microsoft.com/office/officeart/2005/8/layout/default#5" loCatId="list" qsTypeId="urn:microsoft.com/office/officeart/2005/8/quickstyle/simple3" qsCatId="simple" csTypeId="urn:microsoft.com/office/officeart/2005/8/colors/colorful3" csCatId="colorful" phldr="1"/>
      <dgm:spPr/>
      <dgm:t>
        <a:bodyPr/>
        <a:lstStyle/>
        <a:p>
          <a:endParaRPr lang="en-US"/>
        </a:p>
      </dgm:t>
    </dgm:pt>
    <dgm:pt modelId="{E2081AF7-A2BD-4B9F-BF4E-01A073716A78}">
      <dgm:prSet custT="1"/>
      <dgm:spPr>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400" b="1" dirty="0" smtClean="0">
              <a:solidFill>
                <a:srgbClr val="C00000"/>
              </a:solidFill>
              <a:latin typeface="Arial" pitchFamily="34" charset="0"/>
              <a:cs typeface="Arial" pitchFamily="34" charset="0"/>
            </a:rPr>
            <a:t>Theoretically they are bell shaped but in reality they can take many shapes</a:t>
          </a:r>
          <a:endParaRPr lang="en-US" sz="2400" b="1" dirty="0">
            <a:solidFill>
              <a:srgbClr val="C00000"/>
            </a:solidFill>
            <a:latin typeface="Arial" pitchFamily="34" charset="0"/>
            <a:cs typeface="Arial" pitchFamily="34" charset="0"/>
          </a:endParaRPr>
        </a:p>
      </dgm:t>
    </dgm:pt>
    <dgm:pt modelId="{97DB5EFE-1AC4-4A87-AC8D-BE766AD67DD6}" type="parTrans" cxnId="{12FD0CCC-3F13-4D74-B336-3BF0AE9AB193}">
      <dgm:prSet/>
      <dgm:spPr/>
      <dgm:t>
        <a:bodyPr/>
        <a:lstStyle/>
        <a:p>
          <a:endParaRPr lang="en-US">
            <a:solidFill>
              <a:srgbClr val="C00000"/>
            </a:solidFill>
          </a:endParaRPr>
        </a:p>
      </dgm:t>
    </dgm:pt>
    <dgm:pt modelId="{BD3D1DBE-4AC8-4543-A890-4D4FEB40AAF6}" type="sibTrans" cxnId="{12FD0CCC-3F13-4D74-B336-3BF0AE9AB193}">
      <dgm:prSet/>
      <dgm:spPr/>
      <dgm:t>
        <a:bodyPr/>
        <a:lstStyle/>
        <a:p>
          <a:endParaRPr lang="en-US">
            <a:solidFill>
              <a:srgbClr val="C00000"/>
            </a:solidFill>
          </a:endParaRPr>
        </a:p>
      </dgm:t>
    </dgm:pt>
    <dgm:pt modelId="{67C6BD19-1C22-42A6-9502-F50CEF14844C}">
      <dgm:prSet custT="1"/>
      <dgm:spPr>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0"/>
          <a:r>
            <a:rPr lang="en-US" sz="2400" b="1" dirty="0" smtClean="0">
              <a:solidFill>
                <a:srgbClr val="071E8F"/>
              </a:solidFill>
              <a:latin typeface="Arial" pitchFamily="34" charset="0"/>
              <a:cs typeface="Arial" pitchFamily="34" charset="0"/>
            </a:rPr>
            <a:t>Managers do not know exactly what the shape each product’s life cycle will take, so there is no way to know precisely what stage they are in.</a:t>
          </a:r>
          <a:endParaRPr lang="en-US" sz="2400" b="1" dirty="0">
            <a:solidFill>
              <a:srgbClr val="071E8F"/>
            </a:solidFill>
            <a:latin typeface="Arial" pitchFamily="34" charset="0"/>
            <a:cs typeface="Arial" pitchFamily="34" charset="0"/>
          </a:endParaRPr>
        </a:p>
      </dgm:t>
    </dgm:pt>
    <dgm:pt modelId="{FAAA3E8C-7464-4B5D-87EA-7A2441564C70}" type="parTrans" cxnId="{CF745225-D297-421B-A7F8-D5B0CB3E4F1F}">
      <dgm:prSet/>
      <dgm:spPr/>
      <dgm:t>
        <a:bodyPr/>
        <a:lstStyle/>
        <a:p>
          <a:endParaRPr lang="en-US">
            <a:solidFill>
              <a:srgbClr val="C00000"/>
            </a:solidFill>
          </a:endParaRPr>
        </a:p>
      </dgm:t>
    </dgm:pt>
    <dgm:pt modelId="{E8F73A90-6502-403D-89C4-D0121C666BC0}" type="sibTrans" cxnId="{CF745225-D297-421B-A7F8-D5B0CB3E4F1F}">
      <dgm:prSet/>
      <dgm:spPr/>
      <dgm:t>
        <a:bodyPr/>
        <a:lstStyle/>
        <a:p>
          <a:endParaRPr lang="en-US">
            <a:solidFill>
              <a:srgbClr val="C00000"/>
            </a:solidFill>
          </a:endParaRPr>
        </a:p>
      </dgm:t>
    </dgm:pt>
    <dgm:pt modelId="{A064D710-C0B6-4D5D-A561-F35160807648}" type="pres">
      <dgm:prSet presAssocID="{F6DBED24-3DCB-4BA3-89AA-4803019E1F24}" presName="diagram" presStyleCnt="0">
        <dgm:presLayoutVars>
          <dgm:dir/>
          <dgm:resizeHandles val="exact"/>
        </dgm:presLayoutVars>
      </dgm:prSet>
      <dgm:spPr/>
      <dgm:t>
        <a:bodyPr/>
        <a:lstStyle/>
        <a:p>
          <a:endParaRPr lang="en-US"/>
        </a:p>
      </dgm:t>
    </dgm:pt>
    <dgm:pt modelId="{F4023A5C-50F4-46AB-A0AD-9332AEA14412}" type="pres">
      <dgm:prSet presAssocID="{E2081AF7-A2BD-4B9F-BF4E-01A073716A78}" presName="node" presStyleLbl="node1" presStyleIdx="0" presStyleCnt="2" custScaleY="119849" custLinFactNeighborX="-2272" custLinFactNeighborY="11358">
        <dgm:presLayoutVars>
          <dgm:bulletEnabled val="1"/>
        </dgm:presLayoutVars>
      </dgm:prSet>
      <dgm:spPr/>
      <dgm:t>
        <a:bodyPr/>
        <a:lstStyle/>
        <a:p>
          <a:endParaRPr lang="en-US"/>
        </a:p>
      </dgm:t>
    </dgm:pt>
    <dgm:pt modelId="{94156295-7A23-4554-8CDD-39D1091D35EA}" type="pres">
      <dgm:prSet presAssocID="{BD3D1DBE-4AC8-4543-A890-4D4FEB40AAF6}" presName="sibTrans" presStyleCnt="0"/>
      <dgm:spPr/>
    </dgm:pt>
    <dgm:pt modelId="{CB0294DA-5B3E-43A4-92B8-525B2989E80B}" type="pres">
      <dgm:prSet presAssocID="{67C6BD19-1C22-42A6-9502-F50CEF14844C}" presName="node" presStyleLbl="node1" presStyleIdx="1" presStyleCnt="2" custScaleY="119849" custLinFactNeighborY="10601">
        <dgm:presLayoutVars>
          <dgm:bulletEnabled val="1"/>
        </dgm:presLayoutVars>
      </dgm:prSet>
      <dgm:spPr/>
      <dgm:t>
        <a:bodyPr/>
        <a:lstStyle/>
        <a:p>
          <a:endParaRPr lang="en-US"/>
        </a:p>
      </dgm:t>
    </dgm:pt>
  </dgm:ptLst>
  <dgm:cxnLst>
    <dgm:cxn modelId="{A10ED67C-79A5-477B-87AD-6EED60A577ED}" type="presOf" srcId="{E2081AF7-A2BD-4B9F-BF4E-01A073716A78}" destId="{F4023A5C-50F4-46AB-A0AD-9332AEA14412}" srcOrd="0" destOrd="0" presId="urn:microsoft.com/office/officeart/2005/8/layout/default#5"/>
    <dgm:cxn modelId="{1A776FAE-A5EA-433C-BD9D-7DE2AA7F344E}" type="presOf" srcId="{F6DBED24-3DCB-4BA3-89AA-4803019E1F24}" destId="{A064D710-C0B6-4D5D-A561-F35160807648}" srcOrd="0" destOrd="0" presId="urn:microsoft.com/office/officeart/2005/8/layout/default#5"/>
    <dgm:cxn modelId="{B2A6B9F9-2D5F-4D66-8D76-6B4420595027}" type="presOf" srcId="{67C6BD19-1C22-42A6-9502-F50CEF14844C}" destId="{CB0294DA-5B3E-43A4-92B8-525B2989E80B}" srcOrd="0" destOrd="0" presId="urn:microsoft.com/office/officeart/2005/8/layout/default#5"/>
    <dgm:cxn modelId="{12FD0CCC-3F13-4D74-B336-3BF0AE9AB193}" srcId="{F6DBED24-3DCB-4BA3-89AA-4803019E1F24}" destId="{E2081AF7-A2BD-4B9F-BF4E-01A073716A78}" srcOrd="0" destOrd="0" parTransId="{97DB5EFE-1AC4-4A87-AC8D-BE766AD67DD6}" sibTransId="{BD3D1DBE-4AC8-4543-A890-4D4FEB40AAF6}"/>
    <dgm:cxn modelId="{CF745225-D297-421B-A7F8-D5B0CB3E4F1F}" srcId="{F6DBED24-3DCB-4BA3-89AA-4803019E1F24}" destId="{67C6BD19-1C22-42A6-9502-F50CEF14844C}" srcOrd="1" destOrd="0" parTransId="{FAAA3E8C-7464-4B5D-87EA-7A2441564C70}" sibTransId="{E8F73A90-6502-403D-89C4-D0121C666BC0}"/>
    <dgm:cxn modelId="{AC35421C-7169-4C50-8013-736BCDBB378A}" type="presParOf" srcId="{A064D710-C0B6-4D5D-A561-F35160807648}" destId="{F4023A5C-50F4-46AB-A0AD-9332AEA14412}" srcOrd="0" destOrd="0" presId="urn:microsoft.com/office/officeart/2005/8/layout/default#5"/>
    <dgm:cxn modelId="{C30CF035-46F4-412C-82ED-66D48CB8DFD8}" type="presParOf" srcId="{A064D710-C0B6-4D5D-A561-F35160807648}" destId="{94156295-7A23-4554-8CDD-39D1091D35EA}" srcOrd="1" destOrd="0" presId="urn:microsoft.com/office/officeart/2005/8/layout/default#5"/>
    <dgm:cxn modelId="{D90D0AA3-A84E-44C3-B646-610B100C9546}" type="presParOf" srcId="{A064D710-C0B6-4D5D-A561-F35160807648}" destId="{CB0294DA-5B3E-43A4-92B8-525B2989E80B}" srcOrd="2"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418D-05BF-45AB-8F9D-C5694CED5A9A}">
      <dsp:nvSpPr>
        <dsp:cNvPr id="0" name=""/>
        <dsp:cNvSpPr/>
      </dsp:nvSpPr>
      <dsp:spPr>
        <a:xfrm>
          <a:off x="296210" y="1644"/>
          <a:ext cx="1955751" cy="977875"/>
        </a:xfrm>
        <a:prstGeom prst="roundRect">
          <a:avLst>
            <a:gd name="adj" fmla="val 10000"/>
          </a:avLst>
        </a:prstGeom>
        <a:gradFill rotWithShape="0">
          <a:gsLst>
            <a:gs pos="0">
              <a:srgbClr val="FFEFD1"/>
            </a:gs>
            <a:gs pos="64999">
              <a:srgbClr val="F0EBD5"/>
            </a:gs>
            <a:gs pos="100000">
              <a:srgbClr val="D1C39F"/>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71E8F"/>
              </a:solidFill>
            </a:rPr>
            <a:t>Premarket tests</a:t>
          </a:r>
          <a:endParaRPr lang="en-US" sz="2400" b="1" kern="1200" dirty="0">
            <a:solidFill>
              <a:srgbClr val="071E8F"/>
            </a:solidFill>
          </a:endParaRPr>
        </a:p>
      </dsp:txBody>
      <dsp:txXfrm>
        <a:off x="324851" y="30285"/>
        <a:ext cx="1898469" cy="920593"/>
      </dsp:txXfrm>
    </dsp:sp>
    <dsp:sp modelId="{E335BDCF-940D-4747-84BA-2E646BB9BC5C}">
      <dsp:nvSpPr>
        <dsp:cNvPr id="0" name=""/>
        <dsp:cNvSpPr/>
      </dsp:nvSpPr>
      <dsp:spPr>
        <a:xfrm>
          <a:off x="491786" y="979520"/>
          <a:ext cx="195575" cy="733406"/>
        </a:xfrm>
        <a:custGeom>
          <a:avLst/>
          <a:gdLst/>
          <a:ahLst/>
          <a:cxnLst/>
          <a:rect l="0" t="0" r="0" b="0"/>
          <a:pathLst>
            <a:path>
              <a:moveTo>
                <a:pt x="0" y="0"/>
              </a:moveTo>
              <a:lnTo>
                <a:pt x="0" y="733406"/>
              </a:lnTo>
              <a:lnTo>
                <a:pt x="195575" y="733406"/>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1EA84657-A15C-4BC5-92BB-6B10B0B23407}">
      <dsp:nvSpPr>
        <dsp:cNvPr id="0" name=""/>
        <dsp:cNvSpPr/>
      </dsp:nvSpPr>
      <dsp:spPr>
        <a:xfrm>
          <a:off x="687361" y="1223989"/>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Customers exposed</a:t>
          </a:r>
          <a:endParaRPr lang="en-US" sz="2000" kern="1200" dirty="0">
            <a:solidFill>
              <a:srgbClr val="071E8F"/>
            </a:solidFill>
          </a:endParaRPr>
        </a:p>
      </dsp:txBody>
      <dsp:txXfrm>
        <a:off x="716002" y="1252630"/>
        <a:ext cx="1991845" cy="920593"/>
      </dsp:txXfrm>
    </dsp:sp>
    <dsp:sp modelId="{101F2D1B-F69B-4DFD-B420-686405E3F527}">
      <dsp:nvSpPr>
        <dsp:cNvPr id="0" name=""/>
        <dsp:cNvSpPr/>
      </dsp:nvSpPr>
      <dsp:spPr>
        <a:xfrm>
          <a:off x="491786" y="979520"/>
          <a:ext cx="195575" cy="1955751"/>
        </a:xfrm>
        <a:custGeom>
          <a:avLst/>
          <a:gdLst/>
          <a:ahLst/>
          <a:cxnLst/>
          <a:rect l="0" t="0" r="0" b="0"/>
          <a:pathLst>
            <a:path>
              <a:moveTo>
                <a:pt x="0" y="0"/>
              </a:moveTo>
              <a:lnTo>
                <a:pt x="0" y="1955751"/>
              </a:lnTo>
              <a:lnTo>
                <a:pt x="195575" y="1955751"/>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A4FF4D61-F82D-4906-816E-9FF968E49335}">
      <dsp:nvSpPr>
        <dsp:cNvPr id="0" name=""/>
        <dsp:cNvSpPr/>
      </dsp:nvSpPr>
      <dsp:spPr>
        <a:xfrm>
          <a:off x="687361" y="2446334"/>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1929"/>
              <a:satOff val="-19291"/>
              <a:lumOff val="247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Customers surveyed</a:t>
          </a:r>
          <a:endParaRPr lang="en-US" sz="2000" kern="1200" dirty="0">
            <a:solidFill>
              <a:srgbClr val="071E8F"/>
            </a:solidFill>
          </a:endParaRPr>
        </a:p>
      </dsp:txBody>
      <dsp:txXfrm>
        <a:off x="716002" y="2474975"/>
        <a:ext cx="1991845" cy="920593"/>
      </dsp:txXfrm>
    </dsp:sp>
    <dsp:sp modelId="{85912E78-A8AC-4A59-AB25-167F9C3E92EA}">
      <dsp:nvSpPr>
        <dsp:cNvPr id="0" name=""/>
        <dsp:cNvSpPr/>
      </dsp:nvSpPr>
      <dsp:spPr>
        <a:xfrm>
          <a:off x="491786" y="979520"/>
          <a:ext cx="195575" cy="3178096"/>
        </a:xfrm>
        <a:custGeom>
          <a:avLst/>
          <a:gdLst/>
          <a:ahLst/>
          <a:cxnLst/>
          <a:rect l="0" t="0" r="0" b="0"/>
          <a:pathLst>
            <a:path>
              <a:moveTo>
                <a:pt x="0" y="0"/>
              </a:moveTo>
              <a:lnTo>
                <a:pt x="0" y="3178096"/>
              </a:lnTo>
              <a:lnTo>
                <a:pt x="195575" y="3178096"/>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F5438EFF-F458-4852-922D-0C52ED965D4C}">
      <dsp:nvSpPr>
        <dsp:cNvPr id="0" name=""/>
        <dsp:cNvSpPr/>
      </dsp:nvSpPr>
      <dsp:spPr>
        <a:xfrm>
          <a:off x="687361" y="3668679"/>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43858"/>
              <a:satOff val="-38582"/>
              <a:lumOff val="49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Firm makes decision</a:t>
          </a:r>
          <a:endParaRPr lang="en-US" sz="2000" kern="1200" dirty="0">
            <a:solidFill>
              <a:srgbClr val="071E8F"/>
            </a:solidFill>
          </a:endParaRPr>
        </a:p>
      </dsp:txBody>
      <dsp:txXfrm>
        <a:off x="716002" y="3697320"/>
        <a:ext cx="1991845" cy="920593"/>
      </dsp:txXfrm>
    </dsp:sp>
    <dsp:sp modelId="{0F7816FC-A8B5-4B36-B96E-135A8DF53688}">
      <dsp:nvSpPr>
        <dsp:cNvPr id="0" name=""/>
        <dsp:cNvSpPr/>
      </dsp:nvSpPr>
      <dsp:spPr>
        <a:xfrm>
          <a:off x="2834276" y="1644"/>
          <a:ext cx="1955751" cy="977875"/>
        </a:xfrm>
        <a:prstGeom prst="roundRect">
          <a:avLst>
            <a:gd name="adj" fmla="val 10000"/>
          </a:avLst>
        </a:prstGeom>
        <a:gradFill rotWithShape="0">
          <a:gsLst>
            <a:gs pos="0">
              <a:schemeClr val="accent2">
                <a:hueOff val="-359646"/>
                <a:satOff val="-96454"/>
                <a:lumOff val="12354"/>
                <a:alphaOff val="0"/>
                <a:lumMod val="110000"/>
                <a:satMod val="105000"/>
                <a:tint val="67000"/>
              </a:schemeClr>
            </a:gs>
            <a:gs pos="50000">
              <a:schemeClr val="accent2">
                <a:hueOff val="-359646"/>
                <a:satOff val="-96454"/>
                <a:lumOff val="12354"/>
                <a:alphaOff val="0"/>
                <a:lumMod val="105000"/>
                <a:satMod val="103000"/>
                <a:tint val="73000"/>
              </a:schemeClr>
            </a:gs>
            <a:gs pos="100000">
              <a:schemeClr val="accent2">
                <a:hueOff val="-359646"/>
                <a:satOff val="-96454"/>
                <a:lumOff val="1235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71E8F"/>
              </a:solidFill>
            </a:rPr>
            <a:t>Test marketing</a:t>
          </a:r>
          <a:endParaRPr lang="en-US" sz="2400" b="1" kern="1200" dirty="0">
            <a:solidFill>
              <a:srgbClr val="071E8F"/>
            </a:solidFill>
          </a:endParaRPr>
        </a:p>
      </dsp:txBody>
      <dsp:txXfrm>
        <a:off x="2862917" y="30285"/>
        <a:ext cx="1898469" cy="920593"/>
      </dsp:txXfrm>
    </dsp:sp>
    <dsp:sp modelId="{C10235AC-D079-41AE-A951-9519E905FD08}">
      <dsp:nvSpPr>
        <dsp:cNvPr id="0" name=""/>
        <dsp:cNvSpPr/>
      </dsp:nvSpPr>
      <dsp:spPr>
        <a:xfrm>
          <a:off x="3029851" y="979520"/>
          <a:ext cx="195575" cy="733406"/>
        </a:xfrm>
        <a:custGeom>
          <a:avLst/>
          <a:gdLst/>
          <a:ahLst/>
          <a:cxnLst/>
          <a:rect l="0" t="0" r="0" b="0"/>
          <a:pathLst>
            <a:path>
              <a:moveTo>
                <a:pt x="0" y="0"/>
              </a:moveTo>
              <a:lnTo>
                <a:pt x="0" y="733406"/>
              </a:lnTo>
              <a:lnTo>
                <a:pt x="195575" y="733406"/>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8238E354-A946-4129-9F58-B206DFAE22F5}">
      <dsp:nvSpPr>
        <dsp:cNvPr id="0" name=""/>
        <dsp:cNvSpPr/>
      </dsp:nvSpPr>
      <dsp:spPr>
        <a:xfrm>
          <a:off x="3225426" y="1223989"/>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15788"/>
              <a:satOff val="-57872"/>
              <a:lumOff val="741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Mini product launch</a:t>
          </a:r>
          <a:endParaRPr lang="en-US" sz="2000" kern="1200" dirty="0">
            <a:solidFill>
              <a:srgbClr val="071E8F"/>
            </a:solidFill>
          </a:endParaRPr>
        </a:p>
      </dsp:txBody>
      <dsp:txXfrm>
        <a:off x="3254067" y="1252630"/>
        <a:ext cx="1991845" cy="920593"/>
      </dsp:txXfrm>
    </dsp:sp>
    <dsp:sp modelId="{4D2105A6-A354-4647-B8AB-855F57C26219}">
      <dsp:nvSpPr>
        <dsp:cNvPr id="0" name=""/>
        <dsp:cNvSpPr/>
      </dsp:nvSpPr>
      <dsp:spPr>
        <a:xfrm>
          <a:off x="3029851" y="979520"/>
          <a:ext cx="195575" cy="1955751"/>
        </a:xfrm>
        <a:custGeom>
          <a:avLst/>
          <a:gdLst/>
          <a:ahLst/>
          <a:cxnLst/>
          <a:rect l="0" t="0" r="0" b="0"/>
          <a:pathLst>
            <a:path>
              <a:moveTo>
                <a:pt x="0" y="0"/>
              </a:moveTo>
              <a:lnTo>
                <a:pt x="0" y="1955751"/>
              </a:lnTo>
              <a:lnTo>
                <a:pt x="195575" y="1955751"/>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C3A2D0A1-A120-4D7B-8E5F-899A11789901}">
      <dsp:nvSpPr>
        <dsp:cNvPr id="0" name=""/>
        <dsp:cNvSpPr/>
      </dsp:nvSpPr>
      <dsp:spPr>
        <a:xfrm>
          <a:off x="3225426" y="2446334"/>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87717"/>
              <a:satOff val="-77163"/>
              <a:lumOff val="9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More expensive than premarket tests</a:t>
          </a:r>
          <a:endParaRPr lang="en-US" sz="2000" kern="1200" dirty="0">
            <a:solidFill>
              <a:srgbClr val="071E8F"/>
            </a:solidFill>
          </a:endParaRPr>
        </a:p>
      </dsp:txBody>
      <dsp:txXfrm>
        <a:off x="3254067" y="2474975"/>
        <a:ext cx="1991845" cy="920593"/>
      </dsp:txXfrm>
    </dsp:sp>
    <dsp:sp modelId="{78AA9D6D-89AE-4BB7-A86D-970F63C2EE65}">
      <dsp:nvSpPr>
        <dsp:cNvPr id="0" name=""/>
        <dsp:cNvSpPr/>
      </dsp:nvSpPr>
      <dsp:spPr>
        <a:xfrm>
          <a:off x="3029851" y="979520"/>
          <a:ext cx="195575" cy="3178096"/>
        </a:xfrm>
        <a:custGeom>
          <a:avLst/>
          <a:gdLst/>
          <a:ahLst/>
          <a:cxnLst/>
          <a:rect l="0" t="0" r="0" b="0"/>
          <a:pathLst>
            <a:path>
              <a:moveTo>
                <a:pt x="0" y="0"/>
              </a:moveTo>
              <a:lnTo>
                <a:pt x="0" y="3178096"/>
              </a:lnTo>
              <a:lnTo>
                <a:pt x="195575" y="3178096"/>
              </a:lnTo>
            </a:path>
          </a:pathLst>
        </a:custGeom>
        <a:noFill/>
        <a:ln w="5715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0694DE85-303E-452B-825F-1ECEDFE6F365}">
      <dsp:nvSpPr>
        <dsp:cNvPr id="0" name=""/>
        <dsp:cNvSpPr/>
      </dsp:nvSpPr>
      <dsp:spPr>
        <a:xfrm>
          <a:off x="3225426" y="3668679"/>
          <a:ext cx="2049127" cy="97787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59646"/>
              <a:satOff val="-96454"/>
              <a:lumOff val="123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71E8F"/>
              </a:solidFill>
            </a:rPr>
            <a:t>Market demand is estimated</a:t>
          </a:r>
          <a:endParaRPr lang="en-US" sz="2000" kern="1200" dirty="0">
            <a:solidFill>
              <a:srgbClr val="071E8F"/>
            </a:solidFill>
          </a:endParaRPr>
        </a:p>
      </dsp:txBody>
      <dsp:txXfrm>
        <a:off x="3254067" y="3697320"/>
        <a:ext cx="1991845" cy="920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4A918-0AAA-456A-99C2-F8CA3028AD10}">
      <dsp:nvSpPr>
        <dsp:cNvPr id="0" name=""/>
        <dsp:cNvSpPr/>
      </dsp:nvSpPr>
      <dsp:spPr>
        <a:xfrm>
          <a:off x="0" y="3676"/>
          <a:ext cx="1756682" cy="143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b="1" kern="1200" dirty="0" smtClean="0">
              <a:solidFill>
                <a:schemeClr val="accent1">
                  <a:lumMod val="20000"/>
                  <a:lumOff val="80000"/>
                </a:schemeClr>
              </a:solidFill>
              <a:latin typeface="Arial" pitchFamily="34" charset="0"/>
              <a:cs typeface="Arial" pitchFamily="34" charset="0"/>
            </a:rPr>
            <a:t>Kellogg’s Drink’n Crunch Portable Cereals</a:t>
          </a:r>
          <a:endParaRPr lang="en-US" sz="2000" b="1" kern="1200" dirty="0">
            <a:solidFill>
              <a:schemeClr val="accent1">
                <a:lumMod val="20000"/>
                <a:lumOff val="80000"/>
              </a:schemeClr>
            </a:solidFill>
            <a:latin typeface="Arial" pitchFamily="34" charset="0"/>
            <a:cs typeface="Arial" pitchFamily="34" charset="0"/>
          </a:endParaRPr>
        </a:p>
      </dsp:txBody>
      <dsp:txXfrm>
        <a:off x="0" y="3676"/>
        <a:ext cx="1756682" cy="1435500"/>
      </dsp:txXfrm>
    </dsp:sp>
    <dsp:sp modelId="{F47745BD-7849-4FBB-91C1-FD9BF1B3CBAF}">
      <dsp:nvSpPr>
        <dsp:cNvPr id="0" name=""/>
        <dsp:cNvSpPr/>
      </dsp:nvSpPr>
      <dsp:spPr>
        <a:xfrm>
          <a:off x="1756682" y="3676"/>
          <a:ext cx="351336" cy="14355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EEC58-AD96-463B-8EBF-3E722F9DFAC6}">
      <dsp:nvSpPr>
        <dsp:cNvPr id="0" name=""/>
        <dsp:cNvSpPr/>
      </dsp:nvSpPr>
      <dsp:spPr>
        <a:xfrm>
          <a:off x="2248553" y="0"/>
          <a:ext cx="4778175" cy="1435500"/>
        </a:xfrm>
        <a:prstGeom prst="rect">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chemeClr val="tx2"/>
              </a:solidFill>
              <a:latin typeface="Arial" pitchFamily="34" charset="0"/>
              <a:cs typeface="Arial" pitchFamily="34" charset="0"/>
            </a:rPr>
            <a:t>An inner cup contains the cereal and the outer cup contains the milk</a:t>
          </a:r>
          <a:endParaRPr lang="en-US" sz="2400" b="1" kern="1200" dirty="0">
            <a:solidFill>
              <a:schemeClr val="tx2"/>
            </a:solidFill>
            <a:latin typeface="Arial" pitchFamily="34" charset="0"/>
            <a:cs typeface="Arial" pitchFamily="34" charset="0"/>
          </a:endParaRPr>
        </a:p>
      </dsp:txBody>
      <dsp:txXfrm>
        <a:off x="2248553" y="0"/>
        <a:ext cx="4778175" cy="1435500"/>
      </dsp:txXfrm>
    </dsp:sp>
    <dsp:sp modelId="{5742379F-E03D-4B5A-A15F-81884795BAD3}">
      <dsp:nvSpPr>
        <dsp:cNvPr id="0" name=""/>
        <dsp:cNvSpPr/>
      </dsp:nvSpPr>
      <dsp:spPr>
        <a:xfrm>
          <a:off x="0" y="1497606"/>
          <a:ext cx="1756682" cy="143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b="1" kern="1200" dirty="0" smtClean="0">
              <a:solidFill>
                <a:schemeClr val="tx1">
                  <a:lumMod val="85000"/>
                </a:schemeClr>
              </a:solidFill>
              <a:latin typeface="Arial" pitchFamily="34" charset="0"/>
              <a:cs typeface="Arial" pitchFamily="34" charset="0"/>
            </a:rPr>
            <a:t>Minute Maid Premium Heart Wise Orange Juice</a:t>
          </a:r>
          <a:endParaRPr lang="en-US" sz="2000" b="1" kern="1200" dirty="0">
            <a:solidFill>
              <a:schemeClr val="tx1">
                <a:lumMod val="85000"/>
              </a:schemeClr>
            </a:solidFill>
            <a:latin typeface="Arial" pitchFamily="34" charset="0"/>
            <a:cs typeface="Arial" pitchFamily="34" charset="0"/>
          </a:endParaRPr>
        </a:p>
      </dsp:txBody>
      <dsp:txXfrm>
        <a:off x="0" y="1497606"/>
        <a:ext cx="1756682" cy="1435500"/>
      </dsp:txXfrm>
    </dsp:sp>
    <dsp:sp modelId="{95A3C9D8-F7D2-4B30-8BB7-F2B431C4737F}">
      <dsp:nvSpPr>
        <dsp:cNvPr id="0" name=""/>
        <dsp:cNvSpPr/>
      </dsp:nvSpPr>
      <dsp:spPr>
        <a:xfrm>
          <a:off x="1756682" y="1475176"/>
          <a:ext cx="351336" cy="1480359"/>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45522F-59FE-4BFB-B6DF-C23741F364CA}">
      <dsp:nvSpPr>
        <dsp:cNvPr id="0" name=""/>
        <dsp:cNvSpPr/>
      </dsp:nvSpPr>
      <dsp:spPr>
        <a:xfrm>
          <a:off x="2248553" y="1475176"/>
          <a:ext cx="4778175" cy="1480359"/>
        </a:xfrm>
        <a:prstGeom prst="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chemeClr val="tx2"/>
              </a:solidFill>
              <a:latin typeface="Arial" pitchFamily="34" charset="0"/>
              <a:cs typeface="Arial" pitchFamily="34" charset="0"/>
            </a:rPr>
            <a:t>Each 8 oz. serving of the juice contains 1 gram of plan sterols that can reduce cholesterol levels</a:t>
          </a:r>
          <a:endParaRPr lang="en-US" sz="2400" b="1" kern="1200" dirty="0">
            <a:solidFill>
              <a:schemeClr val="tx2"/>
            </a:solidFill>
            <a:latin typeface="Arial" pitchFamily="34" charset="0"/>
            <a:cs typeface="Arial" pitchFamily="34" charset="0"/>
          </a:endParaRPr>
        </a:p>
      </dsp:txBody>
      <dsp:txXfrm>
        <a:off x="2248553" y="1475176"/>
        <a:ext cx="4778175" cy="1480359"/>
      </dsp:txXfrm>
    </dsp:sp>
    <dsp:sp modelId="{3AD6AA7B-2B44-40CB-8EC3-4B1B9A40F579}">
      <dsp:nvSpPr>
        <dsp:cNvPr id="0" name=""/>
        <dsp:cNvSpPr/>
      </dsp:nvSpPr>
      <dsp:spPr>
        <a:xfrm>
          <a:off x="0" y="2991536"/>
          <a:ext cx="1756682" cy="143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r>
            <a:rPr lang="en-US" sz="2000" b="1" kern="1200" dirty="0" smtClean="0">
              <a:solidFill>
                <a:schemeClr val="accent1">
                  <a:lumMod val="60000"/>
                  <a:lumOff val="40000"/>
                </a:schemeClr>
              </a:solidFill>
              <a:latin typeface="Arial" pitchFamily="34" charset="0"/>
              <a:cs typeface="Arial" pitchFamily="34" charset="0"/>
            </a:rPr>
            <a:t>Aquafresh Floss ‘N’ Cap Fluoride Toothpaste</a:t>
          </a:r>
          <a:endParaRPr lang="en-US" sz="2000" b="1" kern="1200" dirty="0">
            <a:solidFill>
              <a:schemeClr val="accent1">
                <a:lumMod val="60000"/>
                <a:lumOff val="40000"/>
              </a:schemeClr>
            </a:solidFill>
            <a:latin typeface="Arial" pitchFamily="34" charset="0"/>
            <a:cs typeface="Arial" pitchFamily="34" charset="0"/>
          </a:endParaRPr>
        </a:p>
      </dsp:txBody>
      <dsp:txXfrm>
        <a:off x="0" y="2991536"/>
        <a:ext cx="1756682" cy="1435500"/>
      </dsp:txXfrm>
    </dsp:sp>
    <dsp:sp modelId="{2F1D9BCB-0CA6-4D2A-959D-8AFA1AAF9E23}">
      <dsp:nvSpPr>
        <dsp:cNvPr id="0" name=""/>
        <dsp:cNvSpPr/>
      </dsp:nvSpPr>
      <dsp:spPr>
        <a:xfrm>
          <a:off x="1756682" y="2991536"/>
          <a:ext cx="351336" cy="1435500"/>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5C2DE-6C2D-4B72-BE4F-035EB3274931}">
      <dsp:nvSpPr>
        <dsp:cNvPr id="0" name=""/>
        <dsp:cNvSpPr/>
      </dsp:nvSpPr>
      <dsp:spPr>
        <a:xfrm>
          <a:off x="2248553" y="2991536"/>
          <a:ext cx="4778175" cy="1435500"/>
        </a:xfrm>
        <a:prstGeom prst="rect">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smtClean="0">
              <a:solidFill>
                <a:schemeClr val="tx2"/>
              </a:solidFill>
              <a:latin typeface="Arial" pitchFamily="34" charset="0"/>
              <a:cs typeface="Arial" pitchFamily="34" charset="0"/>
            </a:rPr>
            <a:t>The cap of the toothpaste contains floss</a:t>
          </a:r>
          <a:endParaRPr lang="en-US" sz="2400" b="1" kern="1200" dirty="0">
            <a:solidFill>
              <a:schemeClr val="tx2"/>
            </a:solidFill>
            <a:latin typeface="Arial" pitchFamily="34" charset="0"/>
            <a:cs typeface="Arial" pitchFamily="34" charset="0"/>
          </a:endParaRPr>
        </a:p>
      </dsp:txBody>
      <dsp:txXfrm>
        <a:off x="2248553" y="2991536"/>
        <a:ext cx="4778175" cy="1435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B656E-13C6-4EA2-BD93-269E0795C310}">
      <dsp:nvSpPr>
        <dsp:cNvPr id="0" name=""/>
        <dsp:cNvSpPr/>
      </dsp:nvSpPr>
      <dsp:spPr>
        <a:xfrm>
          <a:off x="3279570" y="1676006"/>
          <a:ext cx="1833973" cy="1669426"/>
        </a:xfrm>
        <a:prstGeom prst="ellipse">
          <a:avLst/>
        </a:prstGeom>
        <a:solidFill>
          <a:srgbClr val="A52117"/>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000000"/>
              </a:solidFill>
              <a:effectLst/>
              <a:latin typeface="Arial" pitchFamily="34" charset="0"/>
            </a:rPr>
            <a:t>New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000000"/>
              </a:solidFill>
              <a:effectLst/>
              <a:latin typeface="Arial" pitchFamily="34" charset="0"/>
            </a:rPr>
            <a:t>Product</a:t>
          </a:r>
        </a:p>
      </dsp:txBody>
      <dsp:txXfrm>
        <a:off x="3548149" y="1920488"/>
        <a:ext cx="1296815" cy="1180462"/>
      </dsp:txXfrm>
    </dsp:sp>
    <dsp:sp modelId="{4FD7B6A0-DF96-434F-82F4-F9B18C680F9F}">
      <dsp:nvSpPr>
        <dsp:cNvPr id="0" name=""/>
        <dsp:cNvSpPr/>
      </dsp:nvSpPr>
      <dsp:spPr>
        <a:xfrm rot="13941356">
          <a:off x="3314372" y="1639444"/>
          <a:ext cx="441107" cy="26989"/>
        </a:xfrm>
        <a:custGeom>
          <a:avLst/>
          <a:gdLst/>
          <a:ahLst/>
          <a:cxnLst/>
          <a:rect l="0" t="0" r="0" b="0"/>
          <a:pathLst>
            <a:path>
              <a:moveTo>
                <a:pt x="0" y="13494"/>
              </a:moveTo>
              <a:lnTo>
                <a:pt x="441107" y="13494"/>
              </a:lnTo>
            </a:path>
          </a:pathLst>
        </a:custGeom>
        <a:noFill/>
        <a:ln w="57150" cap="flat" cmpd="sng" algn="ctr">
          <a:solidFill>
            <a:srgbClr val="071E8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CA" sz="2400" kern="1200" dirty="0"/>
        </a:p>
      </dsp:txBody>
      <dsp:txXfrm rot="10800000">
        <a:off x="3523898" y="1641912"/>
        <a:ext cx="22055" cy="22055"/>
      </dsp:txXfrm>
    </dsp:sp>
    <dsp:sp modelId="{F70705DE-BDD0-40BF-9B41-8C8F8B71CDE0}">
      <dsp:nvSpPr>
        <dsp:cNvPr id="0" name=""/>
        <dsp:cNvSpPr/>
      </dsp:nvSpPr>
      <dsp:spPr>
        <a:xfrm>
          <a:off x="1882735" y="-11375"/>
          <a:ext cx="1981236" cy="1613222"/>
        </a:xfrm>
        <a:prstGeom prst="ellipse">
          <a:avLst/>
        </a:prstGeom>
        <a:solidFill>
          <a:schemeClr val="accent5">
            <a:lumMod val="40000"/>
            <a:lumOff val="6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kern="1200" cap="none" normalizeH="0" baseline="0" dirty="0" smtClean="0">
              <a:ln>
                <a:noFill/>
              </a:ln>
              <a:solidFill>
                <a:srgbClr val="000000"/>
              </a:solidFill>
              <a:effectLst/>
              <a:latin typeface="Arial" pitchFamily="34" charset="0"/>
            </a:rPr>
            <a:t>Promotion</a:t>
          </a:r>
        </a:p>
      </dsp:txBody>
      <dsp:txXfrm>
        <a:off x="2172880" y="224876"/>
        <a:ext cx="1400946" cy="1140720"/>
      </dsp:txXfrm>
    </dsp:sp>
    <dsp:sp modelId="{A4CF338F-EA9B-4E9C-8FCD-3D9FE961D4E4}">
      <dsp:nvSpPr>
        <dsp:cNvPr id="0" name=""/>
        <dsp:cNvSpPr/>
      </dsp:nvSpPr>
      <dsp:spPr>
        <a:xfrm rot="19125625">
          <a:off x="4777819" y="1707638"/>
          <a:ext cx="638836" cy="26989"/>
        </a:xfrm>
        <a:custGeom>
          <a:avLst/>
          <a:gdLst/>
          <a:ahLst/>
          <a:cxnLst/>
          <a:rect l="0" t="0" r="0" b="0"/>
          <a:pathLst>
            <a:path>
              <a:moveTo>
                <a:pt x="0" y="13494"/>
              </a:moveTo>
              <a:lnTo>
                <a:pt x="638836" y="13494"/>
              </a:lnTo>
            </a:path>
          </a:pathLst>
        </a:custGeom>
        <a:noFill/>
        <a:ln w="57150" cap="flat" cmpd="sng" algn="ctr">
          <a:solidFill>
            <a:srgbClr val="071E8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CA" sz="2400" kern="1200" dirty="0"/>
        </a:p>
      </dsp:txBody>
      <dsp:txXfrm>
        <a:off x="5081267" y="1705162"/>
        <a:ext cx="31941" cy="31941"/>
      </dsp:txXfrm>
    </dsp:sp>
    <dsp:sp modelId="{DEFDFE9A-507C-47B7-992D-BC8BDC059C6F}">
      <dsp:nvSpPr>
        <dsp:cNvPr id="0" name=""/>
        <dsp:cNvSpPr/>
      </dsp:nvSpPr>
      <dsp:spPr>
        <a:xfrm>
          <a:off x="5080932" y="96833"/>
          <a:ext cx="1833973" cy="1669426"/>
        </a:xfrm>
        <a:prstGeom prst="ellipse">
          <a:avLst/>
        </a:prstGeom>
        <a:solidFill>
          <a:schemeClr val="accent1">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000000"/>
              </a:solidFill>
              <a:effectLst/>
              <a:latin typeface="Arial" pitchFamily="34" charset="0"/>
            </a:rPr>
            <a:t>Place</a:t>
          </a:r>
        </a:p>
      </dsp:txBody>
      <dsp:txXfrm>
        <a:off x="5349511" y="341315"/>
        <a:ext cx="1296815" cy="1180462"/>
      </dsp:txXfrm>
    </dsp:sp>
    <dsp:sp modelId="{EF2DB60F-2539-4578-BB2C-877EBEDF57F2}">
      <dsp:nvSpPr>
        <dsp:cNvPr id="0" name=""/>
        <dsp:cNvSpPr/>
      </dsp:nvSpPr>
      <dsp:spPr>
        <a:xfrm rot="1877992">
          <a:off x="4937212" y="3038940"/>
          <a:ext cx="300630" cy="26989"/>
        </a:xfrm>
        <a:custGeom>
          <a:avLst/>
          <a:gdLst/>
          <a:ahLst/>
          <a:cxnLst/>
          <a:rect l="0" t="0" r="0" b="0"/>
          <a:pathLst>
            <a:path>
              <a:moveTo>
                <a:pt x="0" y="13494"/>
              </a:moveTo>
              <a:lnTo>
                <a:pt x="300630" y="13494"/>
              </a:lnTo>
            </a:path>
          </a:pathLst>
        </a:custGeom>
        <a:noFill/>
        <a:ln w="57150" cap="flat" cmpd="sng" algn="ctr">
          <a:solidFill>
            <a:srgbClr val="071E8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CA" sz="2400" kern="1200" dirty="0"/>
        </a:p>
      </dsp:txBody>
      <dsp:txXfrm>
        <a:off x="5080012" y="3044920"/>
        <a:ext cx="15031" cy="15031"/>
      </dsp:txXfrm>
    </dsp:sp>
    <dsp:sp modelId="{01E4FDEF-C99E-4C8E-A330-3ECC48B61C26}">
      <dsp:nvSpPr>
        <dsp:cNvPr id="0" name=""/>
        <dsp:cNvSpPr/>
      </dsp:nvSpPr>
      <dsp:spPr>
        <a:xfrm>
          <a:off x="5061512" y="2759438"/>
          <a:ext cx="1833973" cy="1669426"/>
        </a:xfrm>
        <a:prstGeom prst="ellipse">
          <a:avLst/>
        </a:prstGeom>
        <a:solidFill>
          <a:schemeClr val="accent4">
            <a:lumMod val="60000"/>
            <a:lumOff val="4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000000"/>
              </a:solidFill>
              <a:effectLst/>
              <a:latin typeface="Arial" pitchFamily="34" charset="0"/>
            </a:rPr>
            <a:t>Price</a:t>
          </a:r>
        </a:p>
      </dsp:txBody>
      <dsp:txXfrm>
        <a:off x="5330091" y="3003920"/>
        <a:ext cx="1296815" cy="1180462"/>
      </dsp:txXfrm>
    </dsp:sp>
    <dsp:sp modelId="{F3FF146A-1A60-4294-800F-E79D2181CEC8}">
      <dsp:nvSpPr>
        <dsp:cNvPr id="0" name=""/>
        <dsp:cNvSpPr/>
      </dsp:nvSpPr>
      <dsp:spPr>
        <a:xfrm rot="8999035">
          <a:off x="3052601" y="3043636"/>
          <a:ext cx="396310" cy="26989"/>
        </a:xfrm>
        <a:custGeom>
          <a:avLst/>
          <a:gdLst/>
          <a:ahLst/>
          <a:cxnLst/>
          <a:rect l="0" t="0" r="0" b="0"/>
          <a:pathLst>
            <a:path>
              <a:moveTo>
                <a:pt x="0" y="13494"/>
              </a:moveTo>
              <a:lnTo>
                <a:pt x="396310" y="13494"/>
              </a:lnTo>
            </a:path>
          </a:pathLst>
        </a:custGeom>
        <a:noFill/>
        <a:ln w="57150" cap="flat" cmpd="sng" algn="ctr">
          <a:solidFill>
            <a:srgbClr val="071E8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CA" sz="2400" kern="1200" dirty="0"/>
        </a:p>
      </dsp:txBody>
      <dsp:txXfrm rot="10800000">
        <a:off x="3240849" y="3047223"/>
        <a:ext cx="19815" cy="19815"/>
      </dsp:txXfrm>
    </dsp:sp>
    <dsp:sp modelId="{C5E8FB3E-18B9-4999-B2AE-FBEFD8EA23BF}">
      <dsp:nvSpPr>
        <dsp:cNvPr id="0" name=""/>
        <dsp:cNvSpPr/>
      </dsp:nvSpPr>
      <dsp:spPr>
        <a:xfrm>
          <a:off x="1387970" y="2768830"/>
          <a:ext cx="1833973" cy="1669426"/>
        </a:xfrm>
        <a:prstGeom prst="ellipse">
          <a:avLst/>
        </a:prstGeom>
        <a:solidFill>
          <a:schemeClr val="accent6">
            <a:lumMod val="20000"/>
            <a:lumOff val="8000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kern="1200" cap="none" normalizeH="0" baseline="0" dirty="0" smtClean="0">
              <a:ln>
                <a:noFill/>
              </a:ln>
              <a:solidFill>
                <a:srgbClr val="000000"/>
              </a:solidFill>
              <a:effectLst/>
              <a:latin typeface="Arial" pitchFamily="34" charset="0"/>
            </a:rPr>
            <a:t>Timing</a:t>
          </a:r>
        </a:p>
      </dsp:txBody>
      <dsp:txXfrm>
        <a:off x="1656549" y="3013312"/>
        <a:ext cx="1296815" cy="1180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50A71-9D1D-4E06-A460-2BEF2D8EFD53}">
      <dsp:nvSpPr>
        <dsp:cNvPr id="0" name=""/>
        <dsp:cNvSpPr/>
      </dsp:nvSpPr>
      <dsp:spPr>
        <a:xfrm>
          <a:off x="-4178541" y="-641196"/>
          <a:ext cx="4978882" cy="4978882"/>
        </a:xfrm>
        <a:prstGeom prst="blockArc">
          <a:avLst>
            <a:gd name="adj1" fmla="val 18900000"/>
            <a:gd name="adj2" fmla="val 2700000"/>
            <a:gd name="adj3" fmla="val 4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7DBAF3-8485-4D8A-8713-25E64F51BFE0}">
      <dsp:nvSpPr>
        <dsp:cNvPr id="0" name=""/>
        <dsp:cNvSpPr/>
      </dsp:nvSpPr>
      <dsp:spPr>
        <a:xfrm>
          <a:off x="514702" y="369649"/>
          <a:ext cx="6228690" cy="739298"/>
        </a:xfrm>
        <a:prstGeom prst="rect">
          <a:avLst/>
        </a:prstGeom>
        <a:gradFill rotWithShape="0">
          <a:gsLst>
            <a:gs pos="0">
              <a:srgbClr val="8488C4"/>
            </a:gs>
            <a:gs pos="53000">
              <a:srgbClr val="D4DEFF"/>
            </a:gs>
            <a:gs pos="83000">
              <a:srgbClr val="D4DEFF"/>
            </a:gs>
            <a:gs pos="100000">
              <a:srgbClr val="96AB94"/>
            </a:gs>
          </a:gsLst>
          <a:lin ang="162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818"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2"/>
              </a:solidFill>
              <a:latin typeface="Arial" pitchFamily="34" charset="0"/>
              <a:cs typeface="Arial" pitchFamily="34" charset="0"/>
            </a:rPr>
            <a:t>Satisfaction of technical requirements</a:t>
          </a:r>
          <a:endParaRPr lang="en-US" sz="2000" b="1" kern="1200" dirty="0">
            <a:solidFill>
              <a:schemeClr val="tx2"/>
            </a:solidFill>
            <a:latin typeface="Arial" pitchFamily="34" charset="0"/>
            <a:cs typeface="Arial" pitchFamily="34" charset="0"/>
          </a:endParaRPr>
        </a:p>
      </dsp:txBody>
      <dsp:txXfrm>
        <a:off x="514702" y="369649"/>
        <a:ext cx="6228690" cy="739298"/>
      </dsp:txXfrm>
    </dsp:sp>
    <dsp:sp modelId="{3C854C5E-4223-4493-9FED-871174406556}">
      <dsp:nvSpPr>
        <dsp:cNvPr id="0" name=""/>
        <dsp:cNvSpPr/>
      </dsp:nvSpPr>
      <dsp:spPr>
        <a:xfrm>
          <a:off x="52640" y="277236"/>
          <a:ext cx="924122" cy="92412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FCD82D6-D904-45CC-BA0F-67E7E9742FE6}">
      <dsp:nvSpPr>
        <dsp:cNvPr id="0" name=""/>
        <dsp:cNvSpPr/>
      </dsp:nvSpPr>
      <dsp:spPr>
        <a:xfrm>
          <a:off x="783437" y="1478596"/>
          <a:ext cx="5959955" cy="739298"/>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818"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2"/>
              </a:solidFill>
              <a:latin typeface="Arial" pitchFamily="34" charset="0"/>
              <a:cs typeface="Arial" pitchFamily="34" charset="0"/>
            </a:rPr>
            <a:t>Customer acceptance</a:t>
          </a:r>
          <a:endParaRPr lang="en-US" sz="2000" b="1" kern="1200" dirty="0">
            <a:solidFill>
              <a:schemeClr val="tx2"/>
            </a:solidFill>
            <a:latin typeface="Arial" pitchFamily="34" charset="0"/>
            <a:cs typeface="Arial" pitchFamily="34" charset="0"/>
          </a:endParaRPr>
        </a:p>
      </dsp:txBody>
      <dsp:txXfrm>
        <a:off x="783437" y="1478596"/>
        <a:ext cx="5959955" cy="739298"/>
      </dsp:txXfrm>
    </dsp:sp>
    <dsp:sp modelId="{CFDD0FC6-0F0A-4AE5-BAB7-39FCA46C90AC}">
      <dsp:nvSpPr>
        <dsp:cNvPr id="0" name=""/>
        <dsp:cNvSpPr/>
      </dsp:nvSpPr>
      <dsp:spPr>
        <a:xfrm>
          <a:off x="321375" y="1386183"/>
          <a:ext cx="924122" cy="92412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F9084A4-2C00-49B4-8FC2-CD1551F7FAA8}">
      <dsp:nvSpPr>
        <dsp:cNvPr id="0" name=""/>
        <dsp:cNvSpPr/>
      </dsp:nvSpPr>
      <dsp:spPr>
        <a:xfrm>
          <a:off x="514702" y="2747009"/>
          <a:ext cx="6228690" cy="739298"/>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818" tIns="50800" rIns="50800" bIns="508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2"/>
              </a:solidFill>
              <a:latin typeface="Arial" pitchFamily="34" charset="0"/>
              <a:cs typeface="Arial" pitchFamily="34" charset="0"/>
            </a:rPr>
            <a:t>Satisfaction of the firm’s financial requirements</a:t>
          </a:r>
          <a:endParaRPr lang="en-US" sz="2000" b="1" kern="1200" dirty="0">
            <a:solidFill>
              <a:schemeClr val="tx2"/>
            </a:solidFill>
            <a:latin typeface="Arial" pitchFamily="34" charset="0"/>
            <a:cs typeface="Arial" pitchFamily="34" charset="0"/>
          </a:endParaRPr>
        </a:p>
      </dsp:txBody>
      <dsp:txXfrm>
        <a:off x="514702" y="2747009"/>
        <a:ext cx="6228690" cy="739298"/>
      </dsp:txXfrm>
    </dsp:sp>
    <dsp:sp modelId="{9DFC3A24-1010-42F2-8471-FA9D991ABB74}">
      <dsp:nvSpPr>
        <dsp:cNvPr id="0" name=""/>
        <dsp:cNvSpPr/>
      </dsp:nvSpPr>
      <dsp:spPr>
        <a:xfrm>
          <a:off x="52640" y="2495130"/>
          <a:ext cx="924122" cy="92412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3A5C-50F4-46AB-A0AD-9332AEA14412}">
      <dsp:nvSpPr>
        <dsp:cNvPr id="0" name=""/>
        <dsp:cNvSpPr/>
      </dsp:nvSpPr>
      <dsp:spPr>
        <a:xfrm>
          <a:off x="0" y="623648"/>
          <a:ext cx="3946382" cy="2837820"/>
        </a:xfrm>
        <a:prstGeom prst="rect">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C00000"/>
              </a:solidFill>
              <a:latin typeface="Arial" pitchFamily="34" charset="0"/>
              <a:cs typeface="Arial" pitchFamily="34" charset="0"/>
            </a:rPr>
            <a:t>Theoretically they are bell shaped but in reality they can take many shapes</a:t>
          </a:r>
          <a:endParaRPr lang="en-US" sz="2400" b="1" kern="1200" dirty="0">
            <a:solidFill>
              <a:srgbClr val="C00000"/>
            </a:solidFill>
            <a:latin typeface="Arial" pitchFamily="34" charset="0"/>
            <a:cs typeface="Arial" pitchFamily="34" charset="0"/>
          </a:endParaRPr>
        </a:p>
      </dsp:txBody>
      <dsp:txXfrm>
        <a:off x="0" y="623648"/>
        <a:ext cx="3946382" cy="2837820"/>
      </dsp:txXfrm>
    </dsp:sp>
    <dsp:sp modelId="{CB0294DA-5B3E-43A4-92B8-525B2989E80B}">
      <dsp:nvSpPr>
        <dsp:cNvPr id="0" name=""/>
        <dsp:cNvSpPr/>
      </dsp:nvSpPr>
      <dsp:spPr>
        <a:xfrm>
          <a:off x="4342033" y="605724"/>
          <a:ext cx="3946382" cy="2837820"/>
        </a:xfrm>
        <a:prstGeom prst="rect">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rgbClr val="071E8F"/>
              </a:solidFill>
              <a:latin typeface="Arial" pitchFamily="34" charset="0"/>
              <a:cs typeface="Arial" pitchFamily="34" charset="0"/>
            </a:rPr>
            <a:t>Managers do not know exactly what the shape each product’s life cycle will take, so there is no way to know precisely what stage they are in.</a:t>
          </a:r>
          <a:endParaRPr lang="en-US" sz="2400" b="1" kern="1200" dirty="0">
            <a:solidFill>
              <a:srgbClr val="071E8F"/>
            </a:solidFill>
            <a:latin typeface="Arial" pitchFamily="34" charset="0"/>
            <a:cs typeface="Arial" pitchFamily="34" charset="0"/>
          </a:endParaRPr>
        </a:p>
      </dsp:txBody>
      <dsp:txXfrm>
        <a:off x="4342033" y="605724"/>
        <a:ext cx="3946382" cy="28378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1">
  <dgm:title val="Vertical Bracket List"/>
  <dgm:desc val="Use to show grouped blocks of information.  Works well with large amounts of Level 2 text."/>
  <dgm:catLst>
    <dgm:cat type="list" pri="4110"/>
    <dgm:cat type="other" pri="12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B92E4-B444-42B0-AA7F-1A83D9846E05}" type="datetimeFigureOut">
              <a:rPr lang="en-US" smtClean="0"/>
              <a:t>10/18/2014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45937-4A80-4F7C-A993-CCE12A56120E}" type="slidenum">
              <a:rPr lang="en-US" smtClean="0"/>
              <a:t>‹#›</a:t>
            </a:fld>
            <a:endParaRPr lang="en-US"/>
          </a:p>
        </p:txBody>
      </p:sp>
    </p:spTree>
    <p:extLst>
      <p:ext uri="{BB962C8B-B14F-4D97-AF65-F5344CB8AC3E}">
        <p14:creationId xmlns:p14="http://schemas.microsoft.com/office/powerpoint/2010/main" val="240503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Executive summary – provides an overview of the company and includes information from other elements. This is typically written last because the introduction is so important.</a:t>
            </a:r>
          </a:p>
          <a:p>
            <a:r>
              <a:rPr lang="en-US" dirty="0" smtClean="0"/>
              <a:t>• Market analysis – provides information about the market that includes industry and pricing.</a:t>
            </a:r>
          </a:p>
          <a:p>
            <a:r>
              <a:rPr lang="en-US" dirty="0" smtClean="0"/>
              <a:t>• Company description – provides information about the nature of the business and which factors will make it successful.</a:t>
            </a:r>
          </a:p>
          <a:p>
            <a:r>
              <a:rPr lang="en-US" dirty="0" smtClean="0"/>
              <a:t>• Management and organization – provides a view of the company’s structure, leadership, and team.</a:t>
            </a:r>
          </a:p>
          <a:p>
            <a:r>
              <a:rPr lang="en-US" dirty="0" smtClean="0"/>
              <a:t>• Sales and marketing – provides information about the sales and marketing that will be used.</a:t>
            </a:r>
          </a:p>
          <a:p>
            <a:r>
              <a:rPr lang="en-US" dirty="0" smtClean="0"/>
              <a:t>• Product/service – explains the value, benefits, and uniqueness of the product. </a:t>
            </a:r>
          </a:p>
          <a:p>
            <a:r>
              <a:rPr lang="en-US" dirty="0" smtClean="0"/>
              <a:t>• Funding/financial – outlines the amount of money the company needs in different scenarios and creates a five-year plan.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a:t>
            </a:fld>
            <a:endParaRPr lang="en-US" dirty="0"/>
          </a:p>
        </p:txBody>
      </p:sp>
    </p:spTree>
    <p:extLst>
      <p:ext uri="{BB962C8B-B14F-4D97-AF65-F5344CB8AC3E}">
        <p14:creationId xmlns:p14="http://schemas.microsoft.com/office/powerpoint/2010/main" val="931184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3A7393-C761-40C3-A1A0-758985FE929E}" type="slidenum">
              <a:rPr lang="en-US"/>
              <a:pPr>
                <a:defRPr/>
              </a:pPr>
              <a:t>14</a:t>
            </a:fld>
            <a:endParaRPr lang="en-US" dirty="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right product must hit the market at the right time and for the right price. It matters little how good a product is if the launch lacks sufficient resources.</a:t>
            </a:r>
            <a:endParaRPr lang="en-US" b="1" smtClean="0"/>
          </a:p>
          <a:p>
            <a:r>
              <a:rPr lang="en-US" b="1" smtClean="0"/>
              <a:t>Group activity: </a:t>
            </a:r>
            <a:r>
              <a:rPr lang="en-US" smtClean="0"/>
              <a:t>Continue with the same products the students have been working with.  Design the marketing mix required to launch it. How will you communicate its benefits? What types of distribution will you use? How will you determine the price? When will you launch? </a:t>
            </a:r>
          </a:p>
        </p:txBody>
      </p:sp>
    </p:spTree>
    <p:extLst>
      <p:ext uri="{BB962C8B-B14F-4D97-AF65-F5344CB8AC3E}">
        <p14:creationId xmlns:p14="http://schemas.microsoft.com/office/powerpoint/2010/main" val="1117000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2F2D93-EA19-41EC-BA57-6F889A1254F9}" type="slidenum">
              <a:rPr lang="en-US"/>
              <a:pPr fontAlgn="base">
                <a:spcBef>
                  <a:spcPct val="0"/>
                </a:spcBef>
                <a:spcAft>
                  <a:spcPct val="0"/>
                </a:spcAft>
                <a:defRPr/>
              </a:pPr>
              <a:t>15</a:t>
            </a:fld>
            <a:endParaRPr lang="en-US" dirty="0"/>
          </a:p>
        </p:txBody>
      </p:sp>
      <p:sp>
        <p:nvSpPr>
          <p:cNvPr id="79875"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Marketers cannot only celebrate success but also must understand failure. The question of why a product fails is just as important as why another succeeded. An underperforming product may require further development. </a:t>
            </a:r>
          </a:p>
        </p:txBody>
      </p:sp>
      <p:sp>
        <p:nvSpPr>
          <p:cNvPr id="79876"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9539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p:txBody>
          <a:bodyPr/>
          <a:lstStyle/>
          <a:p>
            <a:pPr>
              <a:defRPr/>
            </a:pPr>
            <a:fld id="{5651160B-CC0B-4758-BE34-77CCE9CDEC2B}" type="slidenum">
              <a:rPr lang="en-US"/>
              <a:pPr>
                <a:defRPr/>
              </a:pPr>
              <a:t>16</a:t>
            </a:fld>
            <a:endParaRPr lang="en-US" dirty="0"/>
          </a:p>
        </p:txBody>
      </p:sp>
      <p:sp>
        <p:nvSpPr>
          <p:cNvPr id="80899" name="Rectangle 2"/>
          <p:cNvSpPr>
            <a:spLocks noChangeArrowheads="1"/>
          </p:cNvSpPr>
          <p:nvPr/>
        </p:nvSpPr>
        <p:spPr bwMode="auto">
          <a:xfrm>
            <a:off x="3885903" y="0"/>
            <a:ext cx="2972097"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86" tIns="43243" rIns="86486" bIns="43243" anchor="ctr"/>
          <a:lstStyle/>
          <a:p>
            <a:endParaRPr lang="en-CA"/>
          </a:p>
        </p:txBody>
      </p:sp>
      <p:sp>
        <p:nvSpPr>
          <p:cNvPr id="80900" name="Rectangle 3"/>
          <p:cNvSpPr>
            <a:spLocks noChangeArrowheads="1"/>
          </p:cNvSpPr>
          <p:nvPr/>
        </p:nvSpPr>
        <p:spPr bwMode="auto">
          <a:xfrm>
            <a:off x="3885903" y="8685893"/>
            <a:ext cx="2972097"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866" tIns="0" rIns="18866" bIns="0" anchor="b"/>
          <a:lstStyle/>
          <a:p>
            <a:pPr algn="r" defTabSz="903973"/>
            <a:r>
              <a:rPr lang="en-US" sz="900" i="1">
                <a:latin typeface="Times New Roman" pitchFamily="18" charset="0"/>
              </a:rPr>
              <a:t>5</a:t>
            </a:r>
          </a:p>
        </p:txBody>
      </p:sp>
      <p:sp>
        <p:nvSpPr>
          <p:cNvPr id="80901" name="Rectangle 4"/>
          <p:cNvSpPr>
            <a:spLocks noChangeArrowheads="1"/>
          </p:cNvSpPr>
          <p:nvPr/>
        </p:nvSpPr>
        <p:spPr bwMode="auto">
          <a:xfrm>
            <a:off x="0" y="8685893"/>
            <a:ext cx="2972098" cy="4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86" tIns="43243" rIns="86486" bIns="43243" anchor="ctr"/>
          <a:lstStyle/>
          <a:p>
            <a:endParaRPr lang="en-CA"/>
          </a:p>
        </p:txBody>
      </p:sp>
      <p:sp>
        <p:nvSpPr>
          <p:cNvPr id="80902" name="Rectangle 5"/>
          <p:cNvSpPr>
            <a:spLocks noChangeArrowheads="1"/>
          </p:cNvSpPr>
          <p:nvPr/>
        </p:nvSpPr>
        <p:spPr bwMode="auto">
          <a:xfrm>
            <a:off x="0" y="0"/>
            <a:ext cx="2972098" cy="45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6486" tIns="43243" rIns="86486" bIns="43243" anchor="ctr"/>
          <a:lstStyle/>
          <a:p>
            <a:endParaRPr lang="en-CA"/>
          </a:p>
        </p:txBody>
      </p:sp>
      <p:sp>
        <p:nvSpPr>
          <p:cNvPr id="80903" name="Rectangle 6"/>
          <p:cNvSpPr>
            <a:spLocks noGrp="1" noRot="1" noChangeAspect="1" noChangeArrowheads="1" noTextEdit="1"/>
          </p:cNvSpPr>
          <p:nvPr>
            <p:ph type="sldImg"/>
          </p:nvPr>
        </p:nvSpPr>
        <p:spPr bwMode="auto">
          <a:xfrm>
            <a:off x="1152525" y="692150"/>
            <a:ext cx="4552950"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4" name="Rectangle 7"/>
          <p:cNvSpPr>
            <a:spLocks noGrp="1" noChangeArrowheads="1"/>
          </p:cNvSpPr>
          <p:nvPr>
            <p:ph type="body" idx="1"/>
          </p:nvPr>
        </p:nvSpPr>
        <p:spPr bwMode="auto">
          <a:xfrm>
            <a:off x="913805" y="4343703"/>
            <a:ext cx="5030391"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16" tIns="44022" rIns="89616" bIns="44022" numCol="1" anchor="t" anchorCtr="0" compatLnSpc="1">
            <a:prstTxWarp prst="textNoShape">
              <a:avLst/>
            </a:prstTxWarp>
          </a:bodyPr>
          <a:lstStyle/>
          <a:p>
            <a:endParaRPr lang="en-CA" dirty="0" smtClean="0"/>
          </a:p>
        </p:txBody>
      </p:sp>
    </p:spTree>
    <p:extLst>
      <p:ext uri="{BB962C8B-B14F-4D97-AF65-F5344CB8AC3E}">
        <p14:creationId xmlns:p14="http://schemas.microsoft.com/office/powerpoint/2010/main" val="259436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1BFC5F-3F34-4E17-9BD5-73691FBDCF07}" type="slidenum">
              <a:rPr lang="en-US"/>
              <a:pPr>
                <a:defRPr/>
              </a:pPr>
              <a:t>17</a:t>
            </a:fld>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Discuss the difficulties associated with the introduction stage, especially if the product is totally new to the world. </a:t>
            </a:r>
          </a:p>
          <a:p>
            <a:pPr>
              <a:spcBef>
                <a:spcPct val="0"/>
              </a:spcBef>
            </a:pPr>
            <a:r>
              <a:rPr lang="en-US" b="1" dirty="0" smtClean="0"/>
              <a:t>Ask students</a:t>
            </a:r>
            <a:r>
              <a:rPr lang="en-US" dirty="0" smtClean="0"/>
              <a:t>: What challenges do firms face in this stage? </a:t>
            </a:r>
          </a:p>
          <a:p>
            <a:r>
              <a:rPr lang="en-US" dirty="0" smtClean="0"/>
              <a:t>Growth: Discuss the concept of the “tipping point”—the transition between introduction and growth when the product either gains market acceptance or must exit the market. The majority of new products fail at this point. </a:t>
            </a:r>
          </a:p>
          <a:p>
            <a:r>
              <a:rPr lang="en-US" dirty="0" smtClean="0"/>
              <a:t>Maturity: Many consumer packaged goods products are in the maturity stage, which means companies must engage in defending their market share. </a:t>
            </a:r>
            <a:r>
              <a:rPr lang="en-US" b="1" dirty="0" smtClean="0"/>
              <a:t>Ask students:  </a:t>
            </a:r>
            <a:r>
              <a:rPr lang="en-US" dirty="0" smtClean="0"/>
              <a:t>What marketing activities should firms engage in at this stage?</a:t>
            </a:r>
          </a:p>
          <a:p>
            <a:r>
              <a:rPr lang="en-US" dirty="0" smtClean="0"/>
              <a:t>In the battle for soft drinks, a very mature market,, a 1% market share switch between Coke and Pepsi can account for millions of dollars in revenue. </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80756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18F50A-AB70-4B45-A87B-174D0BC46068}" type="slidenum">
              <a:rPr lang="en-US"/>
              <a:pPr>
                <a:defRPr/>
              </a:pPr>
              <a:t>18</a:t>
            </a:fld>
            <a:endParaRPr lang="en-US" dirty="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b="1" dirty="0" smtClean="0"/>
              <a:t>Group activity: </a:t>
            </a:r>
            <a:r>
              <a:rPr lang="en-US" dirty="0" smtClean="0"/>
              <a:t>List products that currently exist in each of the stages. What marketing mix would you design for each of these products?</a:t>
            </a:r>
            <a:endParaRPr lang="en-US" b="1" dirty="0" smtClean="0"/>
          </a:p>
          <a:p>
            <a:pPr lvl="2"/>
            <a:r>
              <a:rPr lang="en-US" b="1" dirty="0" smtClean="0"/>
              <a:t>Ask students: </a:t>
            </a:r>
            <a:r>
              <a:rPr lang="en-US" dirty="0" smtClean="0"/>
              <a:t>If your company’s product were in its decline stage, how would you determine whether to update the product, continue offering it for a small segment, or exit the market completely? </a:t>
            </a:r>
          </a:p>
          <a:p>
            <a:pPr lvl="2"/>
            <a:endParaRPr lang="en-US" dirty="0" smtClean="0"/>
          </a:p>
        </p:txBody>
      </p:sp>
    </p:spTree>
    <p:extLst>
      <p:ext uri="{BB962C8B-B14F-4D97-AF65-F5344CB8AC3E}">
        <p14:creationId xmlns:p14="http://schemas.microsoft.com/office/powerpoint/2010/main" val="1158960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57D710-C2C2-403E-9D9F-1D698D157627}" type="slidenum">
              <a:rPr lang="en-US"/>
              <a:pPr>
                <a:defRPr/>
              </a:pPr>
              <a:t>19</a:t>
            </a:fld>
            <a:endParaRPr 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b="1" dirty="0" smtClean="0"/>
              <a:t>Develop new uses</a:t>
            </a:r>
            <a:r>
              <a:rPr lang="en-CA" dirty="0" smtClean="0"/>
              <a:t> – Arm &amp; Hammer (Click on the link to go to website) promotes its baking soda in many rooms in the house. Click on link to go to website. </a:t>
            </a:r>
          </a:p>
          <a:p>
            <a:r>
              <a:rPr lang="en-CA" dirty="0" smtClean="0"/>
              <a:t>Bounce fabric sheets are promoted as a way to keep closets, laundry hampers and gym bags smelling fresh (Procter &amp; Gamble is pushing its Bounce fabric-softener with a contest that offers the chance for the winning entry to appear in an upcoming print ad. </a:t>
            </a:r>
          </a:p>
          <a:p>
            <a:r>
              <a:rPr lang="en-CA" b="1" dirty="0" smtClean="0"/>
              <a:t>Modify product</a:t>
            </a:r>
            <a:r>
              <a:rPr lang="en-CA" dirty="0" smtClean="0"/>
              <a:t> - </a:t>
            </a:r>
            <a:r>
              <a:rPr lang="en-US" dirty="0" smtClean="0"/>
              <a:t>Change quality, performance, packaging, e.g. iPod is continually coming out with smaller models or offering more </a:t>
            </a:r>
            <a:r>
              <a:rPr lang="en-US" dirty="0" err="1" smtClean="0"/>
              <a:t>colours</a:t>
            </a:r>
            <a:endParaRPr lang="en-CA" dirty="0" smtClean="0"/>
          </a:p>
          <a:p>
            <a:r>
              <a:rPr lang="en-CA" b="1" dirty="0" smtClean="0"/>
              <a:t>Increase frequency of use</a:t>
            </a:r>
            <a:r>
              <a:rPr lang="en-CA" dirty="0" smtClean="0"/>
              <a:t> – </a:t>
            </a:r>
            <a:r>
              <a:rPr lang="en-CA" dirty="0" err="1" smtClean="0"/>
              <a:t>Campbells</a:t>
            </a:r>
            <a:r>
              <a:rPr lang="en-CA" dirty="0" smtClean="0"/>
              <a:t> Soups (Click on the link to go to website) publishes recipes that use soup as an ingredient in an entrée. Click on link to go to website.</a:t>
            </a:r>
          </a:p>
          <a:p>
            <a:r>
              <a:rPr lang="en-CA" dirty="0" smtClean="0"/>
              <a:t>You can also show how P&amp;G encourages users to share their stories about how to use Bounce dryer sheets beyond the laundry room. Visit http://www.bounceeverywhere.com/index.jsp </a:t>
            </a:r>
          </a:p>
          <a:p>
            <a:r>
              <a:rPr lang="en-CA" b="1" dirty="0" smtClean="0"/>
              <a:t>Increase # of users</a:t>
            </a:r>
            <a:r>
              <a:rPr lang="en-CA" dirty="0" smtClean="0"/>
              <a:t> – Swiss Army Knife (Click on the link to go to website) now comes with an LED light, USB key. Click on link to go to website.</a:t>
            </a:r>
          </a:p>
          <a:p>
            <a:r>
              <a:rPr lang="en-CA" b="1" dirty="0" smtClean="0"/>
              <a:t>Find new users</a:t>
            </a:r>
            <a:r>
              <a:rPr lang="en-CA" dirty="0" smtClean="0"/>
              <a:t> – as Roller Blade sales levelled off in the teen/young adult market, the company looked to market to elementary school children and older adults</a:t>
            </a:r>
          </a:p>
          <a:p>
            <a:r>
              <a:rPr lang="en-CA" b="1" dirty="0" smtClean="0"/>
              <a:t>Reposition product</a:t>
            </a:r>
            <a:r>
              <a:rPr lang="en-CA" dirty="0" smtClean="0"/>
              <a:t> – Vitamin D is now being marketed as a way to ward off cancer</a:t>
            </a:r>
          </a:p>
          <a:p>
            <a:r>
              <a:rPr lang="en-CA" b="1" dirty="0" smtClean="0"/>
              <a:t>Tweak marketing strategy</a:t>
            </a:r>
            <a:r>
              <a:rPr lang="en-CA" dirty="0" smtClean="0"/>
              <a:t> – may apply to all the 4Ps</a:t>
            </a:r>
          </a:p>
        </p:txBody>
      </p:sp>
    </p:spTree>
    <p:extLst>
      <p:ext uri="{BB962C8B-B14F-4D97-AF65-F5344CB8AC3E}">
        <p14:creationId xmlns:p14="http://schemas.microsoft.com/office/powerpoint/2010/main" val="401868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FEC9BC-AECE-4112-832B-480231AB4A88}" type="slidenum">
              <a:rPr lang="en-US"/>
              <a:pPr>
                <a:defRPr/>
              </a:pPr>
              <a:t>20</a:t>
            </a:fld>
            <a:endParaRPr lang="en-US" dirty="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Group activity: </a:t>
            </a:r>
            <a:r>
              <a:rPr lang="en-US" dirty="0" smtClean="0"/>
              <a:t>Propose different products whose PLCs might match those shown in this slide </a:t>
            </a:r>
          </a:p>
          <a:p>
            <a:endParaRPr lang="en-CA" dirty="0" smtClean="0"/>
          </a:p>
        </p:txBody>
      </p:sp>
    </p:spTree>
    <p:extLst>
      <p:ext uri="{BB962C8B-B14F-4D97-AF65-F5344CB8AC3E}">
        <p14:creationId xmlns:p14="http://schemas.microsoft.com/office/powerpoint/2010/main" val="744043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7F7BB2-2C58-448E-BCD3-8D709EDBA234}" type="slidenum">
              <a:rPr lang="en-US"/>
              <a:pPr fontAlgn="base">
                <a:spcBef>
                  <a:spcPct val="0"/>
                </a:spcBef>
                <a:spcAft>
                  <a:spcPct val="0"/>
                </a:spcAft>
                <a:defRPr/>
              </a:pPr>
              <a:t>21</a:t>
            </a:fld>
            <a:endParaRPr lang="en-US" dirty="0"/>
          </a:p>
        </p:txBody>
      </p:sp>
      <p:sp>
        <p:nvSpPr>
          <p:cNvPr id="87043" name="Text Box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t>Ask students</a:t>
            </a:r>
            <a:r>
              <a:rPr lang="en-US" dirty="0" smtClean="0"/>
              <a:t>: What happens to a product that is misdiagnosed as being in the decline stage?  Answer:  It will surely decline!</a:t>
            </a:r>
          </a:p>
        </p:txBody>
      </p:sp>
      <p:sp>
        <p:nvSpPr>
          <p:cNvPr id="87044" name="Slide Image Placeholder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0905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BAB1D3-EA25-44EB-AF5E-06FFC9E6629C}" type="slidenum">
              <a:rPr lang="en-US"/>
              <a:pPr>
                <a:defRPr/>
              </a:pPr>
              <a:t>6</a:t>
            </a:fld>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slide is designed to introduce the new product development process and the steps to follow.</a:t>
            </a:r>
            <a:endParaRPr lang="en-US" b="1" dirty="0" smtClean="0"/>
          </a:p>
          <a:p>
            <a:r>
              <a:rPr lang="en-US" b="1" dirty="0" smtClean="0"/>
              <a:t>Group activity:  </a:t>
            </a:r>
            <a:r>
              <a:rPr lang="en-US" dirty="0" smtClean="0"/>
              <a:t>Have each student group think of a new product.  It need not be a “new-to-the-world” product.  Then have them follow the steps in the New Product Development Process and describe what they would do at each step.  This exercise might take an hour or so, so it may be used as an out of class assignment.  Have students present their process to the rest of the group.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30172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55616-AC33-47B9-9FCF-7494A3338DDE}" type="slidenum">
              <a:rPr lang="en-US"/>
              <a:pPr>
                <a:defRPr/>
              </a:pPr>
              <a:t>7</a:t>
            </a:fld>
            <a:endParaRPr lang="en-US" dirty="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2198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05EAB-B176-429E-9B00-071BAB659FA4}" type="slidenum">
              <a:rPr lang="en-US"/>
              <a:pPr>
                <a:defRPr/>
              </a:pPr>
              <a:t>8</a:t>
            </a:fld>
            <a:endParaRPr lang="en-US"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1310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65F5E2-7799-4A61-8653-2B684592536A}" type="slidenum">
              <a:rPr lang="en-US"/>
              <a:pPr>
                <a:defRPr/>
              </a:pPr>
              <a:t>9</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141570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E54C6D-1FAA-4640-B7D6-090CE65B7861}" type="slidenum">
              <a:rPr lang="en-US"/>
              <a:pPr>
                <a:defRPr/>
              </a:pPr>
              <a:t>10</a:t>
            </a:fld>
            <a:endParaRPr lang="en-US" dirty="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6007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C9D9C1-EB5A-4C24-94E6-255A6D6FF436}" type="slidenum">
              <a:rPr lang="en-US"/>
              <a:pPr>
                <a:defRPr/>
              </a:pPr>
              <a:t>11</a:t>
            </a:fld>
            <a:endParaRPr lang="en-US" dirty="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4032983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F861A3-25A3-46FE-8661-4ECB96985D68}" type="slidenum">
              <a:rPr lang="en-US"/>
              <a:pPr>
                <a:defRPr/>
              </a:pPr>
              <a:t>12</a:t>
            </a:fld>
            <a:endParaRPr lang="en-US" dirty="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Premarket test are conducted by research firms, such as ACNielsen (BASES II). </a:t>
            </a:r>
          </a:p>
          <a:p>
            <a:r>
              <a:rPr lang="en-US" smtClean="0"/>
              <a:t>Because test marketing reveals a new product to competitors, it might be inappropriate to expose some new products this way. </a:t>
            </a:r>
            <a:endParaRPr lang="en-US" b="1" smtClean="0"/>
          </a:p>
          <a:p>
            <a:r>
              <a:rPr lang="en-US" b="1" smtClean="0"/>
              <a:t>Ask students:  </a:t>
            </a:r>
            <a:r>
              <a:rPr lang="en-US" smtClean="0"/>
              <a:t>Think of some products that you think should not be subjected to test marketing. Why not?</a:t>
            </a:r>
            <a:r>
              <a:rPr lang="en-US" b="1" smtClean="0"/>
              <a:t>  </a:t>
            </a:r>
            <a:endParaRPr lang="en-US" smtClean="0"/>
          </a:p>
          <a:p>
            <a:r>
              <a:rPr lang="en-US" smtClean="0"/>
              <a:t>Answer:  incremental improvements on existing products (such as a new flavor of soda), small niche products because they only appeal to small market, products that could easily be copied by competition,  etc. </a:t>
            </a:r>
          </a:p>
        </p:txBody>
      </p:sp>
    </p:spTree>
    <p:extLst>
      <p:ext uri="{BB962C8B-B14F-4D97-AF65-F5344CB8AC3E}">
        <p14:creationId xmlns:p14="http://schemas.microsoft.com/office/powerpoint/2010/main" val="3058513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F745005-4AF0-4571-8C6B-E0C3C704B1DB}" type="slidenum">
              <a:rPr lang="en-US"/>
              <a:pPr>
                <a:defRPr/>
              </a:pPr>
              <a:t>13</a:t>
            </a:fld>
            <a:endParaRPr lang="en-US" dirty="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Launching a new product is part art and part science. Each of these products offered unique benefits.  </a:t>
            </a:r>
            <a:r>
              <a:rPr lang="en-US" b="1" dirty="0" smtClean="0"/>
              <a:t>Ask the students if they feel each would be successful?</a:t>
            </a:r>
            <a:r>
              <a:rPr lang="en-US" dirty="0" smtClean="0"/>
              <a:t> Minute Maid Heart Wise was introduced in 2003 and has been extremely successful.  </a:t>
            </a:r>
            <a:r>
              <a:rPr lang="en-US" dirty="0" err="1" smtClean="0"/>
              <a:t>Aquafresh</a:t>
            </a:r>
            <a:r>
              <a:rPr lang="en-US" dirty="0" smtClean="0"/>
              <a:t> Floss </a:t>
            </a:r>
            <a:r>
              <a:rPr lang="en-US" dirty="0" err="1" smtClean="0"/>
              <a:t>N’Cap</a:t>
            </a:r>
            <a:r>
              <a:rPr lang="en-US" dirty="0" smtClean="0"/>
              <a:t> has been expanded to other </a:t>
            </a:r>
            <a:r>
              <a:rPr lang="en-US" dirty="0" err="1" smtClean="0"/>
              <a:t>Aquafresh</a:t>
            </a:r>
            <a:r>
              <a:rPr lang="en-US" dirty="0" smtClean="0"/>
              <a:t> lines including whitening. However, Kellogg’s </a:t>
            </a:r>
            <a:r>
              <a:rPr lang="en-US" dirty="0" err="1" smtClean="0"/>
              <a:t>Drink’n</a:t>
            </a:r>
            <a:r>
              <a:rPr lang="en-US" dirty="0" smtClean="0"/>
              <a:t> Crunch turned out to be a </a:t>
            </a:r>
            <a:r>
              <a:rPr lang="en-CA" dirty="0" smtClean="0"/>
              <a:t>high-innovation, low-sales product. The innovative packaging allowed consumers to consume their cereal and milk while on the move but didn’t sell. Getting the right proportion of cereal with the right amount of milk without it being a choking hazard is difficult. (Source: http://www.kellogg.northwestern.edu/news/hits/060515usn.htm)  </a:t>
            </a:r>
          </a:p>
          <a:p>
            <a:endParaRPr lang="en-CA" dirty="0" smtClean="0"/>
          </a:p>
          <a:p>
            <a:r>
              <a:rPr lang="en-CA" dirty="0" smtClean="0"/>
              <a:t>The </a:t>
            </a:r>
            <a:r>
              <a:rPr lang="en-CA" b="1" dirty="0" smtClean="0"/>
              <a:t>Clorox Company of Canada</a:t>
            </a:r>
            <a:r>
              <a:rPr lang="en-CA" dirty="0" smtClean="0"/>
              <a:t> gave consumers a way stay clean and green with the launch of the Green Works line of eco-friendly cleaners. An </a:t>
            </a:r>
            <a:r>
              <a:rPr lang="en-CA" dirty="0" err="1" smtClean="0"/>
              <a:t>Ipsos</a:t>
            </a:r>
            <a:r>
              <a:rPr lang="en-CA" dirty="0" smtClean="0"/>
              <a:t>-Reid survey, conducted on behalf of Clorox, found that Canadians were interested in “green” cleaning products but high prices, perceived efficacy and limited availability were preventing them from making the switch. The new line is 20% to 25% cheaper than other environmentally friendly cleaners currently in the marketplace and just as efficient as regular all-purpose cleaners. The p</a:t>
            </a:r>
            <a:r>
              <a:rPr lang="en-US" dirty="0" err="1" smtClean="0"/>
              <a:t>roduct</a:t>
            </a:r>
            <a:r>
              <a:rPr lang="en-US" dirty="0" smtClean="0"/>
              <a:t> launched in the spring of 2008 and was a huge success.</a:t>
            </a:r>
          </a:p>
          <a:p>
            <a:endParaRPr lang="en-US" dirty="0" smtClean="0"/>
          </a:p>
        </p:txBody>
      </p:sp>
    </p:spTree>
    <p:extLst>
      <p:ext uri="{BB962C8B-B14F-4D97-AF65-F5344CB8AC3E}">
        <p14:creationId xmlns:p14="http://schemas.microsoft.com/office/powerpoint/2010/main" val="3452501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7663" y="187325"/>
            <a:ext cx="8455025" cy="855663"/>
          </a:xfrm>
        </p:spPr>
        <p:txBody>
          <a:bodyPr/>
          <a:lstStyle>
            <a:lvl1pPr algn="l">
              <a:defRPr sz="4600">
                <a:solidFill>
                  <a:srgbClr val="000000"/>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347663" y="1042988"/>
            <a:ext cx="6400800" cy="538162"/>
          </a:xfrm>
          <a:effectLst>
            <a:outerShdw dist="35921" dir="2700000" algn="ctr" rotWithShape="0">
              <a:srgbClr val="FFFFFF"/>
            </a:outerShdw>
          </a:effectLst>
        </p:spPr>
        <p:txBody>
          <a:bodyPr/>
          <a:lstStyle>
            <a:lvl1pPr marL="0" indent="0">
              <a:buFontTx/>
              <a:buNone/>
              <a:defRPr sz="2400">
                <a:solidFill>
                  <a:srgbClr val="FF6600"/>
                </a:solidFill>
              </a:defRPr>
            </a:lvl1pPr>
          </a:lstStyle>
          <a:p>
            <a:pPr lvl="0"/>
            <a:r>
              <a:rPr lang="en-US" altLang="en-US" noProof="0" smtClean="0"/>
              <a:t>Click to edit Master subtitle style</a:t>
            </a:r>
          </a:p>
        </p:txBody>
      </p:sp>
      <p:sp>
        <p:nvSpPr>
          <p:cNvPr id="3079" name="Rectangle 7"/>
          <p:cNvSpPr>
            <a:spLocks noGrp="1" noChangeArrowheads="1"/>
          </p:cNvSpPr>
          <p:nvPr>
            <p:ph type="dt" sz="half" idx="2"/>
          </p:nvPr>
        </p:nvSpPr>
        <p:spPr>
          <a:effectLst>
            <a:outerShdw dist="17961" dir="2700000" algn="ctr" rotWithShape="0">
              <a:srgbClr val="FFFFFF"/>
            </a:outerShdw>
          </a:effectLst>
        </p:spPr>
        <p:txBody>
          <a:bodyPr/>
          <a:lstStyle>
            <a:lvl1pPr>
              <a:defRPr>
                <a:solidFill>
                  <a:srgbClr val="333333"/>
                </a:solidFill>
              </a:defRPr>
            </a:lvl1pPr>
          </a:lstStyle>
          <a:p>
            <a:endParaRPr lang="en-US" altLang="en-US"/>
          </a:p>
        </p:txBody>
      </p:sp>
      <p:sp>
        <p:nvSpPr>
          <p:cNvPr id="3080" name="Rectangle 8"/>
          <p:cNvSpPr>
            <a:spLocks noGrp="1" noChangeArrowheads="1"/>
          </p:cNvSpPr>
          <p:nvPr>
            <p:ph type="ftr" sz="quarter" idx="3"/>
          </p:nvPr>
        </p:nvSpPr>
        <p:spPr>
          <a:effectLst>
            <a:outerShdw dist="17961" dir="2700000" algn="ctr" rotWithShape="0">
              <a:srgbClr val="FFFFFF"/>
            </a:outerShdw>
          </a:effectLst>
        </p:spPr>
        <p:txBody>
          <a:bodyPr/>
          <a:lstStyle>
            <a:lvl1pPr>
              <a:defRPr>
                <a:solidFill>
                  <a:srgbClr val="333333"/>
                </a:solidFill>
              </a:defRPr>
            </a:lvl1pPr>
          </a:lstStyle>
          <a:p>
            <a:endParaRPr lang="en-US" altLang="en-US"/>
          </a:p>
        </p:txBody>
      </p:sp>
      <p:sp>
        <p:nvSpPr>
          <p:cNvPr id="3081" name="Rectangle 9"/>
          <p:cNvSpPr>
            <a:spLocks noGrp="1" noChangeArrowheads="1"/>
          </p:cNvSpPr>
          <p:nvPr>
            <p:ph type="sldNum" sz="quarter" idx="4"/>
          </p:nvPr>
        </p:nvSpPr>
        <p:spPr>
          <a:effectLst>
            <a:outerShdw dist="17961" dir="2700000" algn="ctr" rotWithShape="0">
              <a:srgbClr val="FFFFFF"/>
            </a:outerShdw>
          </a:effectLst>
        </p:spPr>
        <p:txBody>
          <a:bodyPr/>
          <a:lstStyle>
            <a:lvl1pPr>
              <a:defRPr>
                <a:solidFill>
                  <a:srgbClr val="333333"/>
                </a:solidFill>
              </a:defRPr>
            </a:lvl1pPr>
          </a:lstStyle>
          <a:p>
            <a:fld id="{CA553385-6B39-4FF6-AA75-C1DA04FB0EA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5201BA-9B7B-44EC-8129-93AE562006AB}" type="slidenum">
              <a:rPr lang="en-US" altLang="en-US"/>
              <a:pPr/>
              <a:t>‹#›</a:t>
            </a:fld>
            <a:endParaRPr lang="en-US" altLang="en-US"/>
          </a:p>
        </p:txBody>
      </p:sp>
    </p:spTree>
    <p:extLst>
      <p:ext uri="{BB962C8B-B14F-4D97-AF65-F5344CB8AC3E}">
        <p14:creationId xmlns:p14="http://schemas.microsoft.com/office/powerpoint/2010/main" val="193776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13D47B-952E-48B2-A528-B4228D8FB6E2}" type="slidenum">
              <a:rPr lang="en-US" altLang="en-US"/>
              <a:pPr/>
              <a:t>‹#›</a:t>
            </a:fld>
            <a:endParaRPr lang="en-US" altLang="en-US"/>
          </a:p>
        </p:txBody>
      </p:sp>
    </p:spTree>
    <p:extLst>
      <p:ext uri="{BB962C8B-B14F-4D97-AF65-F5344CB8AC3E}">
        <p14:creationId xmlns:p14="http://schemas.microsoft.com/office/powerpoint/2010/main" val="3701398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228600"/>
            <a:ext cx="7924800" cy="11430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838200" y="1600200"/>
            <a:ext cx="3770313" cy="216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760913" y="1600200"/>
            <a:ext cx="3770312" cy="216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838200" y="3919538"/>
            <a:ext cx="3770313" cy="216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760913" y="3919538"/>
            <a:ext cx="3770312" cy="216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2438400" y="6248400"/>
            <a:ext cx="2130425" cy="474663"/>
          </a:xfrm>
          <a:prstGeom prst="rect">
            <a:avLst/>
          </a:prstGeom>
        </p:spPr>
        <p:txBody>
          <a:bodyPr/>
          <a:lstStyle>
            <a:lvl1pPr>
              <a:defRPr>
                <a:latin typeface="Arial" pitchFamily="34" charset="0"/>
              </a:defRPr>
            </a:lvl1pPr>
          </a:lstStyle>
          <a:p>
            <a:pPr>
              <a:defRPr/>
            </a:pPr>
            <a:endParaRPr lang="en-US"/>
          </a:p>
        </p:txBody>
      </p:sp>
      <p:sp>
        <p:nvSpPr>
          <p:cNvPr id="8" name="Footer Placeholder 7"/>
          <p:cNvSpPr>
            <a:spLocks noGrp="1"/>
          </p:cNvSpPr>
          <p:nvPr>
            <p:ph type="ftr" sz="quarter" idx="11"/>
          </p:nvPr>
        </p:nvSpPr>
        <p:spPr>
          <a:xfrm>
            <a:off x="5791200" y="6248400"/>
            <a:ext cx="2897188" cy="474663"/>
          </a:xfrm>
          <a:prstGeom prst="rect">
            <a:avLst/>
          </a:prstGeom>
        </p:spPr>
        <p:txBody>
          <a:bodyPr/>
          <a:lstStyle>
            <a:lvl1pPr>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a:xfrm>
            <a:off x="84138" y="6242050"/>
            <a:ext cx="587375" cy="488950"/>
          </a:xfrm>
          <a:prstGeom prst="rect">
            <a:avLst/>
          </a:prstGeom>
        </p:spPr>
        <p:txBody>
          <a:bodyPr/>
          <a:lstStyle>
            <a:lvl1pPr>
              <a:defRPr>
                <a:latin typeface="Arial" pitchFamily="34" charset="0"/>
              </a:defRPr>
            </a:lvl1pPr>
          </a:lstStyle>
          <a:p>
            <a:pPr>
              <a:defRPr/>
            </a:pPr>
            <a:fld id="{50C89759-319C-462E-B0A1-F0A4AA42B32B}" type="slidenum">
              <a:rPr lang="en-US"/>
              <a:pPr>
                <a:defRPr/>
              </a:pPr>
              <a:t>‹#›</a:t>
            </a:fld>
            <a:endParaRPr lang="en-US" dirty="0"/>
          </a:p>
        </p:txBody>
      </p:sp>
    </p:spTree>
    <p:extLst>
      <p:ext uri="{BB962C8B-B14F-4D97-AF65-F5344CB8AC3E}">
        <p14:creationId xmlns:p14="http://schemas.microsoft.com/office/powerpoint/2010/main" val="20605403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600200"/>
            <a:ext cx="3770313" cy="448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760913" y="1600200"/>
            <a:ext cx="3770312" cy="448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2438400" y="6248400"/>
            <a:ext cx="2130425" cy="474663"/>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a:prstGeom prst="rect">
            <a:avLst/>
          </a:prstGeom>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a:prstGeom prst="rect">
            <a:avLst/>
          </a:prstGeom>
        </p:spPr>
        <p:txBody>
          <a:bodyPr/>
          <a:lstStyle>
            <a:lvl1pPr>
              <a:defRPr>
                <a:latin typeface="Arial" pitchFamily="34" charset="0"/>
              </a:defRPr>
            </a:lvl1pPr>
          </a:lstStyle>
          <a:p>
            <a:pPr>
              <a:defRPr/>
            </a:pPr>
            <a:fld id="{232ABC99-2291-4058-BCE7-D579677C85E9}" type="slidenum">
              <a:rPr lang="en-US"/>
              <a:pPr>
                <a:defRPr/>
              </a:pPr>
              <a:t>‹#›</a:t>
            </a:fld>
            <a:endParaRPr lang="en-US" dirty="0"/>
          </a:p>
        </p:txBody>
      </p:sp>
    </p:spTree>
    <p:extLst>
      <p:ext uri="{BB962C8B-B14F-4D97-AF65-F5344CB8AC3E}">
        <p14:creationId xmlns:p14="http://schemas.microsoft.com/office/powerpoint/2010/main" val="40567586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600200"/>
            <a:ext cx="3770313" cy="448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760913" y="1600200"/>
            <a:ext cx="3770312" cy="216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760913" y="3919538"/>
            <a:ext cx="3770312" cy="2166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2438400" y="6248400"/>
            <a:ext cx="2130425" cy="474663"/>
          </a:xfrm>
          <a:prstGeom prst="rect">
            <a:avLst/>
          </a:prstGeom>
        </p:spPr>
        <p:txBody>
          <a:bodyPr/>
          <a:lstStyle>
            <a:lvl1pPr>
              <a:defRPr>
                <a:latin typeface="Arial" pitchFamily="34" charset="0"/>
              </a:defRPr>
            </a:lvl1pPr>
          </a:lstStyle>
          <a:p>
            <a:pPr>
              <a:defRPr/>
            </a:pPr>
            <a:endParaRPr lang="en-US"/>
          </a:p>
        </p:txBody>
      </p:sp>
      <p:sp>
        <p:nvSpPr>
          <p:cNvPr id="7" name="Footer Placeholder 6"/>
          <p:cNvSpPr>
            <a:spLocks noGrp="1"/>
          </p:cNvSpPr>
          <p:nvPr>
            <p:ph type="ftr" sz="quarter" idx="11"/>
          </p:nvPr>
        </p:nvSpPr>
        <p:spPr>
          <a:xfrm>
            <a:off x="5791200" y="6248400"/>
            <a:ext cx="2897188" cy="474663"/>
          </a:xfrm>
          <a:prstGeom prst="rect">
            <a:avLst/>
          </a:prstGeom>
        </p:spPr>
        <p:txBody>
          <a:bodyPr/>
          <a:lstStyle>
            <a:lvl1pPr>
              <a:defRPr>
                <a:latin typeface="Arial" pitchFamily="34" charset="0"/>
              </a:defRPr>
            </a:lvl1pPr>
          </a:lstStyle>
          <a:p>
            <a:pPr>
              <a:defRPr/>
            </a:pPr>
            <a:endParaRPr lang="en-US"/>
          </a:p>
        </p:txBody>
      </p:sp>
      <p:sp>
        <p:nvSpPr>
          <p:cNvPr id="8" name="Slide Number Placeholder 7"/>
          <p:cNvSpPr>
            <a:spLocks noGrp="1"/>
          </p:cNvSpPr>
          <p:nvPr>
            <p:ph type="sldNum" sz="quarter" idx="12"/>
          </p:nvPr>
        </p:nvSpPr>
        <p:spPr>
          <a:xfrm>
            <a:off x="84138" y="6242050"/>
            <a:ext cx="587375" cy="488950"/>
          </a:xfrm>
          <a:prstGeom prst="rect">
            <a:avLst/>
          </a:prstGeom>
        </p:spPr>
        <p:txBody>
          <a:bodyPr/>
          <a:lstStyle>
            <a:lvl1pPr>
              <a:defRPr>
                <a:latin typeface="Arial" pitchFamily="34" charset="0"/>
              </a:defRPr>
            </a:lvl1pPr>
          </a:lstStyle>
          <a:p>
            <a:pPr>
              <a:defRPr/>
            </a:pPr>
            <a:fld id="{6C132AE3-E122-4370-9706-6F3AD90685D5}" type="slidenum">
              <a:rPr lang="en-US"/>
              <a:pPr>
                <a:defRPr/>
              </a:pPr>
              <a:t>‹#›</a:t>
            </a:fld>
            <a:endParaRPr lang="en-US" dirty="0"/>
          </a:p>
        </p:txBody>
      </p:sp>
    </p:spTree>
    <p:extLst>
      <p:ext uri="{BB962C8B-B14F-4D97-AF65-F5344CB8AC3E}">
        <p14:creationId xmlns:p14="http://schemas.microsoft.com/office/powerpoint/2010/main" val="21069003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9248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600200"/>
            <a:ext cx="3770313" cy="4486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760913" y="1600200"/>
            <a:ext cx="3770312" cy="4486275"/>
          </a:xfrm>
        </p:spPr>
        <p:txBody>
          <a:bodyPr/>
          <a:lstStyle/>
          <a:p>
            <a:pPr lvl="0"/>
            <a:endParaRPr lang="en-CA" noProof="0" dirty="0"/>
          </a:p>
        </p:txBody>
      </p:sp>
      <p:sp>
        <p:nvSpPr>
          <p:cNvPr id="5" name="Date Placeholder 4"/>
          <p:cNvSpPr>
            <a:spLocks noGrp="1"/>
          </p:cNvSpPr>
          <p:nvPr>
            <p:ph type="dt" sz="half" idx="10"/>
          </p:nvPr>
        </p:nvSpPr>
        <p:spPr>
          <a:xfrm>
            <a:off x="2438400" y="6248400"/>
            <a:ext cx="2130425" cy="474663"/>
          </a:xfrm>
          <a:prstGeom prst="rect">
            <a:avLst/>
          </a:prstGeom>
        </p:spPr>
        <p:txBody>
          <a:bodyPr/>
          <a:lstStyle>
            <a:lvl1pPr>
              <a:defRPr>
                <a:latin typeface="Arial" pitchFamily="34" charset="0"/>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a:prstGeom prst="rect">
            <a:avLst/>
          </a:prstGeom>
        </p:spPr>
        <p:txBody>
          <a:bodyPr/>
          <a:lstStyle>
            <a:lvl1pPr>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a:prstGeom prst="rect">
            <a:avLst/>
          </a:prstGeom>
        </p:spPr>
        <p:txBody>
          <a:bodyPr/>
          <a:lstStyle>
            <a:lvl1pPr>
              <a:defRPr>
                <a:latin typeface="Arial" pitchFamily="34" charset="0"/>
              </a:defRPr>
            </a:lvl1pPr>
          </a:lstStyle>
          <a:p>
            <a:pPr>
              <a:defRPr/>
            </a:pPr>
            <a:fld id="{28D52B52-4660-464A-A312-D7E8B050ABD0}" type="slidenum">
              <a:rPr lang="en-US"/>
              <a:pPr>
                <a:defRPr/>
              </a:pPr>
              <a:t>‹#›</a:t>
            </a:fld>
            <a:endParaRPr lang="en-US" dirty="0"/>
          </a:p>
        </p:txBody>
      </p:sp>
    </p:spTree>
    <p:extLst>
      <p:ext uri="{BB962C8B-B14F-4D97-AF65-F5344CB8AC3E}">
        <p14:creationId xmlns:p14="http://schemas.microsoft.com/office/powerpoint/2010/main" val="9836509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30BEA3-A0E4-4D96-9613-10FBAD692751}" type="slidenum">
              <a:rPr lang="en-US" altLang="en-US"/>
              <a:pPr/>
              <a:t>‹#›</a:t>
            </a:fld>
            <a:endParaRPr lang="en-US" altLang="en-US"/>
          </a:p>
        </p:txBody>
      </p:sp>
    </p:spTree>
    <p:extLst>
      <p:ext uri="{BB962C8B-B14F-4D97-AF65-F5344CB8AC3E}">
        <p14:creationId xmlns:p14="http://schemas.microsoft.com/office/powerpoint/2010/main" val="2784430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90189DE-BECE-40B1-B6CD-D75B7CF1ACD1}" type="slidenum">
              <a:rPr lang="en-US" altLang="en-US"/>
              <a:pPr/>
              <a:t>‹#›</a:t>
            </a:fld>
            <a:endParaRPr lang="en-US" altLang="en-US"/>
          </a:p>
        </p:txBody>
      </p:sp>
    </p:spTree>
    <p:extLst>
      <p:ext uri="{BB962C8B-B14F-4D97-AF65-F5344CB8AC3E}">
        <p14:creationId xmlns:p14="http://schemas.microsoft.com/office/powerpoint/2010/main" val="149542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759CE9E-1EF4-4197-8ACF-BF5B20AFE6BF}" type="slidenum">
              <a:rPr lang="en-US" altLang="en-US"/>
              <a:pPr/>
              <a:t>‹#›</a:t>
            </a:fld>
            <a:endParaRPr lang="en-US" altLang="en-US"/>
          </a:p>
        </p:txBody>
      </p:sp>
    </p:spTree>
    <p:extLst>
      <p:ext uri="{BB962C8B-B14F-4D97-AF65-F5344CB8AC3E}">
        <p14:creationId xmlns:p14="http://schemas.microsoft.com/office/powerpoint/2010/main" val="100160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B2608CC-5311-4B0C-A992-59D41538D447}" type="slidenum">
              <a:rPr lang="en-US" altLang="en-US"/>
              <a:pPr/>
              <a:t>‹#›</a:t>
            </a:fld>
            <a:endParaRPr lang="en-US" altLang="en-US"/>
          </a:p>
        </p:txBody>
      </p:sp>
    </p:spTree>
    <p:extLst>
      <p:ext uri="{BB962C8B-B14F-4D97-AF65-F5344CB8AC3E}">
        <p14:creationId xmlns:p14="http://schemas.microsoft.com/office/powerpoint/2010/main" val="175289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F0476B8-F95D-4D96-8256-85654A9D992E}" type="slidenum">
              <a:rPr lang="en-US" altLang="en-US"/>
              <a:pPr/>
              <a:t>‹#›</a:t>
            </a:fld>
            <a:endParaRPr lang="en-US" altLang="en-US"/>
          </a:p>
        </p:txBody>
      </p:sp>
    </p:spTree>
    <p:extLst>
      <p:ext uri="{BB962C8B-B14F-4D97-AF65-F5344CB8AC3E}">
        <p14:creationId xmlns:p14="http://schemas.microsoft.com/office/powerpoint/2010/main" val="19732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178BD0E-8D6F-4104-97C1-3194C5256F6E}" type="slidenum">
              <a:rPr lang="en-US" altLang="en-US"/>
              <a:pPr/>
              <a:t>‹#›</a:t>
            </a:fld>
            <a:endParaRPr lang="en-US" altLang="en-US"/>
          </a:p>
        </p:txBody>
      </p:sp>
    </p:spTree>
    <p:extLst>
      <p:ext uri="{BB962C8B-B14F-4D97-AF65-F5344CB8AC3E}">
        <p14:creationId xmlns:p14="http://schemas.microsoft.com/office/powerpoint/2010/main" val="377772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B53401-7330-42BA-A526-A227D6942203}" type="slidenum">
              <a:rPr lang="en-US" altLang="en-US"/>
              <a:pPr/>
              <a:t>‹#›</a:t>
            </a:fld>
            <a:endParaRPr lang="en-US" altLang="en-US"/>
          </a:p>
        </p:txBody>
      </p:sp>
    </p:spTree>
    <p:extLst>
      <p:ext uri="{BB962C8B-B14F-4D97-AF65-F5344CB8AC3E}">
        <p14:creationId xmlns:p14="http://schemas.microsoft.com/office/powerpoint/2010/main" val="376881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921955E-963A-4E47-BFB2-D611DC67AC85}" type="slidenum">
              <a:rPr lang="en-US" altLang="en-US"/>
              <a:pPr/>
              <a:t>‹#›</a:t>
            </a:fld>
            <a:endParaRPr lang="en-US" altLang="en-US"/>
          </a:p>
        </p:txBody>
      </p:sp>
    </p:spTree>
    <p:extLst>
      <p:ext uri="{BB962C8B-B14F-4D97-AF65-F5344CB8AC3E}">
        <p14:creationId xmlns:p14="http://schemas.microsoft.com/office/powerpoint/2010/main" val="236315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Grp="1" noChangeArrowheads="1"/>
          </p:cNvSpPr>
          <p:nvPr>
            <p:ph type="dt" sz="half" idx="2"/>
          </p:nvPr>
        </p:nvSpPr>
        <p:spPr bwMode="auto">
          <a:xfrm>
            <a:off x="457200" y="6384925"/>
            <a:ext cx="21336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FFFFFF"/>
                </a:solidFill>
              </a:defRPr>
            </a:lvl1pPr>
          </a:lstStyle>
          <a:p>
            <a:endParaRPr lang="en-US" altLang="en-US"/>
          </a:p>
        </p:txBody>
      </p:sp>
      <p:sp>
        <p:nvSpPr>
          <p:cNvPr id="1032" name="Rectangle 8"/>
          <p:cNvSpPr>
            <a:spLocks noGrp="1" noChangeArrowheads="1"/>
          </p:cNvSpPr>
          <p:nvPr>
            <p:ph type="ftr" sz="quarter" idx="3"/>
          </p:nvPr>
        </p:nvSpPr>
        <p:spPr bwMode="auto">
          <a:xfrm>
            <a:off x="3124200" y="6384925"/>
            <a:ext cx="28956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defRPr>
            </a:lvl1pPr>
          </a:lstStyle>
          <a:p>
            <a:endParaRPr lang="en-US" altLang="en-US"/>
          </a:p>
        </p:txBody>
      </p:sp>
      <p:sp>
        <p:nvSpPr>
          <p:cNvPr id="1033" name="Rectangle 9"/>
          <p:cNvSpPr>
            <a:spLocks noGrp="1" noChangeArrowheads="1"/>
          </p:cNvSpPr>
          <p:nvPr>
            <p:ph type="sldNum" sz="quarter" idx="4"/>
          </p:nvPr>
        </p:nvSpPr>
        <p:spPr bwMode="auto">
          <a:xfrm>
            <a:off x="6553200" y="6384925"/>
            <a:ext cx="213360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fld id="{8CAC6938-60FA-40B6-B488-0640A0472B5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ctr" rtl="0" eaLnBrk="1" fontAlgn="base" hangingPunct="1">
        <a:spcBef>
          <a:spcPct val="0"/>
        </a:spcBef>
        <a:spcAft>
          <a:spcPct val="0"/>
        </a:spcAft>
        <a:defRPr sz="4200" b="1" kern="1200">
          <a:solidFill>
            <a:schemeClr val="tx2"/>
          </a:solidFill>
          <a:latin typeface="+mj-lt"/>
          <a:ea typeface="+mj-ea"/>
          <a:cs typeface="+mj-cs"/>
        </a:defRPr>
      </a:lvl1pPr>
      <a:lvl2pPr algn="ctr" rtl="0" eaLnBrk="1" fontAlgn="base" hangingPunct="1">
        <a:spcBef>
          <a:spcPct val="0"/>
        </a:spcBef>
        <a:spcAft>
          <a:spcPct val="0"/>
        </a:spcAft>
        <a:defRPr sz="4200" b="1">
          <a:solidFill>
            <a:schemeClr val="tx2"/>
          </a:solidFill>
          <a:latin typeface="Arial" panose="020B0604020202020204" pitchFamily="34" charset="0"/>
        </a:defRPr>
      </a:lvl2pPr>
      <a:lvl3pPr algn="ctr" rtl="0" eaLnBrk="1" fontAlgn="base" hangingPunct="1">
        <a:spcBef>
          <a:spcPct val="0"/>
        </a:spcBef>
        <a:spcAft>
          <a:spcPct val="0"/>
        </a:spcAft>
        <a:defRPr sz="4200" b="1">
          <a:solidFill>
            <a:schemeClr val="tx2"/>
          </a:solidFill>
          <a:latin typeface="Arial" panose="020B0604020202020204" pitchFamily="34" charset="0"/>
        </a:defRPr>
      </a:lvl3pPr>
      <a:lvl4pPr algn="ctr" rtl="0" eaLnBrk="1" fontAlgn="base" hangingPunct="1">
        <a:spcBef>
          <a:spcPct val="0"/>
        </a:spcBef>
        <a:spcAft>
          <a:spcPct val="0"/>
        </a:spcAft>
        <a:defRPr sz="4200" b="1">
          <a:solidFill>
            <a:schemeClr val="tx2"/>
          </a:solidFill>
          <a:latin typeface="Arial" panose="020B0604020202020204" pitchFamily="34" charset="0"/>
        </a:defRPr>
      </a:lvl4pPr>
      <a:lvl5pPr algn="ctr" rtl="0" eaLnBrk="1" fontAlgn="base" hangingPunct="1">
        <a:spcBef>
          <a:spcPct val="0"/>
        </a:spcBef>
        <a:spcAft>
          <a:spcPct val="0"/>
        </a:spcAft>
        <a:defRPr sz="4200" b="1">
          <a:solidFill>
            <a:schemeClr val="tx2"/>
          </a:solidFill>
          <a:latin typeface="Arial" panose="020B0604020202020204" pitchFamily="34" charset="0"/>
        </a:defRPr>
      </a:lvl5pPr>
      <a:lvl6pPr marL="457200" algn="ctr" rtl="0" eaLnBrk="1" fontAlgn="base" hangingPunct="1">
        <a:spcBef>
          <a:spcPct val="0"/>
        </a:spcBef>
        <a:spcAft>
          <a:spcPct val="0"/>
        </a:spcAft>
        <a:defRPr sz="4200" b="1">
          <a:solidFill>
            <a:schemeClr val="tx2"/>
          </a:solidFill>
          <a:latin typeface="Arial" panose="020B0604020202020204" pitchFamily="34" charset="0"/>
        </a:defRPr>
      </a:lvl6pPr>
      <a:lvl7pPr marL="914400" algn="ctr" rtl="0" eaLnBrk="1" fontAlgn="base" hangingPunct="1">
        <a:spcBef>
          <a:spcPct val="0"/>
        </a:spcBef>
        <a:spcAft>
          <a:spcPct val="0"/>
        </a:spcAft>
        <a:defRPr sz="4200" b="1">
          <a:solidFill>
            <a:schemeClr val="tx2"/>
          </a:solidFill>
          <a:latin typeface="Arial" panose="020B0604020202020204" pitchFamily="34" charset="0"/>
        </a:defRPr>
      </a:lvl7pPr>
      <a:lvl8pPr marL="1371600" algn="ctr" rtl="0" eaLnBrk="1" fontAlgn="base" hangingPunct="1">
        <a:spcBef>
          <a:spcPct val="0"/>
        </a:spcBef>
        <a:spcAft>
          <a:spcPct val="0"/>
        </a:spcAft>
        <a:defRPr sz="4200" b="1">
          <a:solidFill>
            <a:schemeClr val="tx2"/>
          </a:solidFill>
          <a:latin typeface="Arial" panose="020B0604020202020204" pitchFamily="34" charset="0"/>
        </a:defRPr>
      </a:lvl8pPr>
      <a:lvl9pPr marL="1828800" algn="ctr" rtl="0" eaLnBrk="1" fontAlgn="base" hangingPunct="1">
        <a:spcBef>
          <a:spcPct val="0"/>
        </a:spcBef>
        <a:spcAft>
          <a:spcPct val="0"/>
        </a:spcAft>
        <a:defRPr sz="42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7.jpeg"/><Relationship Id="rId7" Type="http://schemas.openxmlformats.org/officeDocument/2006/relationships/diagramLayout" Target="../diagrams/layout3.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Data" Target="../diagrams/data3.xml"/><Relationship Id="rId5" Type="http://schemas.openxmlformats.org/officeDocument/2006/relationships/image" Target="../media/image19.jpeg"/><Relationship Id="rId10" Type="http://schemas.microsoft.com/office/2007/relationships/diagramDrawing" Target="../diagrams/drawing3.xml"/><Relationship Id="rId4" Type="http://schemas.openxmlformats.org/officeDocument/2006/relationships/image" Target="../media/image18.jpeg"/><Relationship Id="rId9" Type="http://schemas.openxmlformats.org/officeDocument/2006/relationships/diagramColors" Target="../diagrams/colors3.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rmhammer.com/myhome/room.asp?room=Garag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www.swissinfo.org/eng/index.html?siteSect=511&amp;sid=4791994" TargetMode="External"/><Relationship Id="rId4" Type="http://schemas.openxmlformats.org/officeDocument/2006/relationships/hyperlink" Target="http://www.campbellkitchen.com/recipedetail.aspx?recipeSource=MealIdeas&amp;recipeID=20&amp;rc=839&amp;page=1&amp;index=2&amp;Lastindex=fal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dt" sz="half" idx="2"/>
          </p:nvPr>
        </p:nvSpPr>
        <p:spPr/>
        <p:txBody>
          <a:bodyPr/>
          <a:lstStyle/>
          <a:p>
            <a:r>
              <a:rPr lang="en-US" altLang="en-US" dirty="0" smtClean="0"/>
              <a:t>Week 6</a:t>
            </a:r>
            <a:endParaRPr lang="en-US" altLang="en-US" dirty="0"/>
          </a:p>
        </p:txBody>
      </p:sp>
      <p:sp>
        <p:nvSpPr>
          <p:cNvPr id="5" name="Rectangle 8"/>
          <p:cNvSpPr>
            <a:spLocks noGrp="1" noChangeArrowheads="1"/>
          </p:cNvSpPr>
          <p:nvPr>
            <p:ph type="ftr" sz="quarter" idx="3"/>
          </p:nvPr>
        </p:nvSpPr>
        <p:spPr>
          <a:xfrm>
            <a:off x="0" y="1171926"/>
            <a:ext cx="3505883" cy="407988"/>
          </a:xfrm>
        </p:spPr>
        <p:txBody>
          <a:bodyPr/>
          <a:lstStyle/>
          <a:p>
            <a:r>
              <a:rPr lang="en-US" altLang="en-US" sz="2400" b="1" dirty="0" smtClean="0">
                <a:solidFill>
                  <a:srgbClr val="071E8F"/>
                </a:solidFill>
              </a:rPr>
              <a:t>Product Planning</a:t>
            </a:r>
            <a:endParaRPr lang="en-US" altLang="en-US" sz="2400" b="1" dirty="0">
              <a:solidFill>
                <a:srgbClr val="071E8F"/>
              </a:solidFill>
            </a:endParaRPr>
          </a:p>
        </p:txBody>
      </p:sp>
      <p:sp>
        <p:nvSpPr>
          <p:cNvPr id="2050" name="Rectangle 2"/>
          <p:cNvSpPr>
            <a:spLocks noGrp="1" noChangeArrowheads="1"/>
          </p:cNvSpPr>
          <p:nvPr>
            <p:ph type="ctrTitle"/>
          </p:nvPr>
        </p:nvSpPr>
        <p:spPr>
          <a:xfrm>
            <a:off x="347663" y="230867"/>
            <a:ext cx="8455025" cy="855663"/>
          </a:xfrm>
        </p:spPr>
        <p:txBody>
          <a:bodyPr/>
          <a:lstStyle/>
          <a:p>
            <a:r>
              <a:rPr lang="en-US" altLang="en-US" dirty="0" smtClean="0"/>
              <a:t>Entrepreneurship</a:t>
            </a:r>
            <a:endParaRPr lang="en-US" altLang="en-US" dirty="0"/>
          </a:p>
        </p:txBody>
      </p:sp>
      <p:sp>
        <p:nvSpPr>
          <p:cNvPr id="7" name="Rectangle 3"/>
          <p:cNvSpPr txBox="1">
            <a:spLocks noChangeArrowheads="1"/>
          </p:cNvSpPr>
          <p:nvPr/>
        </p:nvSpPr>
        <p:spPr bwMode="auto">
          <a:xfrm>
            <a:off x="347663" y="1861027"/>
            <a:ext cx="1674320" cy="538162"/>
          </a:xfrm>
          <a:prstGeom prst="rect">
            <a:avLst/>
          </a:prstGeo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rgbClr val="FF6600"/>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smtClean="0">
                <a:solidFill>
                  <a:srgbClr val="C00000"/>
                </a:solidFill>
              </a:rPr>
              <a:t>ELIB 203</a:t>
            </a:r>
            <a:endParaRPr lang="en-US" altLang="en-US"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3"/>
          <p:cNvSpPr>
            <a:spLocks noGrp="1" noChangeArrowheads="1"/>
          </p:cNvSpPr>
          <p:nvPr>
            <p:ph type="title"/>
          </p:nvPr>
        </p:nvSpPr>
        <p:spPr>
          <a:xfrm>
            <a:off x="593725" y="385762"/>
            <a:ext cx="7924800" cy="949325"/>
          </a:xfrm>
          <a:noFill/>
        </p:spPr>
        <p:txBody>
          <a:bodyPr/>
          <a:lstStyle/>
          <a:p>
            <a:r>
              <a:rPr lang="en-US" dirty="0" smtClean="0"/>
              <a:t>2. Concept Testing</a:t>
            </a:r>
          </a:p>
        </p:txBody>
      </p:sp>
      <p:sp>
        <p:nvSpPr>
          <p:cNvPr id="33795" name="Rectangle 5"/>
          <p:cNvSpPr>
            <a:spLocks noChangeArrowheads="1"/>
          </p:cNvSpPr>
          <p:nvPr/>
        </p:nvSpPr>
        <p:spPr bwMode="auto">
          <a:xfrm>
            <a:off x="342220" y="2237241"/>
            <a:ext cx="6498772" cy="314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spcBef>
                <a:spcPts val="600"/>
              </a:spcBef>
              <a:spcAft>
                <a:spcPts val="600"/>
              </a:spcAft>
              <a:buClr>
                <a:srgbClr val="A52117"/>
              </a:buClr>
              <a:buSzPct val="128000"/>
              <a:buFont typeface="Wingdings" panose="05000000000000000000" pitchFamily="2" charset="2"/>
              <a:buChar char="§"/>
            </a:pPr>
            <a:r>
              <a:rPr lang="en-US" sz="2800" b="1" dirty="0">
                <a:latin typeface="+mn-lt"/>
              </a:rPr>
              <a:t>Concept is a brief written description of the product</a:t>
            </a:r>
          </a:p>
          <a:p>
            <a:pPr marL="342900" indent="-342900">
              <a:spcBef>
                <a:spcPts val="600"/>
              </a:spcBef>
              <a:spcAft>
                <a:spcPts val="600"/>
              </a:spcAft>
              <a:buClr>
                <a:srgbClr val="A52117"/>
              </a:buClr>
              <a:buSzPct val="128000"/>
              <a:buFont typeface="Wingdings" panose="05000000000000000000" pitchFamily="2" charset="2"/>
              <a:buChar char="§"/>
            </a:pPr>
            <a:r>
              <a:rPr lang="en-US" sz="2800" b="1" dirty="0">
                <a:latin typeface="+mn-lt"/>
              </a:rPr>
              <a:t>Customers’ reactions determine whether or not it goes forward</a:t>
            </a:r>
          </a:p>
          <a:p>
            <a:pPr marL="342900" indent="-342900">
              <a:spcBef>
                <a:spcPts val="600"/>
              </a:spcBef>
              <a:spcAft>
                <a:spcPts val="600"/>
              </a:spcAft>
              <a:buClr>
                <a:srgbClr val="A52117"/>
              </a:buClr>
              <a:buSzPct val="128000"/>
              <a:buFont typeface="Wingdings" panose="05000000000000000000" pitchFamily="2" charset="2"/>
              <a:buChar char="§"/>
            </a:pPr>
            <a:r>
              <a:rPr lang="en-US" sz="2800" b="1" dirty="0">
                <a:latin typeface="+mn-lt"/>
              </a:rPr>
              <a:t>Triggers the marketing research process</a:t>
            </a:r>
          </a:p>
        </p:txBody>
      </p:sp>
      <p:pic>
        <p:nvPicPr>
          <p:cNvPr id="7" name="Content Placeholder 3"/>
          <p:cNvPicPr>
            <a:picLocks noChangeAspect="1"/>
          </p:cNvPicPr>
          <p:nvPr/>
        </p:nvPicPr>
        <p:blipFill>
          <a:blip r:embed="rId3" cstate="print">
            <a:extLst/>
          </a:blip>
          <a:stretch>
            <a:fillRect/>
          </a:stretch>
        </p:blipFill>
        <p:spPr>
          <a:xfrm>
            <a:off x="6589486" y="1657123"/>
            <a:ext cx="2279120" cy="4525963"/>
          </a:xfrm>
          <a:prstGeom prst="rect">
            <a:avLst/>
          </a:prstGeom>
          <a:effectLst>
            <a:softEdge rad="112500"/>
          </a:effectLst>
        </p:spPr>
      </p:pic>
      <p:sp>
        <p:nvSpPr>
          <p:cNvPr id="33799" name="Rectangle 7"/>
          <p:cNvSpPr>
            <a:spLocks noChangeArrowheads="1"/>
          </p:cNvSpPr>
          <p:nvPr/>
        </p:nvSpPr>
        <p:spPr bwMode="auto">
          <a:xfrm>
            <a:off x="342220" y="6219032"/>
            <a:ext cx="8661345"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a:solidFill>
                  <a:schemeClr val="hlink"/>
                </a:solidFill>
                <a:latin typeface="Arial" charset="0"/>
              </a:rPr>
              <a:t>Concepts are presented to potential buyers or users to gauge their reactions.</a:t>
            </a:r>
          </a:p>
        </p:txBody>
      </p:sp>
    </p:spTree>
    <p:extLst>
      <p:ext uri="{BB962C8B-B14F-4D97-AF65-F5344CB8AC3E}">
        <p14:creationId xmlns:p14="http://schemas.microsoft.com/office/powerpoint/2010/main" val="3504268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arn(outVertical)">
                                      <p:cBhvr>
                                        <p:cTn id="7" dur="500"/>
                                        <p:tgtEl>
                                          <p:spTgt spid="337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arn(outVertical)">
                                      <p:cBhvr>
                                        <p:cTn id="12"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Grp="1" noChangeArrowheads="1"/>
          </p:cNvSpPr>
          <p:nvPr>
            <p:ph type="title"/>
          </p:nvPr>
        </p:nvSpPr>
        <p:spPr>
          <a:xfrm>
            <a:off x="731838" y="341313"/>
            <a:ext cx="7924800" cy="1009650"/>
          </a:xfrm>
          <a:noFill/>
        </p:spPr>
        <p:txBody>
          <a:bodyPr/>
          <a:lstStyle/>
          <a:p>
            <a:r>
              <a:rPr lang="en-US" smtClean="0"/>
              <a:t>3. Product Development</a:t>
            </a:r>
          </a:p>
        </p:txBody>
      </p:sp>
      <p:pic>
        <p:nvPicPr>
          <p:cNvPr id="34819" name="Picture 5" descr="mac"/>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4950" y="1371600"/>
            <a:ext cx="2576513" cy="2819400"/>
          </a:xfrm>
          <a:noFill/>
        </p:spPr>
      </p:pic>
      <p:sp>
        <p:nvSpPr>
          <p:cNvPr id="533510" name="AutoShape 6"/>
          <p:cNvSpPr>
            <a:spLocks noChangeArrowheads="1"/>
          </p:cNvSpPr>
          <p:nvPr/>
        </p:nvSpPr>
        <p:spPr bwMode="auto">
          <a:xfrm>
            <a:off x="4610100" y="2161722"/>
            <a:ext cx="3702050" cy="989012"/>
          </a:xfrm>
          <a:prstGeom prst="roundRect">
            <a:avLst>
              <a:gd name="adj" fmla="val 16667"/>
            </a:avLst>
          </a:prstGeom>
          <a:solidFill>
            <a:schemeClr val="accent6">
              <a:lumMod val="40000"/>
              <a:lumOff val="60000"/>
              <a:alpha val="50000"/>
            </a:schemeClr>
          </a:solidFill>
          <a:ln w="9525">
            <a:noFill/>
            <a:round/>
            <a:headEnd/>
            <a:tailEnd/>
          </a:ln>
          <a:effectLst>
            <a:outerShdw dist="107763" dir="2700000" algn="ctr" rotWithShape="0">
              <a:srgbClr val="024A05">
                <a:alpha val="50000"/>
              </a:srgbClr>
            </a:outerShdw>
          </a:effectLst>
        </p:spPr>
        <p:txBody>
          <a:bodyPr wrap="none" anchor="ctr"/>
          <a:lstStyle/>
          <a:p>
            <a:pPr algn="ctr">
              <a:defRPr/>
            </a:pPr>
            <a:r>
              <a:rPr lang="en-CA" sz="2800" b="1" dirty="0" smtClean="0"/>
              <a:t>Prototype</a:t>
            </a:r>
            <a:endParaRPr lang="en-CA" sz="2800" b="1" dirty="0"/>
          </a:p>
        </p:txBody>
      </p:sp>
      <p:sp>
        <p:nvSpPr>
          <p:cNvPr id="34828" name="Rectangle 12"/>
          <p:cNvSpPr>
            <a:spLocks noChangeArrowheads="1"/>
          </p:cNvSpPr>
          <p:nvPr/>
        </p:nvSpPr>
        <p:spPr bwMode="auto">
          <a:xfrm>
            <a:off x="312738" y="4349297"/>
            <a:ext cx="8763000" cy="23083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400" b="1" dirty="0">
                <a:solidFill>
                  <a:schemeClr val="hlink"/>
                </a:solidFill>
                <a:latin typeface="Arial" charset="0"/>
              </a:rPr>
              <a:t>A prototype allows consumers to interact physically with the product. Some prototypes, such as the concept cars revealed at auto shows, never actually go into production. </a:t>
            </a:r>
          </a:p>
          <a:p>
            <a:pPr>
              <a:defRPr/>
            </a:pPr>
            <a:r>
              <a:rPr lang="en-US" sz="2400" b="1" dirty="0">
                <a:solidFill>
                  <a:schemeClr val="hlink"/>
                </a:solidFill>
                <a:latin typeface="Arial" charset="0"/>
              </a:rPr>
              <a:t>Before it released Vista, Microsoft began beta testing in two years earlier to gather feedback from computer aficionados.</a:t>
            </a:r>
          </a:p>
        </p:txBody>
      </p:sp>
    </p:spTree>
    <p:extLst>
      <p:ext uri="{BB962C8B-B14F-4D97-AF65-F5344CB8AC3E}">
        <p14:creationId xmlns:p14="http://schemas.microsoft.com/office/powerpoint/2010/main" val="23334639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barn(outVertical)">
                                      <p:cBhvr>
                                        <p:cTn id="7"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3"/>
          <p:cNvSpPr>
            <a:spLocks noGrp="1" noChangeArrowheads="1"/>
          </p:cNvSpPr>
          <p:nvPr>
            <p:ph type="title"/>
          </p:nvPr>
        </p:nvSpPr>
        <p:spPr>
          <a:xfrm>
            <a:off x="660400" y="261257"/>
            <a:ext cx="7924800" cy="482600"/>
          </a:xfrm>
          <a:noFill/>
        </p:spPr>
        <p:txBody>
          <a:bodyPr/>
          <a:lstStyle/>
          <a:p>
            <a:r>
              <a:rPr lang="en-US" sz="3600" dirty="0" smtClean="0"/>
              <a:t>4. Market Testing</a:t>
            </a:r>
          </a:p>
        </p:txBody>
      </p:sp>
      <p:graphicFrame>
        <p:nvGraphicFramePr>
          <p:cNvPr id="8" name="Content Placeholder 37"/>
          <p:cNvGraphicFramePr>
            <a:graphicFrameLocks/>
          </p:cNvGraphicFramePr>
          <p:nvPr>
            <p:extLst>
              <p:ext uri="{D42A27DB-BD31-4B8C-83A1-F6EECF244321}">
                <p14:modId xmlns:p14="http://schemas.microsoft.com/office/powerpoint/2010/main" val="122855119"/>
              </p:ext>
            </p:extLst>
          </p:nvPr>
        </p:nvGraphicFramePr>
        <p:xfrm>
          <a:off x="2017030" y="968997"/>
          <a:ext cx="5570765"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9" name="Rectangle 9"/>
          <p:cNvSpPr>
            <a:spLocks noChangeArrowheads="1"/>
          </p:cNvSpPr>
          <p:nvPr/>
        </p:nvSpPr>
        <p:spPr bwMode="auto">
          <a:xfrm>
            <a:off x="50800" y="5842337"/>
            <a:ext cx="9144000"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000" b="1" dirty="0">
                <a:solidFill>
                  <a:schemeClr val="hlink"/>
                </a:solidFill>
                <a:latin typeface="Arial" charset="0"/>
              </a:rPr>
              <a:t>Premarket test are conducted by research firms, such as ACNielsen (BASES II). </a:t>
            </a:r>
            <a:r>
              <a:rPr lang="en-US" sz="2000" b="1" dirty="0" smtClean="0">
                <a:solidFill>
                  <a:schemeClr val="hlink"/>
                </a:solidFill>
                <a:latin typeface="Arial" charset="0"/>
              </a:rPr>
              <a:t>Because </a:t>
            </a:r>
            <a:r>
              <a:rPr lang="en-US" sz="2000" b="1" dirty="0">
                <a:solidFill>
                  <a:schemeClr val="hlink"/>
                </a:solidFill>
                <a:latin typeface="Arial" charset="0"/>
              </a:rPr>
              <a:t>test marketing reveals a new product to competitors, it might be inappropriate to expose some new products this way. </a:t>
            </a:r>
          </a:p>
        </p:txBody>
      </p:sp>
    </p:spTree>
    <p:extLst>
      <p:ext uri="{BB962C8B-B14F-4D97-AF65-F5344CB8AC3E}">
        <p14:creationId xmlns:p14="http://schemas.microsoft.com/office/powerpoint/2010/main" val="2896985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Effect transition="in" filter="barn(outVertical)">
                                      <p:cBhvr>
                                        <p:cTn id="12" dur="500"/>
                                        <p:tgtEl>
                                          <p:spTgt spid="3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58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4"/>
          <p:cNvSpPr>
            <a:spLocks noGrp="1" noChangeArrowheads="1"/>
          </p:cNvSpPr>
          <p:nvPr>
            <p:ph type="title"/>
          </p:nvPr>
        </p:nvSpPr>
        <p:spPr>
          <a:xfrm>
            <a:off x="762000" y="287338"/>
            <a:ext cx="7924800" cy="703262"/>
          </a:xfrm>
          <a:noFill/>
        </p:spPr>
        <p:txBody>
          <a:bodyPr/>
          <a:lstStyle/>
          <a:p>
            <a:r>
              <a:rPr lang="en-US" smtClean="0"/>
              <a:t>5. Product Launch</a:t>
            </a:r>
          </a:p>
        </p:txBody>
      </p:sp>
      <p:pic>
        <p:nvPicPr>
          <p:cNvPr id="36867" name="Picture 5" descr="gre49026_p1113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3243" y="1471952"/>
            <a:ext cx="1004888" cy="1371600"/>
          </a:xfrm>
          <a:noFill/>
        </p:spPr>
      </p:pic>
      <p:pic>
        <p:nvPicPr>
          <p:cNvPr id="36868" name="Picture 6" descr="gre49026_p1113c"/>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75557" y="2937384"/>
            <a:ext cx="711200" cy="1717675"/>
          </a:xfrm>
          <a:noFill/>
        </p:spPr>
      </p:pic>
      <p:pic>
        <p:nvPicPr>
          <p:cNvPr id="36869" name="Picture 9" descr="gre49026_p1113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35631" y="4748891"/>
            <a:ext cx="1905000" cy="977900"/>
          </a:xfrm>
          <a:noFill/>
        </p:spPr>
      </p:pic>
      <p:graphicFrame>
        <p:nvGraphicFramePr>
          <p:cNvPr id="16" name="Content Placeholder 39"/>
          <p:cNvGraphicFramePr>
            <a:graphicFrameLocks/>
          </p:cNvGraphicFramePr>
          <p:nvPr>
            <p:extLst>
              <p:ext uri="{D42A27DB-BD31-4B8C-83A1-F6EECF244321}">
                <p14:modId xmlns:p14="http://schemas.microsoft.com/office/powerpoint/2010/main" val="1050470434"/>
              </p:ext>
            </p:extLst>
          </p:nvPr>
        </p:nvGraphicFramePr>
        <p:xfrm>
          <a:off x="2051958" y="1637391"/>
          <a:ext cx="7026729" cy="44307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6873" name="Rectangle 9"/>
          <p:cNvSpPr>
            <a:spLocks noChangeArrowheads="1"/>
          </p:cNvSpPr>
          <p:nvPr/>
        </p:nvSpPr>
        <p:spPr bwMode="auto">
          <a:xfrm>
            <a:off x="457200" y="6068104"/>
            <a:ext cx="85344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latin typeface="Arial" charset="0"/>
              </a:rPr>
              <a:t>Launching a new product is part art and part science. Each of these products offered unique benefits.</a:t>
            </a:r>
          </a:p>
        </p:txBody>
      </p:sp>
    </p:spTree>
    <p:extLst>
      <p:ext uri="{BB962C8B-B14F-4D97-AF65-F5344CB8AC3E}">
        <p14:creationId xmlns:p14="http://schemas.microsoft.com/office/powerpoint/2010/main" val="1638782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6867"/>
                                        </p:tgtEl>
                                        <p:attrNameLst>
                                          <p:attrName>style.visibility</p:attrName>
                                        </p:attrNameLst>
                                      </p:cBhvr>
                                      <p:to>
                                        <p:strVal val="visible"/>
                                      </p:to>
                                    </p:set>
                                    <p:anim calcmode="lin" valueType="num">
                                      <p:cBhvr additive="base">
                                        <p:cTn id="11" dur="500" fill="hold"/>
                                        <p:tgtEl>
                                          <p:spTgt spid="36867"/>
                                        </p:tgtEl>
                                        <p:attrNameLst>
                                          <p:attrName>ppt_x</p:attrName>
                                        </p:attrNameLst>
                                      </p:cBhvr>
                                      <p:tavLst>
                                        <p:tav tm="0">
                                          <p:val>
                                            <p:strVal val="1+#ppt_w/2"/>
                                          </p:val>
                                        </p:tav>
                                        <p:tav tm="100000">
                                          <p:val>
                                            <p:strVal val="#ppt_x"/>
                                          </p:val>
                                        </p:tav>
                                      </p:tavLst>
                                    </p:anim>
                                    <p:anim calcmode="lin" valueType="num">
                                      <p:cBhvr additive="base">
                                        <p:cTn id="12" dur="500" fill="hold"/>
                                        <p:tgtEl>
                                          <p:spTgt spid="3686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additive="base">
                                        <p:cTn id="15" dur="500" fill="hold"/>
                                        <p:tgtEl>
                                          <p:spTgt spid="36868"/>
                                        </p:tgtEl>
                                        <p:attrNameLst>
                                          <p:attrName>ppt_x</p:attrName>
                                        </p:attrNameLst>
                                      </p:cBhvr>
                                      <p:tavLst>
                                        <p:tav tm="0">
                                          <p:val>
                                            <p:strVal val="1+#ppt_w/2"/>
                                          </p:val>
                                        </p:tav>
                                        <p:tav tm="100000">
                                          <p:val>
                                            <p:strVal val="#ppt_x"/>
                                          </p:val>
                                        </p:tav>
                                      </p:tavLst>
                                    </p:anim>
                                    <p:anim calcmode="lin" valueType="num">
                                      <p:cBhvr additive="base">
                                        <p:cTn id="16" dur="500" fill="hold"/>
                                        <p:tgtEl>
                                          <p:spTgt spid="3686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1+#ppt_w/2"/>
                                          </p:val>
                                        </p:tav>
                                        <p:tav tm="100000">
                                          <p:val>
                                            <p:strVal val="#ppt_x"/>
                                          </p:val>
                                        </p:tav>
                                      </p:tavLst>
                                    </p:anim>
                                    <p:anim calcmode="lin" valueType="num">
                                      <p:cBhvr additive="base">
                                        <p:cTn id="20"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36873"/>
                                        </p:tgtEl>
                                        <p:attrNameLst>
                                          <p:attrName>style.visibility</p:attrName>
                                        </p:attrNameLst>
                                      </p:cBhvr>
                                      <p:to>
                                        <p:strVal val="visible"/>
                                      </p:to>
                                    </p:set>
                                    <p:animEffect transition="in" filter="barn(outVertical)">
                                      <p:cBhvr>
                                        <p:cTn id="25"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368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3"/>
          <p:cNvSpPr>
            <a:spLocks noGrp="1" noChangeArrowheads="1"/>
          </p:cNvSpPr>
          <p:nvPr>
            <p:ph type="title"/>
          </p:nvPr>
        </p:nvSpPr>
        <p:spPr>
          <a:xfrm>
            <a:off x="483475" y="339279"/>
            <a:ext cx="7924800" cy="541337"/>
          </a:xfrm>
          <a:noFill/>
        </p:spPr>
        <p:txBody>
          <a:bodyPr/>
          <a:lstStyle/>
          <a:p>
            <a:r>
              <a:rPr lang="en-US" sz="3200" dirty="0" smtClean="0">
                <a:solidFill>
                  <a:srgbClr val="071E8F"/>
                </a:solidFill>
              </a:rPr>
              <a:t>New Product Marketing Mix</a:t>
            </a:r>
          </a:p>
        </p:txBody>
      </p:sp>
      <p:graphicFrame>
        <p:nvGraphicFramePr>
          <p:cNvPr id="5" name="Diagram 4"/>
          <p:cNvGraphicFramePr/>
          <p:nvPr>
            <p:extLst>
              <p:ext uri="{D42A27DB-BD31-4B8C-83A1-F6EECF244321}">
                <p14:modId xmlns:p14="http://schemas.microsoft.com/office/powerpoint/2010/main" val="2340952241"/>
              </p:ext>
            </p:extLst>
          </p:nvPr>
        </p:nvGraphicFramePr>
        <p:xfrm>
          <a:off x="228600" y="917575"/>
          <a:ext cx="8686800" cy="473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8" name="Rectangle 6"/>
          <p:cNvSpPr>
            <a:spLocks noChangeArrowheads="1"/>
          </p:cNvSpPr>
          <p:nvPr/>
        </p:nvSpPr>
        <p:spPr bwMode="auto">
          <a:xfrm>
            <a:off x="321132" y="5487304"/>
            <a:ext cx="8643257"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000" b="1">
                <a:solidFill>
                  <a:schemeClr val="hlink"/>
                </a:solidFill>
                <a:latin typeface="Arial" charset="0"/>
              </a:rPr>
              <a:t>The right product must hit the market at the right time and for the right price. It matters little how good a product is if the launch lacks sufficient resources.</a:t>
            </a:r>
          </a:p>
        </p:txBody>
      </p:sp>
      <p:sp>
        <p:nvSpPr>
          <p:cNvPr id="6" name="Rectangle 5"/>
          <p:cNvSpPr/>
          <p:nvPr/>
        </p:nvSpPr>
        <p:spPr>
          <a:xfrm>
            <a:off x="0" y="6510635"/>
            <a:ext cx="9144000" cy="338554"/>
          </a:xfrm>
          <a:prstGeom prst="rect">
            <a:avLst/>
          </a:prstGeom>
        </p:spPr>
        <p:txBody>
          <a:bodyPr wrap="square">
            <a:spAutoFit/>
          </a:bodyPr>
          <a:lstStyle/>
          <a:p>
            <a:r>
              <a:rPr lang="en-US" sz="1600" dirty="0" smtClean="0"/>
              <a:t>Source: Marketing</a:t>
            </a:r>
            <a:r>
              <a:rPr lang="en-US" sz="1600" dirty="0"/>
              <a:t>, 2</a:t>
            </a:r>
            <a:r>
              <a:rPr lang="en-US" sz="1600" baseline="30000" dirty="0"/>
              <a:t>nd</a:t>
            </a:r>
            <a:r>
              <a:rPr lang="en-US" sz="1600" dirty="0"/>
              <a:t> Canadian Edition, by </a:t>
            </a:r>
            <a:r>
              <a:rPr lang="en-US" sz="1600" dirty="0" err="1"/>
              <a:t>Grewal</a:t>
            </a:r>
            <a:r>
              <a:rPr lang="en-US" sz="1600" dirty="0"/>
              <a:t>, Levy, </a:t>
            </a:r>
            <a:r>
              <a:rPr lang="en-US" sz="1600" dirty="0" err="1"/>
              <a:t>Persaud</a:t>
            </a:r>
            <a:r>
              <a:rPr lang="en-US" sz="1600" dirty="0"/>
              <a:t>, </a:t>
            </a:r>
            <a:r>
              <a:rPr lang="en-US" sz="1600" dirty="0" err="1"/>
              <a:t>Lichti</a:t>
            </a:r>
            <a:r>
              <a:rPr lang="en-US" sz="1600" dirty="0"/>
              <a:t>, </a:t>
            </a:r>
            <a:r>
              <a:rPr lang="en-US" sz="1600" dirty="0" smtClean="0"/>
              <a:t>McGraw-Hill, 2013.</a:t>
            </a:r>
            <a:endParaRPr lang="en-US" sz="1600" dirty="0"/>
          </a:p>
        </p:txBody>
      </p:sp>
      <p:pic>
        <p:nvPicPr>
          <p:cNvPr id="1026" name="Picture 2" descr="https://encrypted-tbn1.gstatic.com/images?q=tbn:ANd9GcTgpEOyn7dE1B2hBOFoIrIzxXfN-ncRpW0yYXgmjW6DgESPUO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372" y="31502"/>
            <a:ext cx="1907628" cy="138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73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8918"/>
                                        </p:tgtEl>
                                        <p:attrNameLst>
                                          <p:attrName>style.visibility</p:attrName>
                                        </p:attrNameLst>
                                      </p:cBhvr>
                                      <p:to>
                                        <p:strVal val="visible"/>
                                      </p:to>
                                    </p:set>
                                    <p:animEffect transition="in" filter="barn(outVertical)">
                                      <p:cBhvr>
                                        <p:cTn id="10" dur="500"/>
                                        <p:tgtEl>
                                          <p:spTgt spid="389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891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6. Evaluation of Results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73994013"/>
              </p:ext>
            </p:extLst>
          </p:nvPr>
        </p:nvGraphicFramePr>
        <p:xfrm>
          <a:off x="1681753" y="1414353"/>
          <a:ext cx="6792775" cy="3696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2" name="Rectangle 6"/>
          <p:cNvSpPr>
            <a:spLocks noChangeArrowheads="1"/>
          </p:cNvSpPr>
          <p:nvPr/>
        </p:nvSpPr>
        <p:spPr bwMode="auto">
          <a:xfrm>
            <a:off x="163284" y="5144792"/>
            <a:ext cx="8915400" cy="163121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marL="342900" indent="-342900">
              <a:buClr>
                <a:srgbClr val="A52117"/>
              </a:buClr>
              <a:buFont typeface="Wingdings" panose="05000000000000000000" pitchFamily="2" charset="2"/>
              <a:buChar char="§"/>
              <a:defRPr/>
            </a:pPr>
            <a:r>
              <a:rPr lang="en-US" sz="2000" b="1" dirty="0">
                <a:solidFill>
                  <a:schemeClr val="hlink"/>
                </a:solidFill>
                <a:latin typeface="Arial" charset="0"/>
              </a:rPr>
              <a:t>Marketers cannot only celebrate success but also must understand failure. </a:t>
            </a:r>
          </a:p>
          <a:p>
            <a:pPr marL="342900" indent="-342900">
              <a:buClr>
                <a:srgbClr val="A52117"/>
              </a:buClr>
              <a:buFont typeface="Wingdings" panose="05000000000000000000" pitchFamily="2" charset="2"/>
              <a:buChar char="§"/>
              <a:defRPr/>
            </a:pPr>
            <a:r>
              <a:rPr lang="en-US" sz="2000" b="1" dirty="0">
                <a:solidFill>
                  <a:schemeClr val="hlink"/>
                </a:solidFill>
                <a:latin typeface="Arial" charset="0"/>
              </a:rPr>
              <a:t>The question of why a product fails is just as important as why another succeeded. </a:t>
            </a:r>
          </a:p>
          <a:p>
            <a:pPr marL="342900" indent="-342900">
              <a:buClr>
                <a:srgbClr val="A52117"/>
              </a:buClr>
              <a:buFont typeface="Wingdings" panose="05000000000000000000" pitchFamily="2" charset="2"/>
              <a:buChar char="§"/>
              <a:defRPr/>
            </a:pPr>
            <a:r>
              <a:rPr lang="en-US" sz="2000" b="1" dirty="0">
                <a:solidFill>
                  <a:schemeClr val="hlink"/>
                </a:solidFill>
                <a:latin typeface="Arial" charset="0"/>
              </a:rPr>
              <a:t>An underperforming product may require further development.</a:t>
            </a:r>
          </a:p>
        </p:txBody>
      </p:sp>
      <p:pic>
        <p:nvPicPr>
          <p:cNvPr id="2050" name="Picture 2" descr="http://www.gpsinsight.com/gps-tracking-blog/wp-content/uploads/2013/05/evaluate-gps-tracking-softwar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664372"/>
            <a:ext cx="1989382" cy="131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48717"/>
      </p:ext>
    </p:extLst>
  </p:cSld>
  <p:clrMapOvr>
    <a:masterClrMapping/>
  </p:clrMapOvr>
  <p:transition spd="med">
    <p:fade/>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arn(outVertical)">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399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CA"/>
          </a:p>
        </p:txBody>
      </p:sp>
      <p:sp>
        <p:nvSpPr>
          <p:cNvPr id="40963"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CA"/>
          </a:p>
        </p:txBody>
      </p:sp>
      <p:sp>
        <p:nvSpPr>
          <p:cNvPr id="40964" name="AutoShape 5"/>
          <p:cNvSpPr>
            <a:spLocks noGrp="1" noChangeArrowheads="1"/>
          </p:cNvSpPr>
          <p:nvPr>
            <p:ph type="title"/>
          </p:nvPr>
        </p:nvSpPr>
        <p:spPr>
          <a:xfrm>
            <a:off x="266700" y="381000"/>
            <a:ext cx="8610600" cy="914400"/>
          </a:xfrm>
          <a:noFill/>
        </p:spPr>
        <p:txBody>
          <a:bodyPr lIns="90488" tIns="44450" rIns="90488" bIns="44450"/>
          <a:lstStyle/>
          <a:p>
            <a:r>
              <a:rPr lang="en-US" smtClean="0"/>
              <a:t>Why do new products fail?</a:t>
            </a:r>
          </a:p>
        </p:txBody>
      </p:sp>
      <p:sp>
        <p:nvSpPr>
          <p:cNvPr id="40965" name="Rectangle 6"/>
          <p:cNvSpPr>
            <a:spLocks noGrp="1" noChangeArrowheads="1"/>
          </p:cNvSpPr>
          <p:nvPr>
            <p:ph type="body" sz="half" idx="1"/>
          </p:nvPr>
        </p:nvSpPr>
        <p:spPr>
          <a:xfrm>
            <a:off x="685800" y="1725158"/>
            <a:ext cx="7105650" cy="2919413"/>
          </a:xfrm>
          <a:noFill/>
        </p:spPr>
        <p:txBody>
          <a:bodyPr lIns="90488" tIns="44450" rIns="90488" bIns="44450"/>
          <a:lstStyle/>
          <a:p>
            <a:pPr>
              <a:buClr>
                <a:srgbClr val="A52117"/>
              </a:buClr>
              <a:buSzPct val="127000"/>
              <a:buFont typeface="Wingdings" panose="05000000000000000000" pitchFamily="2" charset="2"/>
              <a:buChar char="§"/>
            </a:pPr>
            <a:r>
              <a:rPr lang="en-US" sz="2400" b="1" dirty="0" smtClean="0"/>
              <a:t>Too small target market  </a:t>
            </a:r>
          </a:p>
          <a:p>
            <a:pPr>
              <a:buClr>
                <a:srgbClr val="A52117"/>
              </a:buClr>
              <a:buSzPct val="127000"/>
              <a:buFont typeface="Wingdings" panose="05000000000000000000" pitchFamily="2" charset="2"/>
              <a:buChar char="§"/>
            </a:pPr>
            <a:r>
              <a:rPr lang="en-US" sz="2400" b="1" dirty="0" smtClean="0"/>
              <a:t>Poor design</a:t>
            </a:r>
          </a:p>
          <a:p>
            <a:pPr>
              <a:buClr>
                <a:srgbClr val="A52117"/>
              </a:buClr>
              <a:buSzPct val="127000"/>
              <a:buFont typeface="Wingdings" panose="05000000000000000000" pitchFamily="2" charset="2"/>
              <a:buChar char="§"/>
            </a:pPr>
            <a:r>
              <a:rPr lang="en-US" sz="2400" b="1" dirty="0" smtClean="0"/>
              <a:t>Low product quality</a:t>
            </a:r>
          </a:p>
          <a:p>
            <a:pPr>
              <a:buClr>
                <a:srgbClr val="A52117"/>
              </a:buClr>
              <a:buSzPct val="127000"/>
              <a:buFont typeface="Wingdings" panose="05000000000000000000" pitchFamily="2" charset="2"/>
              <a:buChar char="§"/>
            </a:pPr>
            <a:r>
              <a:rPr lang="en-US" sz="2400" b="1" dirty="0" smtClean="0"/>
              <a:t>Incorrect positioning</a:t>
            </a:r>
          </a:p>
          <a:p>
            <a:pPr>
              <a:buClr>
                <a:srgbClr val="A52117"/>
              </a:buClr>
              <a:buSzPct val="127000"/>
              <a:buFont typeface="Wingdings" panose="05000000000000000000" pitchFamily="2" charset="2"/>
              <a:buChar char="§"/>
            </a:pPr>
            <a:r>
              <a:rPr lang="en-US" sz="2400" b="1" dirty="0" smtClean="0"/>
              <a:t>Wrong price strategy</a:t>
            </a:r>
          </a:p>
          <a:p>
            <a:pPr>
              <a:buClr>
                <a:srgbClr val="A52117"/>
              </a:buClr>
              <a:buSzPct val="127000"/>
              <a:buFont typeface="Wingdings" panose="05000000000000000000" pitchFamily="2" charset="2"/>
              <a:buChar char="§"/>
            </a:pPr>
            <a:r>
              <a:rPr lang="en-US" sz="2400" b="1" dirty="0" smtClean="0"/>
              <a:t>Poor marketing communication</a:t>
            </a:r>
          </a:p>
          <a:p>
            <a:pPr>
              <a:buClr>
                <a:srgbClr val="A52117"/>
              </a:buClr>
              <a:buSzPct val="127000"/>
              <a:buFont typeface="Wingdings" panose="05000000000000000000" pitchFamily="2" charset="2"/>
              <a:buChar char="§"/>
            </a:pPr>
            <a:r>
              <a:rPr lang="en-US" sz="2400" b="1" dirty="0" smtClean="0"/>
              <a:t>Competition</a:t>
            </a:r>
          </a:p>
        </p:txBody>
      </p:sp>
      <p:sp>
        <p:nvSpPr>
          <p:cNvPr id="40966" name="Rectangle 7"/>
          <p:cNvSpPr>
            <a:spLocks noChangeArrowheads="1"/>
          </p:cNvSpPr>
          <p:nvPr/>
        </p:nvSpPr>
        <p:spPr bwMode="auto">
          <a:xfrm>
            <a:off x="2460625" y="2051050"/>
            <a:ext cx="9144000" cy="0"/>
          </a:xfrm>
          <a:prstGeom prst="rect">
            <a:avLst/>
          </a:prstGeom>
          <a:solidFill>
            <a:srgbClr val="FFFFE6"/>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58700" bIns="79350">
            <a:spAutoFit/>
          </a:bodyPr>
          <a:lstStyle/>
          <a:p>
            <a:endParaRPr lang="en-CA"/>
          </a:p>
        </p:txBody>
      </p:sp>
      <p:pic>
        <p:nvPicPr>
          <p:cNvPr id="40967" name="Picture 10" descr="gre_p10_03abc"/>
          <p:cNvPicPr>
            <a:picLocks noChangeAspect="1" noChangeArrowheads="1"/>
          </p:cNvPicPr>
          <p:nvPr/>
        </p:nvPicPr>
        <p:blipFill>
          <a:blip r:embed="rId3">
            <a:extLst>
              <a:ext uri="{28A0092B-C50C-407E-A947-70E740481C1C}">
                <a14:useLocalDpi xmlns:a14="http://schemas.microsoft.com/office/drawing/2010/main" val="0"/>
              </a:ext>
            </a:extLst>
          </a:blip>
          <a:srcRect l="30148" r="35327" b="32182"/>
          <a:stretch>
            <a:fillRect/>
          </a:stretch>
        </p:blipFill>
        <p:spPr bwMode="auto">
          <a:xfrm>
            <a:off x="6684281" y="1931532"/>
            <a:ext cx="1882775"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1" descr="gre_p10_03abc"/>
          <p:cNvPicPr>
            <a:picLocks noChangeAspect="1" noChangeArrowheads="1"/>
          </p:cNvPicPr>
          <p:nvPr/>
        </p:nvPicPr>
        <p:blipFill>
          <a:blip r:embed="rId3">
            <a:extLst>
              <a:ext uri="{28A0092B-C50C-407E-A947-70E740481C1C}">
                <a14:useLocalDpi xmlns:a14="http://schemas.microsoft.com/office/drawing/2010/main" val="0"/>
              </a:ext>
            </a:extLst>
          </a:blip>
          <a:srcRect l="67139" b="32182"/>
          <a:stretch>
            <a:fillRect/>
          </a:stretch>
        </p:blipFill>
        <p:spPr bwMode="auto">
          <a:xfrm>
            <a:off x="809169" y="4999264"/>
            <a:ext cx="1125538" cy="157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Rectangle 11"/>
          <p:cNvSpPr>
            <a:spLocks noChangeArrowheads="1"/>
          </p:cNvSpPr>
          <p:nvPr/>
        </p:nvSpPr>
        <p:spPr bwMode="auto">
          <a:xfrm>
            <a:off x="2201407" y="5247821"/>
            <a:ext cx="6365649"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CA" sz="2400" b="1" dirty="0">
                <a:solidFill>
                  <a:schemeClr val="hlink"/>
                </a:solidFill>
                <a:latin typeface="Arial" charset="0"/>
              </a:rPr>
              <a:t>Forrester Research statistics show that: Four out of five new products fail within the first three years of introduction.</a:t>
            </a:r>
            <a:endParaRPr lang="en-US" sz="2400" b="1" dirty="0">
              <a:solidFill>
                <a:schemeClr val="hlink"/>
              </a:solidFill>
              <a:latin typeface="Arial" charset="0"/>
            </a:endParaRPr>
          </a:p>
        </p:txBody>
      </p:sp>
    </p:spTree>
    <p:extLst>
      <p:ext uri="{BB962C8B-B14F-4D97-AF65-F5344CB8AC3E}">
        <p14:creationId xmlns:p14="http://schemas.microsoft.com/office/powerpoint/2010/main" val="2418100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anim calcmode="lin" valueType="num">
                                      <p:cBhvr additive="base">
                                        <p:cTn id="7" dur="750" fill="hold"/>
                                        <p:tgtEl>
                                          <p:spTgt spid="40965">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409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965">
                                            <p:txEl>
                                              <p:pRg st="1" end="1"/>
                                            </p:txEl>
                                          </p:spTgt>
                                        </p:tgtEl>
                                        <p:attrNameLst>
                                          <p:attrName>style.visibility</p:attrName>
                                        </p:attrNameLst>
                                      </p:cBhvr>
                                      <p:to>
                                        <p:strVal val="visible"/>
                                      </p:to>
                                    </p:set>
                                    <p:anim calcmode="lin" valueType="num">
                                      <p:cBhvr additive="base">
                                        <p:cTn id="13" dur="750" fill="hold"/>
                                        <p:tgtEl>
                                          <p:spTgt spid="40965">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40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0965">
                                            <p:txEl>
                                              <p:pRg st="2" end="2"/>
                                            </p:txEl>
                                          </p:spTgt>
                                        </p:tgtEl>
                                        <p:attrNameLst>
                                          <p:attrName>style.visibility</p:attrName>
                                        </p:attrNameLst>
                                      </p:cBhvr>
                                      <p:to>
                                        <p:strVal val="visible"/>
                                      </p:to>
                                    </p:set>
                                    <p:anim calcmode="lin" valueType="num">
                                      <p:cBhvr additive="base">
                                        <p:cTn id="19" dur="750" fill="hold"/>
                                        <p:tgtEl>
                                          <p:spTgt spid="40965">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409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0965">
                                            <p:txEl>
                                              <p:pRg st="3" end="3"/>
                                            </p:txEl>
                                          </p:spTgt>
                                        </p:tgtEl>
                                        <p:attrNameLst>
                                          <p:attrName>style.visibility</p:attrName>
                                        </p:attrNameLst>
                                      </p:cBhvr>
                                      <p:to>
                                        <p:strVal val="visible"/>
                                      </p:to>
                                    </p:set>
                                    <p:anim calcmode="lin" valueType="num">
                                      <p:cBhvr additive="base">
                                        <p:cTn id="25" dur="750" fill="hold"/>
                                        <p:tgtEl>
                                          <p:spTgt spid="40965">
                                            <p:txEl>
                                              <p:pRg st="3" end="3"/>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409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0965">
                                            <p:txEl>
                                              <p:pRg st="4" end="4"/>
                                            </p:txEl>
                                          </p:spTgt>
                                        </p:tgtEl>
                                        <p:attrNameLst>
                                          <p:attrName>style.visibility</p:attrName>
                                        </p:attrNameLst>
                                      </p:cBhvr>
                                      <p:to>
                                        <p:strVal val="visible"/>
                                      </p:to>
                                    </p:set>
                                    <p:anim calcmode="lin" valueType="num">
                                      <p:cBhvr additive="base">
                                        <p:cTn id="31" dur="750" fill="hold"/>
                                        <p:tgtEl>
                                          <p:spTgt spid="40965">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409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965">
                                            <p:txEl>
                                              <p:pRg st="5" end="5"/>
                                            </p:txEl>
                                          </p:spTgt>
                                        </p:tgtEl>
                                        <p:attrNameLst>
                                          <p:attrName>style.visibility</p:attrName>
                                        </p:attrNameLst>
                                      </p:cBhvr>
                                      <p:to>
                                        <p:strVal val="visible"/>
                                      </p:to>
                                    </p:set>
                                    <p:anim calcmode="lin" valueType="num">
                                      <p:cBhvr additive="base">
                                        <p:cTn id="37" dur="750" fill="hold"/>
                                        <p:tgtEl>
                                          <p:spTgt spid="40965">
                                            <p:txEl>
                                              <p:pRg st="5" end="5"/>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409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0965">
                                            <p:txEl>
                                              <p:pRg st="6" end="6"/>
                                            </p:txEl>
                                          </p:spTgt>
                                        </p:tgtEl>
                                        <p:attrNameLst>
                                          <p:attrName>style.visibility</p:attrName>
                                        </p:attrNameLst>
                                      </p:cBhvr>
                                      <p:to>
                                        <p:strVal val="visible"/>
                                      </p:to>
                                    </p:set>
                                    <p:anim calcmode="lin" valueType="num">
                                      <p:cBhvr additive="base">
                                        <p:cTn id="43" dur="750" fill="hold"/>
                                        <p:tgtEl>
                                          <p:spTgt spid="40965">
                                            <p:txEl>
                                              <p:pRg st="6" end="6"/>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40965">
                                            <p:txEl>
                                              <p:pRg st="6" end="6"/>
                                            </p:txEl>
                                          </p:spTgt>
                                        </p:tgtEl>
                                        <p:attrNameLst>
                                          <p:attrName>ppt_y</p:attrName>
                                        </p:attrNameLst>
                                      </p:cBhvr>
                                      <p:tavLst>
                                        <p:tav tm="0">
                                          <p:val>
                                            <p:strVal val="#ppt_y"/>
                                          </p:val>
                                        </p:tav>
                                        <p:tav tm="100000">
                                          <p:val>
                                            <p:strVal val="#ppt_y"/>
                                          </p:val>
                                        </p:tav>
                                      </p:tavLst>
                                    </p:anim>
                                  </p:childTnLst>
                                </p:cTn>
                              </p:par>
                              <p:par>
                                <p:cTn id="45" presetID="6" presetClass="entr" presetSubtype="32" fill="hold" nodeType="withEffect">
                                  <p:stCondLst>
                                    <p:cond delay="0"/>
                                  </p:stCondLst>
                                  <p:childTnLst>
                                    <p:set>
                                      <p:cBhvr>
                                        <p:cTn id="46" dur="1" fill="hold">
                                          <p:stCondLst>
                                            <p:cond delay="0"/>
                                          </p:stCondLst>
                                        </p:cTn>
                                        <p:tgtEl>
                                          <p:spTgt spid="40967"/>
                                        </p:tgtEl>
                                        <p:attrNameLst>
                                          <p:attrName>style.visibility</p:attrName>
                                        </p:attrNameLst>
                                      </p:cBhvr>
                                      <p:to>
                                        <p:strVal val="visible"/>
                                      </p:to>
                                    </p:set>
                                    <p:animEffect transition="in" filter="circle(out)">
                                      <p:cBhvr>
                                        <p:cTn id="47" dur="500"/>
                                        <p:tgtEl>
                                          <p:spTgt spid="4096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40968"/>
                                        </p:tgtEl>
                                        <p:attrNameLst>
                                          <p:attrName>style.visibility</p:attrName>
                                        </p:attrNameLst>
                                      </p:cBhvr>
                                      <p:to>
                                        <p:strVal val="visible"/>
                                      </p:to>
                                    </p:set>
                                    <p:animEffect transition="in" filter="barn(outVertical)">
                                      <p:cBhvr>
                                        <p:cTn id="52" dur="500"/>
                                        <p:tgtEl>
                                          <p:spTgt spid="40968"/>
                                        </p:tgtEl>
                                      </p:cBhvr>
                                    </p:animEffect>
                                  </p:childTnLst>
                                </p:cTn>
                              </p:par>
                              <p:par>
                                <p:cTn id="53" presetID="16" presetClass="entr" presetSubtype="37" fill="hold" grpId="0" nodeType="withEffect">
                                  <p:stCondLst>
                                    <p:cond delay="0"/>
                                  </p:stCondLst>
                                  <p:childTnLst>
                                    <p:set>
                                      <p:cBhvr>
                                        <p:cTn id="54" dur="1" fill="hold">
                                          <p:stCondLst>
                                            <p:cond delay="0"/>
                                          </p:stCondLst>
                                        </p:cTn>
                                        <p:tgtEl>
                                          <p:spTgt spid="40971"/>
                                        </p:tgtEl>
                                        <p:attrNameLst>
                                          <p:attrName>style.visibility</p:attrName>
                                        </p:attrNameLst>
                                      </p:cBhvr>
                                      <p:to>
                                        <p:strVal val="visible"/>
                                      </p:to>
                                    </p:set>
                                    <p:animEffect transition="in" filter="barn(outVertical)">
                                      <p:cBhvr>
                                        <p:cTn id="55"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409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p:cNvSpPr>
            <a:spLocks noGrp="1" noChangeArrowheads="1"/>
          </p:cNvSpPr>
          <p:nvPr>
            <p:ph type="title"/>
          </p:nvPr>
        </p:nvSpPr>
        <p:spPr>
          <a:xfrm>
            <a:off x="581025" y="288925"/>
            <a:ext cx="7924800" cy="473075"/>
          </a:xfrm>
          <a:noFill/>
        </p:spPr>
        <p:txBody>
          <a:bodyPr/>
          <a:lstStyle/>
          <a:p>
            <a:r>
              <a:rPr lang="en-US" sz="3200" smtClean="0"/>
              <a:t>Product Life Cycle</a:t>
            </a:r>
          </a:p>
        </p:txBody>
      </p:sp>
      <p:pic>
        <p:nvPicPr>
          <p:cNvPr id="4198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1025" y="1289958"/>
            <a:ext cx="7924800" cy="4696020"/>
          </a:xfrm>
          <a:noFill/>
        </p:spPr>
      </p:pic>
      <p:sp>
        <p:nvSpPr>
          <p:cNvPr id="41990" name="Rectangle 6"/>
          <p:cNvSpPr>
            <a:spLocks noChangeArrowheads="1"/>
          </p:cNvSpPr>
          <p:nvPr/>
        </p:nvSpPr>
        <p:spPr bwMode="auto">
          <a:xfrm>
            <a:off x="408441" y="5985978"/>
            <a:ext cx="8269967"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400" b="1" dirty="0">
                <a:solidFill>
                  <a:schemeClr val="hlink"/>
                </a:solidFill>
                <a:latin typeface="Arial" charset="0"/>
              </a:rPr>
              <a:t>The PLC represents an important tool managers use to plan their marketing activities.</a:t>
            </a:r>
          </a:p>
        </p:txBody>
      </p:sp>
      <p:sp>
        <p:nvSpPr>
          <p:cNvPr id="5" name="Rectangle 4"/>
          <p:cNvSpPr/>
          <p:nvPr/>
        </p:nvSpPr>
        <p:spPr>
          <a:xfrm>
            <a:off x="592591" y="5755144"/>
            <a:ext cx="9144000" cy="276999"/>
          </a:xfrm>
          <a:prstGeom prst="rect">
            <a:avLst/>
          </a:prstGeom>
        </p:spPr>
        <p:txBody>
          <a:bodyPr wrap="square">
            <a:spAutoFit/>
          </a:bodyPr>
          <a:lstStyle/>
          <a:p>
            <a:r>
              <a:rPr lang="en-US" sz="1200" dirty="0" smtClean="0">
                <a:solidFill>
                  <a:schemeClr val="tx2"/>
                </a:solidFill>
              </a:rPr>
              <a:t>Source: Marketing</a:t>
            </a:r>
            <a:r>
              <a:rPr lang="en-US" sz="1200" dirty="0">
                <a:solidFill>
                  <a:schemeClr val="tx2"/>
                </a:solidFill>
              </a:rPr>
              <a:t>, 2</a:t>
            </a:r>
            <a:r>
              <a:rPr lang="en-US" sz="1200" baseline="30000" dirty="0">
                <a:solidFill>
                  <a:schemeClr val="tx2"/>
                </a:solidFill>
              </a:rPr>
              <a:t>nd</a:t>
            </a:r>
            <a:r>
              <a:rPr lang="en-US" sz="1200" dirty="0">
                <a:solidFill>
                  <a:schemeClr val="tx2"/>
                </a:solidFill>
              </a:rPr>
              <a:t> Canadian Edition, by </a:t>
            </a:r>
            <a:r>
              <a:rPr lang="en-US" sz="1200" dirty="0" err="1">
                <a:solidFill>
                  <a:schemeClr val="tx2"/>
                </a:solidFill>
              </a:rPr>
              <a:t>Grewal</a:t>
            </a:r>
            <a:r>
              <a:rPr lang="en-US" sz="1200" dirty="0">
                <a:solidFill>
                  <a:schemeClr val="tx2"/>
                </a:solidFill>
              </a:rPr>
              <a:t>, Levy, </a:t>
            </a:r>
            <a:r>
              <a:rPr lang="en-US" sz="1200" dirty="0" err="1">
                <a:solidFill>
                  <a:schemeClr val="tx2"/>
                </a:solidFill>
              </a:rPr>
              <a:t>Persaud</a:t>
            </a:r>
            <a:r>
              <a:rPr lang="en-US" sz="1200" dirty="0">
                <a:solidFill>
                  <a:schemeClr val="tx2"/>
                </a:solidFill>
              </a:rPr>
              <a:t>, </a:t>
            </a:r>
            <a:r>
              <a:rPr lang="en-US" sz="1200" dirty="0" err="1">
                <a:solidFill>
                  <a:schemeClr val="tx2"/>
                </a:solidFill>
              </a:rPr>
              <a:t>Lichti</a:t>
            </a:r>
            <a:r>
              <a:rPr lang="en-US" sz="1200" dirty="0">
                <a:solidFill>
                  <a:schemeClr val="tx2"/>
                </a:solidFill>
              </a:rPr>
              <a:t>, </a:t>
            </a:r>
            <a:r>
              <a:rPr lang="en-US" sz="1200" dirty="0" smtClean="0">
                <a:solidFill>
                  <a:schemeClr val="tx2"/>
                </a:solidFill>
              </a:rPr>
              <a:t>McGraw-Hill, 2013.</a:t>
            </a:r>
            <a:endParaRPr lang="en-US" sz="1200" dirty="0">
              <a:solidFill>
                <a:schemeClr val="tx2"/>
              </a:solidFill>
            </a:endParaRPr>
          </a:p>
        </p:txBody>
      </p:sp>
    </p:spTree>
    <p:extLst>
      <p:ext uri="{BB962C8B-B14F-4D97-AF65-F5344CB8AC3E}">
        <p14:creationId xmlns:p14="http://schemas.microsoft.com/office/powerpoint/2010/main" val="3439832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arn(outVertical)">
                                      <p:cBhvr>
                                        <p:cTn id="7" dur="500"/>
                                        <p:tgtEl>
                                          <p:spTgt spid="4198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animEffect transition="in" filter="barn(outVertical)">
                                      <p:cBhvr>
                                        <p:cTn id="15"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3"/>
          <p:cNvSpPr>
            <a:spLocks noGrp="1" noChangeArrowheads="1"/>
          </p:cNvSpPr>
          <p:nvPr>
            <p:ph type="title"/>
          </p:nvPr>
        </p:nvSpPr>
        <p:spPr>
          <a:xfrm>
            <a:off x="593725" y="531813"/>
            <a:ext cx="7924800" cy="763587"/>
          </a:xfrm>
          <a:noFill/>
        </p:spPr>
        <p:txBody>
          <a:bodyPr/>
          <a:lstStyle/>
          <a:p>
            <a:r>
              <a:rPr lang="en-US" sz="3600" dirty="0" smtClean="0"/>
              <a:t>Stages in the Product Life Cycle</a:t>
            </a:r>
          </a:p>
        </p:txBody>
      </p:sp>
      <p:sp>
        <p:nvSpPr>
          <p:cNvPr id="43014" name="Rectangle 6"/>
          <p:cNvSpPr>
            <a:spLocks noChangeArrowheads="1"/>
          </p:cNvSpPr>
          <p:nvPr/>
        </p:nvSpPr>
        <p:spPr bwMode="auto">
          <a:xfrm>
            <a:off x="120829" y="6027003"/>
            <a:ext cx="86106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chemeClr val="hlink"/>
                </a:solidFill>
                <a:latin typeface="Arial" charset="0"/>
              </a:rPr>
              <a:t>At each stage of the lifecycle, the marketing mix elements change in response to the marketplace.</a:t>
            </a:r>
          </a:p>
        </p:txBody>
      </p:sp>
      <p:sp>
        <p:nvSpPr>
          <p:cNvPr id="5" name="Rectangle 4"/>
          <p:cNvSpPr/>
          <p:nvPr/>
        </p:nvSpPr>
        <p:spPr>
          <a:xfrm>
            <a:off x="-31568" y="5569020"/>
            <a:ext cx="9144000" cy="338554"/>
          </a:xfrm>
          <a:prstGeom prst="rect">
            <a:avLst/>
          </a:prstGeom>
        </p:spPr>
        <p:txBody>
          <a:bodyPr wrap="square">
            <a:spAutoFit/>
          </a:bodyPr>
          <a:lstStyle/>
          <a:p>
            <a:r>
              <a:rPr lang="en-US" sz="1600" dirty="0" smtClean="0"/>
              <a:t>Source: Marketing</a:t>
            </a:r>
            <a:r>
              <a:rPr lang="en-US" sz="1600" dirty="0"/>
              <a:t>, 2</a:t>
            </a:r>
            <a:r>
              <a:rPr lang="en-US" sz="1600" baseline="30000" dirty="0"/>
              <a:t>nd</a:t>
            </a:r>
            <a:r>
              <a:rPr lang="en-US" sz="1600" dirty="0"/>
              <a:t> Canadian Edition, by </a:t>
            </a:r>
            <a:r>
              <a:rPr lang="en-US" sz="1600" dirty="0" err="1"/>
              <a:t>Grewal</a:t>
            </a:r>
            <a:r>
              <a:rPr lang="en-US" sz="1600" dirty="0"/>
              <a:t>, Levy, </a:t>
            </a:r>
            <a:r>
              <a:rPr lang="en-US" sz="1600" dirty="0" err="1"/>
              <a:t>Persaud</a:t>
            </a:r>
            <a:r>
              <a:rPr lang="en-US" sz="1600" dirty="0"/>
              <a:t>, </a:t>
            </a:r>
            <a:r>
              <a:rPr lang="en-US" sz="1600" dirty="0" err="1"/>
              <a:t>Lichti</a:t>
            </a:r>
            <a:r>
              <a:rPr lang="en-US" sz="1600" dirty="0"/>
              <a:t>, </a:t>
            </a:r>
            <a:r>
              <a:rPr lang="en-US" sz="1600" dirty="0" smtClean="0"/>
              <a:t>McGraw-Hill, 2013.</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2182314133"/>
              </p:ext>
            </p:extLst>
          </p:nvPr>
        </p:nvGraphicFramePr>
        <p:xfrm>
          <a:off x="71840" y="1396999"/>
          <a:ext cx="8991606" cy="4143585"/>
        </p:xfrm>
        <a:graphic>
          <a:graphicData uri="http://schemas.openxmlformats.org/drawingml/2006/table">
            <a:tbl>
              <a:tblPr firstRow="1" bandRow="1">
                <a:tableStyleId>{5C22544A-7EE6-4342-B048-85BDC9FD1C3A}</a:tableStyleId>
              </a:tblPr>
              <a:tblGrid>
                <a:gridCol w="1740630"/>
                <a:gridCol w="1681843"/>
                <a:gridCol w="1877786"/>
                <a:gridCol w="1975757"/>
                <a:gridCol w="1715590"/>
              </a:tblGrid>
              <a:tr h="562430">
                <a:tc>
                  <a:txBody>
                    <a:bodyPr/>
                    <a:lstStyle/>
                    <a:p>
                      <a:endParaRPr lang="en-US" sz="2000" b="1" dirty="0">
                        <a:solidFill>
                          <a:schemeClr val="tx2"/>
                        </a:solidFill>
                      </a:endParaRPr>
                    </a:p>
                  </a:txBody>
                  <a:tcPr/>
                </a:tc>
                <a:tc>
                  <a:txBody>
                    <a:bodyPr/>
                    <a:lstStyle/>
                    <a:p>
                      <a:r>
                        <a:rPr lang="en-US" sz="2000" b="1" dirty="0" smtClean="0">
                          <a:solidFill>
                            <a:schemeClr val="tx1"/>
                          </a:solidFill>
                        </a:rPr>
                        <a:t>Introduction</a:t>
                      </a:r>
                      <a:endParaRPr lang="en-US" sz="2000" b="1" dirty="0">
                        <a:solidFill>
                          <a:schemeClr val="tx1"/>
                        </a:solidFill>
                      </a:endParaRPr>
                    </a:p>
                  </a:txBody>
                  <a:tcPr/>
                </a:tc>
                <a:tc>
                  <a:txBody>
                    <a:bodyPr/>
                    <a:lstStyle/>
                    <a:p>
                      <a:r>
                        <a:rPr lang="en-US" sz="2000" b="1" dirty="0" smtClean="0">
                          <a:solidFill>
                            <a:schemeClr val="tx1"/>
                          </a:solidFill>
                        </a:rPr>
                        <a:t>Growth</a:t>
                      </a:r>
                      <a:endParaRPr lang="en-US" sz="2000" b="1" dirty="0">
                        <a:solidFill>
                          <a:schemeClr val="tx1"/>
                        </a:solidFill>
                      </a:endParaRPr>
                    </a:p>
                  </a:txBody>
                  <a:tcPr/>
                </a:tc>
                <a:tc>
                  <a:txBody>
                    <a:bodyPr/>
                    <a:lstStyle/>
                    <a:p>
                      <a:r>
                        <a:rPr lang="en-US" sz="2000" b="1" dirty="0" smtClean="0">
                          <a:solidFill>
                            <a:schemeClr val="tx1"/>
                          </a:solidFill>
                        </a:rPr>
                        <a:t>Maturity</a:t>
                      </a:r>
                      <a:endParaRPr lang="en-US" sz="2000" b="1" dirty="0">
                        <a:solidFill>
                          <a:schemeClr val="tx1"/>
                        </a:solidFill>
                      </a:endParaRPr>
                    </a:p>
                  </a:txBody>
                  <a:tcPr/>
                </a:tc>
                <a:tc>
                  <a:txBody>
                    <a:bodyPr/>
                    <a:lstStyle/>
                    <a:p>
                      <a:r>
                        <a:rPr lang="en-US" sz="2000" b="1" dirty="0" smtClean="0">
                          <a:solidFill>
                            <a:schemeClr val="tx1"/>
                          </a:solidFill>
                        </a:rPr>
                        <a:t>Decline</a:t>
                      </a:r>
                      <a:endParaRPr lang="en-US" sz="2000" b="1" dirty="0">
                        <a:solidFill>
                          <a:schemeClr val="tx1"/>
                        </a:solidFill>
                      </a:endParaRPr>
                    </a:p>
                  </a:txBody>
                  <a:tcPr/>
                </a:tc>
              </a:tr>
              <a:tr h="561059">
                <a:tc>
                  <a:txBody>
                    <a:bodyPr/>
                    <a:lstStyle/>
                    <a:p>
                      <a:r>
                        <a:rPr lang="en-US" sz="2000" b="1" dirty="0" smtClean="0">
                          <a:solidFill>
                            <a:schemeClr val="tx1"/>
                          </a:solidFill>
                        </a:rPr>
                        <a:t>Sales</a:t>
                      </a:r>
                      <a:endParaRPr lang="en-US" sz="2000" b="1" dirty="0">
                        <a:solidFill>
                          <a:schemeClr val="tx1"/>
                        </a:solidFill>
                      </a:endParaRPr>
                    </a:p>
                  </a:txBody>
                  <a:tcPr>
                    <a:solidFill>
                      <a:srgbClr val="071E8F"/>
                    </a:solidFill>
                  </a:tcPr>
                </a:tc>
                <a:tc>
                  <a:txBody>
                    <a:bodyPr/>
                    <a:lstStyle/>
                    <a:p>
                      <a:pPr algn="ctr"/>
                      <a:r>
                        <a:rPr lang="en-US" sz="2000" b="0" dirty="0" smtClean="0">
                          <a:solidFill>
                            <a:schemeClr val="tx2"/>
                          </a:solidFill>
                        </a:rPr>
                        <a:t>Low</a:t>
                      </a:r>
                      <a:endParaRPr lang="en-US" sz="2000" b="0" dirty="0">
                        <a:solidFill>
                          <a:schemeClr val="tx2"/>
                        </a:solidFill>
                      </a:endParaRPr>
                    </a:p>
                  </a:txBody>
                  <a:tcPr/>
                </a:tc>
                <a:tc>
                  <a:txBody>
                    <a:bodyPr/>
                    <a:lstStyle/>
                    <a:p>
                      <a:pPr algn="ctr"/>
                      <a:r>
                        <a:rPr lang="en-US" sz="2000" b="0" dirty="0" smtClean="0">
                          <a:solidFill>
                            <a:schemeClr val="tx2"/>
                          </a:solidFill>
                        </a:rPr>
                        <a:t>Rising</a:t>
                      </a:r>
                      <a:endParaRPr lang="en-US" sz="2000" b="0" dirty="0">
                        <a:solidFill>
                          <a:schemeClr val="tx2"/>
                        </a:solidFill>
                      </a:endParaRPr>
                    </a:p>
                  </a:txBody>
                  <a:tcPr/>
                </a:tc>
                <a:tc>
                  <a:txBody>
                    <a:bodyPr/>
                    <a:lstStyle/>
                    <a:p>
                      <a:pPr algn="ctr"/>
                      <a:r>
                        <a:rPr lang="en-US" sz="2000" b="0" dirty="0" smtClean="0">
                          <a:solidFill>
                            <a:schemeClr val="tx2"/>
                          </a:solidFill>
                        </a:rPr>
                        <a:t>Peak</a:t>
                      </a:r>
                      <a:endParaRPr lang="en-US" sz="2000" b="0" dirty="0">
                        <a:solidFill>
                          <a:schemeClr val="tx2"/>
                        </a:solidFill>
                      </a:endParaRPr>
                    </a:p>
                  </a:txBody>
                  <a:tcPr/>
                </a:tc>
                <a:tc>
                  <a:txBody>
                    <a:bodyPr/>
                    <a:lstStyle/>
                    <a:p>
                      <a:pPr algn="ctr"/>
                      <a:r>
                        <a:rPr lang="en-US" sz="2000" b="0" dirty="0" smtClean="0">
                          <a:solidFill>
                            <a:schemeClr val="tx2"/>
                          </a:solidFill>
                        </a:rPr>
                        <a:t>Declining</a:t>
                      </a:r>
                      <a:endParaRPr lang="en-US" sz="2000" b="0" dirty="0">
                        <a:solidFill>
                          <a:schemeClr val="tx2"/>
                        </a:solidFill>
                      </a:endParaRPr>
                    </a:p>
                  </a:txBody>
                  <a:tcPr/>
                </a:tc>
              </a:tr>
              <a:tr h="702474">
                <a:tc>
                  <a:txBody>
                    <a:bodyPr/>
                    <a:lstStyle/>
                    <a:p>
                      <a:r>
                        <a:rPr lang="en-US" sz="2000" b="1" dirty="0" smtClean="0">
                          <a:solidFill>
                            <a:schemeClr val="tx1"/>
                          </a:solidFill>
                        </a:rPr>
                        <a:t>Profits</a:t>
                      </a:r>
                      <a:endParaRPr lang="en-US" sz="2000" b="1" dirty="0">
                        <a:solidFill>
                          <a:schemeClr val="tx1"/>
                        </a:solidFill>
                      </a:endParaRPr>
                    </a:p>
                  </a:txBody>
                  <a:tcPr>
                    <a:solidFill>
                      <a:srgbClr val="071E8F"/>
                    </a:solidFill>
                  </a:tcPr>
                </a:tc>
                <a:tc>
                  <a:txBody>
                    <a:bodyPr/>
                    <a:lstStyle/>
                    <a:p>
                      <a:pPr algn="ctr"/>
                      <a:r>
                        <a:rPr lang="en-US" sz="2000" b="0" dirty="0" smtClean="0">
                          <a:solidFill>
                            <a:schemeClr val="tx2"/>
                          </a:solidFill>
                        </a:rPr>
                        <a:t>Negative or</a:t>
                      </a:r>
                      <a:r>
                        <a:rPr lang="en-US" sz="2000" b="0" baseline="0" dirty="0" smtClean="0">
                          <a:solidFill>
                            <a:schemeClr val="tx2"/>
                          </a:solidFill>
                        </a:rPr>
                        <a:t> low</a:t>
                      </a:r>
                      <a:endParaRPr lang="en-US" sz="2000" b="0" dirty="0">
                        <a:solidFill>
                          <a:schemeClr val="tx2"/>
                        </a:solidFill>
                      </a:endParaRPr>
                    </a:p>
                  </a:txBody>
                  <a:tcPr/>
                </a:tc>
                <a:tc>
                  <a:txBody>
                    <a:bodyPr/>
                    <a:lstStyle/>
                    <a:p>
                      <a:pPr algn="ctr"/>
                      <a:r>
                        <a:rPr lang="en-US" sz="2000" b="0" dirty="0" smtClean="0">
                          <a:solidFill>
                            <a:schemeClr val="tx2"/>
                          </a:solidFill>
                        </a:rPr>
                        <a:t>Rapidly rising</a:t>
                      </a:r>
                      <a:endParaRPr lang="en-US" sz="2000" b="0" dirty="0">
                        <a:solidFill>
                          <a:schemeClr val="tx2"/>
                        </a:solidFill>
                      </a:endParaRPr>
                    </a:p>
                  </a:txBody>
                  <a:tcPr/>
                </a:tc>
                <a:tc>
                  <a:txBody>
                    <a:bodyPr/>
                    <a:lstStyle/>
                    <a:p>
                      <a:pPr algn="ctr"/>
                      <a:r>
                        <a:rPr lang="en-US" sz="2000" b="0" dirty="0" smtClean="0">
                          <a:solidFill>
                            <a:schemeClr val="tx2"/>
                          </a:solidFill>
                        </a:rPr>
                        <a:t>Peak</a:t>
                      </a:r>
                      <a:r>
                        <a:rPr lang="en-US" sz="2000" b="0" baseline="0" dirty="0" smtClean="0">
                          <a:solidFill>
                            <a:schemeClr val="tx2"/>
                          </a:solidFill>
                        </a:rPr>
                        <a:t> to declining</a:t>
                      </a:r>
                      <a:endParaRPr lang="en-US" sz="2000" b="0" dirty="0">
                        <a:solidFill>
                          <a:schemeClr val="tx2"/>
                        </a:solidFill>
                      </a:endParaRPr>
                    </a:p>
                  </a:txBody>
                  <a:tcPr/>
                </a:tc>
                <a:tc>
                  <a:txBody>
                    <a:bodyPr/>
                    <a:lstStyle/>
                    <a:p>
                      <a:pPr algn="ctr"/>
                      <a:r>
                        <a:rPr lang="en-US" sz="2000" b="0" dirty="0" smtClean="0">
                          <a:solidFill>
                            <a:schemeClr val="tx2"/>
                          </a:solidFill>
                        </a:rPr>
                        <a:t>Declining</a:t>
                      </a:r>
                      <a:endParaRPr lang="en-US" sz="2000" b="0" dirty="0">
                        <a:solidFill>
                          <a:schemeClr val="tx2"/>
                        </a:solidFill>
                      </a:endParaRPr>
                    </a:p>
                  </a:txBody>
                  <a:tcPr/>
                </a:tc>
              </a:tr>
              <a:tr h="1006336">
                <a:tc>
                  <a:txBody>
                    <a:bodyPr/>
                    <a:lstStyle/>
                    <a:p>
                      <a:r>
                        <a:rPr lang="en-US" sz="2000" b="1" dirty="0" smtClean="0">
                          <a:solidFill>
                            <a:schemeClr val="tx1"/>
                          </a:solidFill>
                        </a:rPr>
                        <a:t>Typical Consumers</a:t>
                      </a:r>
                      <a:endParaRPr lang="en-US" sz="2000" b="1" dirty="0">
                        <a:solidFill>
                          <a:schemeClr val="tx1"/>
                        </a:solidFill>
                      </a:endParaRPr>
                    </a:p>
                  </a:txBody>
                  <a:tcPr>
                    <a:solidFill>
                      <a:srgbClr val="071E8F"/>
                    </a:solidFill>
                  </a:tcPr>
                </a:tc>
                <a:tc>
                  <a:txBody>
                    <a:bodyPr/>
                    <a:lstStyle/>
                    <a:p>
                      <a:pPr algn="ctr"/>
                      <a:r>
                        <a:rPr lang="en-US" sz="2000" b="0" dirty="0" smtClean="0">
                          <a:solidFill>
                            <a:schemeClr val="tx2"/>
                          </a:solidFill>
                        </a:rPr>
                        <a:t>Innovators</a:t>
                      </a:r>
                      <a:endParaRPr lang="en-US" sz="2000" b="0" dirty="0">
                        <a:solidFill>
                          <a:schemeClr val="tx2"/>
                        </a:solidFill>
                      </a:endParaRPr>
                    </a:p>
                  </a:txBody>
                  <a:tcPr/>
                </a:tc>
                <a:tc>
                  <a:txBody>
                    <a:bodyPr/>
                    <a:lstStyle/>
                    <a:p>
                      <a:pPr algn="ctr"/>
                      <a:r>
                        <a:rPr lang="en-US" sz="2000" b="0" dirty="0" smtClean="0">
                          <a:solidFill>
                            <a:schemeClr val="tx2"/>
                          </a:solidFill>
                        </a:rPr>
                        <a:t>Early adopters and early majority</a:t>
                      </a:r>
                      <a:endParaRPr lang="en-US" sz="2000" b="0" dirty="0">
                        <a:solidFill>
                          <a:schemeClr val="tx2"/>
                        </a:solidFill>
                      </a:endParaRPr>
                    </a:p>
                  </a:txBody>
                  <a:tcPr/>
                </a:tc>
                <a:tc>
                  <a:txBody>
                    <a:bodyPr/>
                    <a:lstStyle/>
                    <a:p>
                      <a:pPr algn="ctr"/>
                      <a:r>
                        <a:rPr lang="en-US" sz="2000" b="0" dirty="0" smtClean="0">
                          <a:solidFill>
                            <a:schemeClr val="tx2"/>
                          </a:solidFill>
                        </a:rPr>
                        <a:t>Late majority</a:t>
                      </a:r>
                      <a:endParaRPr lang="en-US" sz="2000" b="0" dirty="0">
                        <a:solidFill>
                          <a:schemeClr val="tx2"/>
                        </a:solidFill>
                      </a:endParaRPr>
                    </a:p>
                  </a:txBody>
                  <a:tcPr/>
                </a:tc>
                <a:tc>
                  <a:txBody>
                    <a:bodyPr/>
                    <a:lstStyle/>
                    <a:p>
                      <a:pPr algn="ctr"/>
                      <a:r>
                        <a:rPr lang="en-US" sz="2000" b="0" dirty="0" smtClean="0">
                          <a:solidFill>
                            <a:schemeClr val="tx2"/>
                          </a:solidFill>
                        </a:rPr>
                        <a:t>Laggards</a:t>
                      </a:r>
                      <a:endParaRPr lang="en-US" sz="2000" b="0" dirty="0">
                        <a:solidFill>
                          <a:schemeClr val="tx2"/>
                        </a:solidFill>
                      </a:endParaRPr>
                    </a:p>
                  </a:txBody>
                  <a:tcPr/>
                </a:tc>
              </a:tr>
              <a:tr h="1311286">
                <a:tc>
                  <a:txBody>
                    <a:bodyPr/>
                    <a:lstStyle/>
                    <a:p>
                      <a:r>
                        <a:rPr lang="en-US" sz="2000" b="1" dirty="0" smtClean="0">
                          <a:solidFill>
                            <a:schemeClr val="tx1"/>
                          </a:solidFill>
                        </a:rPr>
                        <a:t>Competitors (number of firms and products)</a:t>
                      </a:r>
                      <a:endParaRPr lang="en-US" sz="2000" b="1" dirty="0">
                        <a:solidFill>
                          <a:schemeClr val="tx1"/>
                        </a:solidFill>
                      </a:endParaRPr>
                    </a:p>
                  </a:txBody>
                  <a:tcPr>
                    <a:solidFill>
                      <a:srgbClr val="071E8F"/>
                    </a:solidFill>
                  </a:tcPr>
                </a:tc>
                <a:tc>
                  <a:txBody>
                    <a:bodyPr/>
                    <a:lstStyle/>
                    <a:p>
                      <a:pPr algn="ctr"/>
                      <a:r>
                        <a:rPr lang="en-US" sz="2000" b="0" dirty="0" smtClean="0">
                          <a:solidFill>
                            <a:schemeClr val="tx2"/>
                          </a:solidFill>
                        </a:rPr>
                        <a:t>One or few</a:t>
                      </a:r>
                      <a:endParaRPr lang="en-US" sz="2000" b="0" dirty="0">
                        <a:solidFill>
                          <a:schemeClr val="tx2"/>
                        </a:solidFill>
                      </a:endParaRPr>
                    </a:p>
                  </a:txBody>
                  <a:tcPr/>
                </a:tc>
                <a:tc>
                  <a:txBody>
                    <a:bodyPr/>
                    <a:lstStyle/>
                    <a:p>
                      <a:pPr algn="ctr"/>
                      <a:r>
                        <a:rPr lang="en-US" sz="2000" b="0" dirty="0" smtClean="0">
                          <a:solidFill>
                            <a:schemeClr val="tx2"/>
                          </a:solidFill>
                        </a:rPr>
                        <a:t>Few but increasing</a:t>
                      </a:r>
                      <a:endParaRPr lang="en-US" sz="2000" b="0" dirty="0">
                        <a:solidFill>
                          <a:schemeClr val="tx2"/>
                        </a:solidFill>
                      </a:endParaRPr>
                    </a:p>
                  </a:txBody>
                  <a:tcPr/>
                </a:tc>
                <a:tc>
                  <a:txBody>
                    <a:bodyPr/>
                    <a:lstStyle/>
                    <a:p>
                      <a:pPr algn="ctr"/>
                      <a:r>
                        <a:rPr lang="en-US" sz="2000" b="0" dirty="0" smtClean="0">
                          <a:solidFill>
                            <a:schemeClr val="tx2"/>
                          </a:solidFill>
                        </a:rPr>
                        <a:t>High number of competitors and competitive products</a:t>
                      </a:r>
                      <a:endParaRPr lang="en-US" sz="2000" b="0" dirty="0">
                        <a:solidFill>
                          <a:schemeClr val="tx2"/>
                        </a:solidFill>
                      </a:endParaRPr>
                    </a:p>
                  </a:txBody>
                  <a:tcPr/>
                </a:tc>
                <a:tc>
                  <a:txBody>
                    <a:bodyPr/>
                    <a:lstStyle/>
                    <a:p>
                      <a:pPr algn="ctr"/>
                      <a:r>
                        <a:rPr lang="en-US" sz="2000" b="0" dirty="0" smtClean="0">
                          <a:solidFill>
                            <a:schemeClr val="tx2"/>
                          </a:solidFill>
                        </a:rPr>
                        <a:t>Low number of competitors</a:t>
                      </a:r>
                      <a:r>
                        <a:rPr lang="en-US" sz="2000" b="0" baseline="0" dirty="0" smtClean="0">
                          <a:solidFill>
                            <a:schemeClr val="tx2"/>
                          </a:solidFill>
                        </a:rPr>
                        <a:t> and products</a:t>
                      </a:r>
                      <a:endParaRPr lang="en-US" sz="2000" b="0" dirty="0">
                        <a:solidFill>
                          <a:schemeClr val="tx2"/>
                        </a:solidFill>
                      </a:endParaRPr>
                    </a:p>
                  </a:txBody>
                  <a:tcPr/>
                </a:tc>
              </a:tr>
            </a:tbl>
          </a:graphicData>
        </a:graphic>
      </p:graphicFrame>
    </p:spTree>
    <p:extLst>
      <p:ext uri="{BB962C8B-B14F-4D97-AF65-F5344CB8AC3E}">
        <p14:creationId xmlns:p14="http://schemas.microsoft.com/office/powerpoint/2010/main" val="502614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43014"/>
                                        </p:tgtEl>
                                        <p:attrNameLst>
                                          <p:attrName>style.visibility</p:attrName>
                                        </p:attrNameLst>
                                      </p:cBhvr>
                                      <p:to>
                                        <p:strVal val="visible"/>
                                      </p:to>
                                    </p:set>
                                    <p:animEffect transition="in" filter="barn(outVertical)">
                                      <p:cBhvr>
                                        <p:cTn id="15"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r>
              <a:rPr lang="en-CA" sz="3600" dirty="0" smtClean="0"/>
              <a:t>Strategies for Extending the PLC</a:t>
            </a:r>
          </a:p>
        </p:txBody>
      </p:sp>
      <p:sp>
        <p:nvSpPr>
          <p:cNvPr id="45059" name="Rectangle 3"/>
          <p:cNvSpPr>
            <a:spLocks noGrp="1" noChangeArrowheads="1"/>
          </p:cNvSpPr>
          <p:nvPr>
            <p:ph type="body" idx="1"/>
          </p:nvPr>
        </p:nvSpPr>
        <p:spPr>
          <a:xfrm>
            <a:off x="457200" y="1525814"/>
            <a:ext cx="4645025" cy="3331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a:lnSpc>
                <a:spcPct val="150000"/>
              </a:lnSpc>
              <a:buClr>
                <a:srgbClr val="A52117"/>
              </a:buClr>
              <a:buSzPct val="127000"/>
              <a:buFont typeface="Wingdings" panose="05000000000000000000" pitchFamily="2" charset="2"/>
              <a:buChar char="§"/>
            </a:pPr>
            <a:r>
              <a:rPr lang="en-CA" sz="2400" b="1" dirty="0">
                <a:hlinkClick r:id="rId3"/>
              </a:rPr>
              <a:t>Develop new uses</a:t>
            </a:r>
            <a:endParaRPr lang="en-CA" sz="2400" b="1" dirty="0"/>
          </a:p>
          <a:p>
            <a:pPr>
              <a:lnSpc>
                <a:spcPct val="150000"/>
              </a:lnSpc>
              <a:buClr>
                <a:srgbClr val="A52117"/>
              </a:buClr>
              <a:buSzPct val="127000"/>
              <a:buFont typeface="Wingdings" panose="05000000000000000000" pitchFamily="2" charset="2"/>
              <a:buChar char="§"/>
            </a:pPr>
            <a:r>
              <a:rPr lang="en-CA" sz="2400" b="1" dirty="0"/>
              <a:t>Modify product</a:t>
            </a:r>
          </a:p>
          <a:p>
            <a:pPr>
              <a:lnSpc>
                <a:spcPct val="150000"/>
              </a:lnSpc>
              <a:buClr>
                <a:srgbClr val="A52117"/>
              </a:buClr>
              <a:buSzPct val="127000"/>
              <a:buFont typeface="Wingdings" panose="05000000000000000000" pitchFamily="2" charset="2"/>
              <a:buChar char="§"/>
            </a:pPr>
            <a:r>
              <a:rPr lang="en-CA" sz="2400" b="1" dirty="0">
                <a:hlinkClick r:id="rId4"/>
              </a:rPr>
              <a:t>Increase frequency of use </a:t>
            </a:r>
            <a:endParaRPr lang="en-CA" sz="2400" b="1" dirty="0"/>
          </a:p>
          <a:p>
            <a:pPr>
              <a:lnSpc>
                <a:spcPct val="150000"/>
              </a:lnSpc>
              <a:buClr>
                <a:srgbClr val="A52117"/>
              </a:buClr>
              <a:buSzPct val="127000"/>
              <a:buFont typeface="Wingdings" panose="05000000000000000000" pitchFamily="2" charset="2"/>
              <a:buChar char="§"/>
            </a:pPr>
            <a:r>
              <a:rPr lang="en-CA" sz="2400" b="1" dirty="0">
                <a:hlinkClick r:id="rId5"/>
              </a:rPr>
              <a:t>Increase # of users </a:t>
            </a:r>
            <a:endParaRPr lang="en-CA" sz="2400" b="1" dirty="0"/>
          </a:p>
          <a:p>
            <a:pPr>
              <a:lnSpc>
                <a:spcPct val="150000"/>
              </a:lnSpc>
              <a:buClr>
                <a:srgbClr val="A52117"/>
              </a:buClr>
              <a:buSzPct val="127000"/>
              <a:buFont typeface="Wingdings" panose="05000000000000000000" pitchFamily="2" charset="2"/>
              <a:buChar char="§"/>
            </a:pPr>
            <a:r>
              <a:rPr lang="en-CA" sz="2400" b="1" dirty="0"/>
              <a:t>Find new users</a:t>
            </a:r>
          </a:p>
          <a:p>
            <a:pPr>
              <a:lnSpc>
                <a:spcPct val="150000"/>
              </a:lnSpc>
              <a:buClr>
                <a:srgbClr val="A52117"/>
              </a:buClr>
              <a:buSzPct val="127000"/>
              <a:buFont typeface="Wingdings" panose="05000000000000000000" pitchFamily="2" charset="2"/>
              <a:buChar char="§"/>
            </a:pPr>
            <a:r>
              <a:rPr lang="en-CA" sz="2400" b="1" dirty="0"/>
              <a:t>Reposition product</a:t>
            </a:r>
          </a:p>
          <a:p>
            <a:pPr>
              <a:lnSpc>
                <a:spcPct val="150000"/>
              </a:lnSpc>
              <a:buClr>
                <a:srgbClr val="A52117"/>
              </a:buClr>
              <a:buSzPct val="127000"/>
              <a:buFont typeface="Wingdings" panose="05000000000000000000" pitchFamily="2" charset="2"/>
              <a:buChar char="§"/>
            </a:pPr>
            <a:r>
              <a:rPr lang="en-CA" sz="2400" b="1" dirty="0"/>
              <a:t>Tweak marketing strategy</a:t>
            </a:r>
          </a:p>
          <a:p>
            <a:pPr>
              <a:lnSpc>
                <a:spcPct val="150000"/>
              </a:lnSpc>
              <a:buClr>
                <a:srgbClr val="A52117"/>
              </a:buClr>
              <a:buSzPct val="127000"/>
              <a:buFont typeface="Wingdings" panose="05000000000000000000" pitchFamily="2" charset="2"/>
              <a:buChar char="§"/>
            </a:pPr>
            <a:endParaRPr lang="en-CA" sz="2400" b="1" dirty="0"/>
          </a:p>
        </p:txBody>
      </p:sp>
      <p:pic>
        <p:nvPicPr>
          <p:cNvPr id="4506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96533">
            <a:off x="5819550" y="1863551"/>
            <a:ext cx="23939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510635"/>
            <a:ext cx="9144000" cy="338554"/>
          </a:xfrm>
          <a:prstGeom prst="rect">
            <a:avLst/>
          </a:prstGeom>
        </p:spPr>
        <p:txBody>
          <a:bodyPr wrap="square">
            <a:spAutoFit/>
          </a:bodyPr>
          <a:lstStyle/>
          <a:p>
            <a:r>
              <a:rPr lang="en-US" sz="1600" dirty="0" smtClean="0"/>
              <a:t>Source: Marketing</a:t>
            </a:r>
            <a:r>
              <a:rPr lang="en-US" sz="1600" dirty="0"/>
              <a:t>, 2</a:t>
            </a:r>
            <a:r>
              <a:rPr lang="en-US" sz="1600" baseline="30000" dirty="0"/>
              <a:t>nd</a:t>
            </a:r>
            <a:r>
              <a:rPr lang="en-US" sz="1600" dirty="0"/>
              <a:t> Canadian Edition, by </a:t>
            </a:r>
            <a:r>
              <a:rPr lang="en-US" sz="1600" dirty="0" err="1"/>
              <a:t>Grewal</a:t>
            </a:r>
            <a:r>
              <a:rPr lang="en-US" sz="1600" dirty="0"/>
              <a:t>, Levy, </a:t>
            </a:r>
            <a:r>
              <a:rPr lang="en-US" sz="1600" dirty="0" err="1"/>
              <a:t>Persaud</a:t>
            </a:r>
            <a:r>
              <a:rPr lang="en-US" sz="1600" dirty="0"/>
              <a:t>, </a:t>
            </a:r>
            <a:r>
              <a:rPr lang="en-US" sz="1600" dirty="0" err="1"/>
              <a:t>Lichti</a:t>
            </a:r>
            <a:r>
              <a:rPr lang="en-US" sz="1600" dirty="0"/>
              <a:t>, </a:t>
            </a:r>
            <a:r>
              <a:rPr lang="en-US" sz="1600" dirty="0" smtClean="0"/>
              <a:t>McGraw-Hill, 2013.</a:t>
            </a:r>
            <a:endParaRPr lang="en-US" sz="1600" dirty="0"/>
          </a:p>
        </p:txBody>
      </p:sp>
    </p:spTree>
    <p:extLst>
      <p:ext uri="{BB962C8B-B14F-4D97-AF65-F5344CB8AC3E}">
        <p14:creationId xmlns:p14="http://schemas.microsoft.com/office/powerpoint/2010/main" val="1180187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arn(outVertic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arn(outVertic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arn(outVertical)">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arn(outVertical)">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arn(outVertical)">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barn(outVertical)">
                                      <p:cBhvr>
                                        <p:cTn id="32" dur="500"/>
                                        <p:tgtEl>
                                          <p:spTgt spid="4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barn(outVertical)">
                                      <p:cBhvr>
                                        <p:cTn id="37" dur="500"/>
                                        <p:tgtEl>
                                          <p:spTgt spid="45059">
                                            <p:txEl>
                                              <p:pRg st="6" end="6"/>
                                            </p:txEl>
                                          </p:spTgt>
                                        </p:tgtEl>
                                      </p:cBhvr>
                                    </p:animEffect>
                                  </p:childTnLst>
                                </p:cTn>
                              </p:par>
                              <p:par>
                                <p:cTn id="38" presetID="16" presetClass="entr" presetSubtype="37" fill="hold" nodeType="withEffect">
                                  <p:stCondLst>
                                    <p:cond delay="0"/>
                                  </p:stCondLst>
                                  <p:childTnLst>
                                    <p:set>
                                      <p:cBhvr>
                                        <p:cTn id="39" dur="1" fill="hold">
                                          <p:stCondLst>
                                            <p:cond delay="0"/>
                                          </p:stCondLst>
                                        </p:cTn>
                                        <p:tgtEl>
                                          <p:spTgt spid="45060"/>
                                        </p:tgtEl>
                                        <p:attrNameLst>
                                          <p:attrName>style.visibility</p:attrName>
                                        </p:attrNameLst>
                                      </p:cBhvr>
                                      <p:to>
                                        <p:strVal val="visible"/>
                                      </p:to>
                                    </p:set>
                                    <p:animEffect transition="in" filter="barn(outVertical)">
                                      <p:cBhvr>
                                        <p:cTn id="40" dur="500"/>
                                        <p:tgtEl>
                                          <p:spTgt spid="4506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Planning</a:t>
            </a:r>
            <a:endParaRPr lang="en-US" dirty="0"/>
          </a:p>
        </p:txBody>
      </p:sp>
      <p:sp>
        <p:nvSpPr>
          <p:cNvPr id="3" name="Content Placeholder 2"/>
          <p:cNvSpPr>
            <a:spLocks noGrp="1"/>
          </p:cNvSpPr>
          <p:nvPr>
            <p:ph idx="1"/>
          </p:nvPr>
        </p:nvSpPr>
        <p:spPr/>
        <p:txBody>
          <a:bodyPr/>
          <a:lstStyle/>
          <a:p>
            <a:endParaRPr lang="en-US" dirty="0"/>
          </a:p>
        </p:txBody>
      </p:sp>
      <p:pic>
        <p:nvPicPr>
          <p:cNvPr id="5" name="Picture 6" descr="market te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3735">
            <a:off x="4747109" y="1800957"/>
            <a:ext cx="3828766" cy="2463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brainstor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 y="1466850"/>
            <a:ext cx="4561351"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finding leads"/>
          <p:cNvPicPr>
            <a:picLocks noChangeAspect="1" noChangeArrowheads="1"/>
          </p:cNvPicPr>
          <p:nvPr/>
        </p:nvPicPr>
        <p:blipFill>
          <a:blip r:embed="rId4">
            <a:extLst>
              <a:ext uri="{28A0092B-C50C-407E-A947-70E740481C1C}">
                <a14:useLocalDpi xmlns:a14="http://schemas.microsoft.com/office/drawing/2010/main" val="0"/>
              </a:ext>
            </a:extLst>
          </a:blip>
          <a:srcRect l="17383" t="42697"/>
          <a:stretch>
            <a:fillRect/>
          </a:stretch>
        </p:blipFill>
        <p:spPr bwMode="auto">
          <a:xfrm>
            <a:off x="4610100" y="4419600"/>
            <a:ext cx="32813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41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a:xfrm>
            <a:off x="762000" y="161374"/>
            <a:ext cx="7924800" cy="1143000"/>
          </a:xfrm>
        </p:spPr>
        <p:txBody>
          <a:bodyPr/>
          <a:lstStyle/>
          <a:p>
            <a:r>
              <a:rPr lang="en-CA" sz="3200" dirty="0" smtClean="0"/>
              <a:t>Variations on Product Life Cycle Curve</a:t>
            </a:r>
          </a:p>
        </p:txBody>
      </p:sp>
      <p:sp>
        <p:nvSpPr>
          <p:cNvPr id="46086" name="Rectangle 6"/>
          <p:cNvSpPr>
            <a:spLocks noChangeArrowheads="1"/>
          </p:cNvSpPr>
          <p:nvPr/>
        </p:nvSpPr>
        <p:spPr bwMode="auto">
          <a:xfrm>
            <a:off x="440877" y="5898762"/>
            <a:ext cx="8066314" cy="1015663"/>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CA" sz="2000" b="1" dirty="0">
                <a:latin typeface="Arial" charset="0"/>
              </a:rPr>
              <a:t>Theoretically the shape of the product life cycle curve is bell shaped. In reality, </a:t>
            </a:r>
            <a:r>
              <a:rPr lang="en-US" sz="2000" b="1" dirty="0">
                <a:latin typeface="Arial" charset="0"/>
              </a:rPr>
              <a:t>markets evolve in a variety of ways and the curve can take many shapes.</a:t>
            </a:r>
          </a:p>
        </p:txBody>
      </p:sp>
      <p:grpSp>
        <p:nvGrpSpPr>
          <p:cNvPr id="2" name="Group 1"/>
          <p:cNvGrpSpPr/>
          <p:nvPr/>
        </p:nvGrpSpPr>
        <p:grpSpPr>
          <a:xfrm>
            <a:off x="517072" y="1304374"/>
            <a:ext cx="7924800" cy="4610717"/>
            <a:chOff x="762000" y="1371600"/>
            <a:chExt cx="7924800" cy="4439885"/>
          </a:xfrm>
        </p:grpSpPr>
        <p:pic>
          <p:nvPicPr>
            <p:cNvPr id="46083" name="Picture 6" descr="gre_ex10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9248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 y="5549875"/>
              <a:ext cx="7924800" cy="261610"/>
            </a:xfrm>
            <a:prstGeom prst="rect">
              <a:avLst/>
            </a:prstGeom>
          </p:spPr>
          <p:txBody>
            <a:bodyPr wrap="square">
              <a:spAutoFit/>
            </a:bodyPr>
            <a:lstStyle/>
            <a:p>
              <a:r>
                <a:rPr lang="en-US" sz="1100" dirty="0" smtClean="0">
                  <a:solidFill>
                    <a:schemeClr val="tx2"/>
                  </a:solidFill>
                </a:rPr>
                <a:t>Source: Marketing</a:t>
              </a:r>
              <a:r>
                <a:rPr lang="en-US" sz="1100" dirty="0">
                  <a:solidFill>
                    <a:schemeClr val="tx2"/>
                  </a:solidFill>
                </a:rPr>
                <a:t>, 2</a:t>
              </a:r>
              <a:r>
                <a:rPr lang="en-US" sz="1100" baseline="30000" dirty="0">
                  <a:solidFill>
                    <a:schemeClr val="tx2"/>
                  </a:solidFill>
                </a:rPr>
                <a:t>nd</a:t>
              </a:r>
              <a:r>
                <a:rPr lang="en-US" sz="1100" dirty="0">
                  <a:solidFill>
                    <a:schemeClr val="tx2"/>
                  </a:solidFill>
                </a:rPr>
                <a:t> Canadian Edition, by </a:t>
              </a:r>
              <a:r>
                <a:rPr lang="en-US" sz="1100" dirty="0" err="1">
                  <a:solidFill>
                    <a:schemeClr val="tx2"/>
                  </a:solidFill>
                </a:rPr>
                <a:t>Grewal</a:t>
              </a:r>
              <a:r>
                <a:rPr lang="en-US" sz="1100" dirty="0">
                  <a:solidFill>
                    <a:schemeClr val="tx2"/>
                  </a:solidFill>
                </a:rPr>
                <a:t>, Levy, </a:t>
              </a:r>
              <a:r>
                <a:rPr lang="en-US" sz="1100" dirty="0" err="1">
                  <a:solidFill>
                    <a:schemeClr val="tx2"/>
                  </a:solidFill>
                </a:rPr>
                <a:t>Persaud</a:t>
              </a:r>
              <a:r>
                <a:rPr lang="en-US" sz="1100" dirty="0">
                  <a:solidFill>
                    <a:schemeClr val="tx2"/>
                  </a:solidFill>
                </a:rPr>
                <a:t>, </a:t>
              </a:r>
              <a:r>
                <a:rPr lang="en-US" sz="1100" dirty="0" err="1">
                  <a:solidFill>
                    <a:schemeClr val="tx2"/>
                  </a:solidFill>
                </a:rPr>
                <a:t>Lichti</a:t>
              </a:r>
              <a:r>
                <a:rPr lang="en-US" sz="1100" dirty="0">
                  <a:solidFill>
                    <a:schemeClr val="tx2"/>
                  </a:solidFill>
                </a:rPr>
                <a:t>, </a:t>
              </a:r>
              <a:r>
                <a:rPr lang="en-US" sz="1100" dirty="0" smtClean="0">
                  <a:solidFill>
                    <a:schemeClr val="tx2"/>
                  </a:solidFill>
                </a:rPr>
                <a:t>McGraw-Hill, 2013.</a:t>
              </a:r>
              <a:endParaRPr lang="en-US" sz="1100" dirty="0">
                <a:solidFill>
                  <a:schemeClr val="tx2"/>
                </a:solidFill>
              </a:endParaRPr>
            </a:p>
          </p:txBody>
        </p:sp>
      </p:grpSp>
    </p:spTree>
    <p:extLst>
      <p:ext uri="{BB962C8B-B14F-4D97-AF65-F5344CB8AC3E}">
        <p14:creationId xmlns:p14="http://schemas.microsoft.com/office/powerpoint/2010/main" val="14412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arn(outVertical)">
                                      <p:cBhvr>
                                        <p:cTn id="12"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r>
              <a:rPr lang="en-US" sz="2800" dirty="0" smtClean="0"/>
              <a:t>Strategies Based on the Product </a:t>
            </a:r>
            <a:br>
              <a:rPr lang="en-US" sz="2800" dirty="0" smtClean="0"/>
            </a:br>
            <a:r>
              <a:rPr lang="en-US" sz="2800" dirty="0" smtClean="0"/>
              <a:t>Life Cycle: </a:t>
            </a:r>
            <a:r>
              <a:rPr lang="en-US" sz="2800" dirty="0" smtClean="0">
                <a:solidFill>
                  <a:srgbClr val="A52117"/>
                </a:solidFill>
              </a:rPr>
              <a:t>Some Caveats</a:t>
            </a:r>
          </a:p>
        </p:txBody>
      </p:sp>
      <p:sp>
        <p:nvSpPr>
          <p:cNvPr id="47107" name="Rectangle 3"/>
          <p:cNvSpPr>
            <a:spLocks noChangeArrowheads="1"/>
          </p:cNvSpPr>
          <p:nvPr/>
        </p:nvSpPr>
        <p:spPr bwMode="auto">
          <a:xfrm>
            <a:off x="442912" y="2122488"/>
            <a:ext cx="870108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1631" tIns="51443" rIns="81631" bIns="40816"/>
          <a:lstStyle/>
          <a:p>
            <a:pPr marL="608013" indent="-608013">
              <a:lnSpc>
                <a:spcPct val="104000"/>
              </a:lnSpc>
              <a:spcBef>
                <a:spcPts val="325"/>
              </a:spcBef>
              <a:buClr>
                <a:srgbClr val="000000"/>
              </a:buClr>
              <a:buSzPct val="45000"/>
              <a:buFont typeface="Times New Roman" pitchFamily="18" charset="0"/>
              <a:buAutoNum type="arabicPeriod"/>
              <a:tabLst>
                <a:tab pos="655638" algn="l"/>
                <a:tab pos="1312863" algn="l"/>
                <a:tab pos="1968500" algn="l"/>
                <a:tab pos="2625725" algn="l"/>
                <a:tab pos="3282950" algn="l"/>
                <a:tab pos="3938588" algn="l"/>
                <a:tab pos="4594225" algn="l"/>
                <a:tab pos="5253038" algn="l"/>
                <a:tab pos="5908675" algn="l"/>
                <a:tab pos="6564313" algn="l"/>
                <a:tab pos="7221538" algn="l"/>
                <a:tab pos="7878763" algn="l"/>
              </a:tabLst>
            </a:pPr>
            <a:endParaRPr lang="en-US" sz="2800">
              <a:solidFill>
                <a:srgbClr val="000000"/>
              </a:solidFill>
              <a:latin typeface="Candara" pitchFamily="34" charset="0"/>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2707889835"/>
              </p:ext>
            </p:extLst>
          </p:nvPr>
        </p:nvGraphicFramePr>
        <p:xfrm>
          <a:off x="413660" y="1560786"/>
          <a:ext cx="8289428" cy="3547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7111" name="Rectangle 7"/>
          <p:cNvSpPr>
            <a:spLocks noChangeArrowheads="1"/>
          </p:cNvSpPr>
          <p:nvPr/>
        </p:nvSpPr>
        <p:spPr bwMode="auto">
          <a:xfrm>
            <a:off x="413660" y="5400219"/>
            <a:ext cx="837111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400" b="1" dirty="0">
                <a:latin typeface="Arial" charset="0"/>
              </a:rPr>
              <a:t>Understanding where your product is on the PLC is difficult. If a firm misdiagnoses the stage, it can mean trouble for the firm</a:t>
            </a:r>
          </a:p>
        </p:txBody>
      </p:sp>
    </p:spTree>
    <p:extLst>
      <p:ext uri="{BB962C8B-B14F-4D97-AF65-F5344CB8AC3E}">
        <p14:creationId xmlns:p14="http://schemas.microsoft.com/office/powerpoint/2010/main" val="3877293592"/>
      </p:ext>
    </p:extLst>
  </p:cSld>
  <p:clrMapOvr>
    <a:masterClrMapping/>
  </p:clrMapOvr>
  <p:transition spd="med">
    <p:fade/>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barn(outVertical)">
                                      <p:cBhvr>
                                        <p:cTn id="12"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7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11DCD8F0-8C56-47BD-ADEB-19C9144A1A44}" type="slidenum">
              <a:rPr lang="en-US"/>
              <a:pPr/>
              <a:t>22</a:t>
            </a:fld>
            <a:endParaRPr lang="th-TH"/>
          </a:p>
        </p:txBody>
      </p:sp>
      <p:sp>
        <p:nvSpPr>
          <p:cNvPr id="33794" name="Rectangle 2"/>
          <p:cNvSpPr>
            <a:spLocks noGrp="1" noChangeArrowheads="1"/>
          </p:cNvSpPr>
          <p:nvPr>
            <p:ph type="title"/>
          </p:nvPr>
        </p:nvSpPr>
        <p:spPr>
          <a:xfrm>
            <a:off x="730250" y="266700"/>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a:t>    Strategic Product Management</a:t>
            </a:r>
          </a:p>
        </p:txBody>
      </p:sp>
      <p:sp>
        <p:nvSpPr>
          <p:cNvPr id="33795" name="Rectangle 3"/>
          <p:cNvSpPr>
            <a:spLocks noChangeArrowheads="1"/>
          </p:cNvSpPr>
          <p:nvPr/>
        </p:nvSpPr>
        <p:spPr bwMode="auto">
          <a:xfrm>
            <a:off x="1217613" y="1169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797" name="Rectangle 5"/>
          <p:cNvSpPr>
            <a:spLocks noChangeArrowheads="1"/>
          </p:cNvSpPr>
          <p:nvPr/>
        </p:nvSpPr>
        <p:spPr bwMode="auto">
          <a:xfrm>
            <a:off x="7708900" y="169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0" name="Rectangle 8"/>
          <p:cNvSpPr>
            <a:spLocks noChangeArrowheads="1"/>
          </p:cNvSpPr>
          <p:nvPr/>
        </p:nvSpPr>
        <p:spPr bwMode="auto">
          <a:xfrm>
            <a:off x="4168775" y="314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2" name="Rectangle 10"/>
          <p:cNvSpPr>
            <a:spLocks noChangeArrowheads="1"/>
          </p:cNvSpPr>
          <p:nvPr/>
        </p:nvSpPr>
        <p:spPr bwMode="auto">
          <a:xfrm>
            <a:off x="3390900" y="2319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3" name="Rectangle 11"/>
          <p:cNvSpPr>
            <a:spLocks noChangeArrowheads="1"/>
          </p:cNvSpPr>
          <p:nvPr/>
        </p:nvSpPr>
        <p:spPr bwMode="auto">
          <a:xfrm>
            <a:off x="7989888" y="158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4" name="Rectangle 12"/>
          <p:cNvSpPr>
            <a:spLocks noChangeArrowheads="1"/>
          </p:cNvSpPr>
          <p:nvPr/>
        </p:nvSpPr>
        <p:spPr bwMode="auto">
          <a:xfrm>
            <a:off x="2060575" y="1258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5" name="Rectangle 13"/>
          <p:cNvSpPr>
            <a:spLocks noChangeArrowheads="1"/>
          </p:cNvSpPr>
          <p:nvPr/>
        </p:nvSpPr>
        <p:spPr bwMode="auto">
          <a:xfrm>
            <a:off x="730250" y="958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6" name="Line 14"/>
          <p:cNvSpPr>
            <a:spLocks noChangeShapeType="1"/>
          </p:cNvSpPr>
          <p:nvPr/>
        </p:nvSpPr>
        <p:spPr bwMode="auto">
          <a:xfrm>
            <a:off x="609600" y="11430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7" name="Rectangle 15"/>
          <p:cNvSpPr>
            <a:spLocks noChangeArrowheads="1"/>
          </p:cNvSpPr>
          <p:nvPr/>
        </p:nvSpPr>
        <p:spPr bwMode="auto">
          <a:xfrm>
            <a:off x="8101013" y="889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08" name="Line 16"/>
          <p:cNvSpPr>
            <a:spLocks noChangeShapeType="1"/>
          </p:cNvSpPr>
          <p:nvPr/>
        </p:nvSpPr>
        <p:spPr bwMode="auto">
          <a:xfrm>
            <a:off x="8382000" y="152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Rectangle 18"/>
          <p:cNvSpPr>
            <a:spLocks noChangeArrowheads="1"/>
          </p:cNvSpPr>
          <p:nvPr/>
        </p:nvSpPr>
        <p:spPr bwMode="auto">
          <a:xfrm>
            <a:off x="1430338" y="758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11" name="Rectangle 19"/>
          <p:cNvSpPr>
            <a:spLocks noChangeArrowheads="1"/>
          </p:cNvSpPr>
          <p:nvPr/>
        </p:nvSpPr>
        <p:spPr bwMode="auto">
          <a:xfrm>
            <a:off x="1539875" y="2058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3820" name="Rectangle 28"/>
          <p:cNvSpPr>
            <a:spLocks noChangeArrowheads="1"/>
          </p:cNvSpPr>
          <p:nvPr/>
        </p:nvSpPr>
        <p:spPr bwMode="auto">
          <a:xfrm>
            <a:off x="609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th-TH">
              <a:latin typeface="Times" pitchFamily="18" charset="0"/>
            </a:endParaRPr>
          </a:p>
        </p:txBody>
      </p:sp>
      <p:sp>
        <p:nvSpPr>
          <p:cNvPr id="33918" name="Rectangle 126"/>
          <p:cNvSpPr>
            <a:spLocks noChangeArrowheads="1"/>
          </p:cNvSpPr>
          <p:nvPr/>
        </p:nvSpPr>
        <p:spPr bwMode="auto">
          <a:xfrm>
            <a:off x="362177" y="1774368"/>
            <a:ext cx="7738836" cy="523220"/>
          </a:xfrm>
          <a:prstGeom prst="rect">
            <a:avLst/>
          </a:prstGeom>
          <a:solidFill>
            <a:schemeClr val="accent5">
              <a:lumMod val="20000"/>
              <a:lumOff val="80000"/>
            </a:schemeClr>
          </a:solidFill>
          <a:ln>
            <a:noFill/>
          </a:ln>
          <a:effectLst/>
          <a:extLst/>
        </p:spPr>
        <p:txBody>
          <a:bodyPr wrap="square">
            <a:spAutoFit/>
          </a:bodyPr>
          <a:lstStyle/>
          <a:p>
            <a:pPr eaLnBrk="0" hangingPunct="0"/>
            <a:r>
              <a:rPr lang="en-US" sz="2800" i="1" dirty="0">
                <a:solidFill>
                  <a:srgbClr val="C00000"/>
                </a:solidFill>
                <a:latin typeface="Geneva" charset="0"/>
              </a:rPr>
              <a:t>   </a:t>
            </a:r>
            <a:r>
              <a:rPr lang="en-US" sz="2800" b="1" i="1" dirty="0">
                <a:solidFill>
                  <a:srgbClr val="C00000"/>
                </a:solidFill>
                <a:latin typeface="Geneva" charset="0"/>
              </a:rPr>
              <a:t>Successful product strategies depend on:</a:t>
            </a:r>
          </a:p>
        </p:txBody>
      </p:sp>
      <p:sp>
        <p:nvSpPr>
          <p:cNvPr id="33919" name="Rectangle 127"/>
          <p:cNvSpPr>
            <a:spLocks noChangeArrowheads="1"/>
          </p:cNvSpPr>
          <p:nvPr/>
        </p:nvSpPr>
        <p:spPr bwMode="auto">
          <a:xfrm>
            <a:off x="228600" y="152400"/>
            <a:ext cx="1447800" cy="3968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i="1">
                <a:latin typeface="Times" pitchFamily="18" charset="0"/>
              </a:rPr>
              <a:t>Objective 5:</a:t>
            </a:r>
            <a:endParaRPr lang="en-US">
              <a:latin typeface="Times" pitchFamily="18" charset="0"/>
            </a:endParaRPr>
          </a:p>
        </p:txBody>
      </p:sp>
      <p:sp>
        <p:nvSpPr>
          <p:cNvPr id="2" name="Rectangle 1"/>
          <p:cNvSpPr/>
          <p:nvPr/>
        </p:nvSpPr>
        <p:spPr>
          <a:xfrm>
            <a:off x="266700" y="2581732"/>
            <a:ext cx="8458200" cy="3370153"/>
          </a:xfrm>
          <a:prstGeom prst="rect">
            <a:avLst/>
          </a:prstGeom>
        </p:spPr>
        <p:txBody>
          <a:bodyPr wrap="square">
            <a:spAutoFit/>
          </a:bodyPr>
          <a:lstStyle/>
          <a:p>
            <a:pPr marL="342900" indent="-342900">
              <a:spcBef>
                <a:spcPts val="1800"/>
              </a:spcBef>
              <a:buClr>
                <a:srgbClr val="071E8F"/>
              </a:buClr>
              <a:buSzPct val="139000"/>
              <a:buFont typeface="Wingdings" panose="05000000000000000000" pitchFamily="2" charset="2"/>
              <a:buChar char="§"/>
            </a:pPr>
            <a:r>
              <a:rPr lang="en-US" sz="2400" b="1" dirty="0">
                <a:latin typeface="Geneva" charset="0"/>
              </a:rPr>
              <a:t>Product</a:t>
            </a:r>
            <a:r>
              <a:rPr lang="en-US" sz="2400" b="1" dirty="0">
                <a:solidFill>
                  <a:schemeClr val="bg2"/>
                </a:solidFill>
                <a:latin typeface="Geneva" charset="0"/>
              </a:rPr>
              <a:t> </a:t>
            </a:r>
            <a:r>
              <a:rPr lang="en-US" sz="2400" b="1" i="1" dirty="0">
                <a:solidFill>
                  <a:srgbClr val="FFFF00"/>
                </a:solidFill>
                <a:latin typeface="Geneva" charset="0"/>
              </a:rPr>
              <a:t>quality</a:t>
            </a:r>
            <a:r>
              <a:rPr lang="en-US" sz="2400" b="1" dirty="0">
                <a:solidFill>
                  <a:srgbClr val="FFFF00"/>
                </a:solidFill>
                <a:latin typeface="Geneva" charset="0"/>
              </a:rPr>
              <a:t>, </a:t>
            </a:r>
            <a:r>
              <a:rPr lang="en-US" sz="2400" b="1" i="1" dirty="0">
                <a:solidFill>
                  <a:srgbClr val="FFFF00"/>
                </a:solidFill>
                <a:latin typeface="Geneva" charset="0"/>
              </a:rPr>
              <a:t>innovativeness</a:t>
            </a:r>
            <a:r>
              <a:rPr lang="en-US" sz="2400" b="1" dirty="0">
                <a:latin typeface="Geneva" charset="0"/>
              </a:rPr>
              <a:t>, or technological sophistication</a:t>
            </a:r>
          </a:p>
          <a:p>
            <a:pPr marL="342900" indent="-342900">
              <a:spcBef>
                <a:spcPts val="1800"/>
              </a:spcBef>
              <a:buClr>
                <a:srgbClr val="071E8F"/>
              </a:buClr>
              <a:buSzPct val="139000"/>
              <a:buFont typeface="Wingdings" panose="05000000000000000000" pitchFamily="2" charset="2"/>
              <a:buChar char="§"/>
            </a:pPr>
            <a:r>
              <a:rPr lang="en-US" sz="2400" b="1" dirty="0">
                <a:latin typeface="Geneva" charset="0"/>
              </a:rPr>
              <a:t>Capabilities of managers </a:t>
            </a:r>
            <a:r>
              <a:rPr lang="en-US" sz="2400" b="1" i="1" dirty="0">
                <a:solidFill>
                  <a:srgbClr val="FFFF00"/>
                </a:solidFill>
                <a:latin typeface="Geneva" charset="0"/>
              </a:rPr>
              <a:t>o</a:t>
            </a:r>
            <a:r>
              <a:rPr lang="en-US" sz="2400" b="1" i="1" dirty="0">
                <a:solidFill>
                  <a:srgbClr val="FFFF00"/>
                </a:solidFill>
                <a:latin typeface="Geneva" charset="0"/>
              </a:rPr>
              <a:t>verseeing product line</a:t>
            </a:r>
          </a:p>
          <a:p>
            <a:pPr marL="342900" indent="-342900">
              <a:spcBef>
                <a:spcPts val="1800"/>
              </a:spcBef>
              <a:buClr>
                <a:srgbClr val="071E8F"/>
              </a:buClr>
              <a:buSzPct val="139000"/>
              <a:buFont typeface="Wingdings" panose="05000000000000000000" pitchFamily="2" charset="2"/>
              <a:buChar char="§"/>
            </a:pPr>
            <a:r>
              <a:rPr lang="en-US" sz="2400" b="1" dirty="0">
                <a:latin typeface="Geneva" charset="0"/>
              </a:rPr>
              <a:t>Firm</a:t>
            </a:r>
            <a:r>
              <a:rPr lang="en-US" sz="2400" b="1" dirty="0">
                <a:latin typeface="Times New Roman"/>
              </a:rPr>
              <a:t>’</a:t>
            </a:r>
            <a:r>
              <a:rPr lang="en-US" sz="2400" b="1" dirty="0">
                <a:latin typeface="Geneva" charset="0"/>
              </a:rPr>
              <a:t>s</a:t>
            </a:r>
            <a:r>
              <a:rPr lang="en-US" sz="2400" b="1" dirty="0">
                <a:solidFill>
                  <a:schemeClr val="bg2"/>
                </a:solidFill>
                <a:latin typeface="Geneva" charset="0"/>
              </a:rPr>
              <a:t> </a:t>
            </a:r>
            <a:r>
              <a:rPr lang="en-US" sz="2400" b="1" i="1" dirty="0">
                <a:solidFill>
                  <a:srgbClr val="FFFF00"/>
                </a:solidFill>
                <a:latin typeface="Geneva" charset="0"/>
              </a:rPr>
              <a:t>financial capacity</a:t>
            </a:r>
            <a:r>
              <a:rPr lang="en-US" sz="2400" b="1" dirty="0">
                <a:solidFill>
                  <a:srgbClr val="FFFF00"/>
                </a:solidFill>
                <a:latin typeface="Geneva" charset="0"/>
              </a:rPr>
              <a:t> </a:t>
            </a:r>
            <a:r>
              <a:rPr lang="en-US" sz="2400" b="1" dirty="0">
                <a:latin typeface="Geneva" charset="0"/>
              </a:rPr>
              <a:t>&amp; willingness to provide </a:t>
            </a:r>
            <a:r>
              <a:rPr lang="en-US" sz="2400" b="1" i="1" dirty="0">
                <a:solidFill>
                  <a:srgbClr val="FFFF00"/>
                </a:solidFill>
                <a:latin typeface="Geneva" charset="0"/>
              </a:rPr>
              <a:t>promotional support</a:t>
            </a:r>
            <a:r>
              <a:rPr lang="en-US" sz="2400" b="1" dirty="0">
                <a:solidFill>
                  <a:srgbClr val="FFFF00"/>
                </a:solidFill>
                <a:latin typeface="Geneva" charset="0"/>
              </a:rPr>
              <a:t> </a:t>
            </a:r>
          </a:p>
          <a:p>
            <a:pPr marL="342900" indent="-342900">
              <a:spcBef>
                <a:spcPts val="1800"/>
              </a:spcBef>
              <a:buClr>
                <a:srgbClr val="071E8F"/>
              </a:buClr>
              <a:buSzPct val="139000"/>
              <a:buFont typeface="Wingdings" panose="05000000000000000000" pitchFamily="2" charset="2"/>
              <a:buChar char="§"/>
            </a:pPr>
            <a:r>
              <a:rPr lang="en-US" sz="2400" b="1" dirty="0">
                <a:latin typeface="Geneva" charset="0"/>
              </a:rPr>
              <a:t>Channel members</a:t>
            </a:r>
            <a:r>
              <a:rPr lang="en-US" sz="2400" b="1" dirty="0">
                <a:latin typeface="Times New Roman"/>
              </a:rPr>
              <a:t>’</a:t>
            </a:r>
            <a:r>
              <a:rPr lang="en-US" sz="2400" b="1" dirty="0">
                <a:latin typeface="Geneva" charset="0"/>
              </a:rPr>
              <a:t> </a:t>
            </a:r>
            <a:r>
              <a:rPr lang="en-US" sz="2400" b="1" i="1" dirty="0">
                <a:solidFill>
                  <a:srgbClr val="FFFF00"/>
                </a:solidFill>
                <a:latin typeface="Geneva" charset="0"/>
              </a:rPr>
              <a:t>role in implementing product strategies</a:t>
            </a:r>
            <a:endParaRPr lang="en-US" sz="2400" b="1" i="1" dirty="0">
              <a:solidFill>
                <a:srgbClr val="FFFF00"/>
              </a:solidFill>
              <a:latin typeface="Geneva" charset="0"/>
            </a:endParaRPr>
          </a:p>
        </p:txBody>
      </p:sp>
    </p:spTree>
    <p:extLst>
      <p:ext uri="{BB962C8B-B14F-4D97-AF65-F5344CB8AC3E}">
        <p14:creationId xmlns:p14="http://schemas.microsoft.com/office/powerpoint/2010/main" val="30449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918"/>
                                        </p:tgtEl>
                                        <p:attrNameLst>
                                          <p:attrName>style.visibility</p:attrName>
                                        </p:attrNameLst>
                                      </p:cBhvr>
                                      <p:to>
                                        <p:strVal val="visible"/>
                                      </p:to>
                                    </p:set>
                                    <p:animEffect transition="in" filter="fade">
                                      <p:cBhvr>
                                        <p:cTn id="7" dur="1000"/>
                                        <p:tgtEl>
                                          <p:spTgt spid="33918"/>
                                        </p:tgtEl>
                                      </p:cBhvr>
                                    </p:animEffect>
                                    <p:anim calcmode="lin" valueType="num">
                                      <p:cBhvr>
                                        <p:cTn id="8" dur="1000" fill="hold"/>
                                        <p:tgtEl>
                                          <p:spTgt spid="33918"/>
                                        </p:tgtEl>
                                        <p:attrNameLst>
                                          <p:attrName>ppt_x</p:attrName>
                                        </p:attrNameLst>
                                      </p:cBhvr>
                                      <p:tavLst>
                                        <p:tav tm="0">
                                          <p:val>
                                            <p:strVal val="#ppt_x"/>
                                          </p:val>
                                        </p:tav>
                                        <p:tav tm="100000">
                                          <p:val>
                                            <p:strVal val="#ppt_x"/>
                                          </p:val>
                                        </p:tav>
                                      </p:tavLst>
                                    </p:anim>
                                    <p:anim calcmode="lin" valueType="num">
                                      <p:cBhvr>
                                        <p:cTn id="9" dur="1000" fill="hold"/>
                                        <p:tgtEl>
                                          <p:spTgt spid="339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18"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FD5BA5C-8E5E-45E3-8D8B-A7226D4E93E5}" type="slidenum">
              <a:rPr lang="en-US"/>
              <a:pPr/>
              <a:t>23</a:t>
            </a:fld>
            <a:endParaRPr lang="th-TH"/>
          </a:p>
        </p:txBody>
      </p:sp>
      <p:sp>
        <p:nvSpPr>
          <p:cNvPr id="126979" name="Line 3"/>
          <p:cNvSpPr>
            <a:spLocks noChangeShapeType="1"/>
          </p:cNvSpPr>
          <p:nvPr/>
        </p:nvSpPr>
        <p:spPr bwMode="auto">
          <a:xfrm>
            <a:off x="533400" y="11430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0" name="Line 4"/>
          <p:cNvSpPr>
            <a:spLocks noChangeShapeType="1"/>
          </p:cNvSpPr>
          <p:nvPr/>
        </p:nvSpPr>
        <p:spPr bwMode="auto">
          <a:xfrm>
            <a:off x="8382000" y="203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2" name="Rectangle 6"/>
          <p:cNvSpPr>
            <a:spLocks noGrp="1" noChangeArrowheads="1"/>
          </p:cNvSpPr>
          <p:nvPr>
            <p:ph type="title" idx="4294967295"/>
          </p:nvPr>
        </p:nvSpPr>
        <p:spPr>
          <a:xfrm>
            <a:off x="685800" y="152400"/>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a:t>Product Strategies</a:t>
            </a:r>
          </a:p>
        </p:txBody>
      </p:sp>
      <p:sp>
        <p:nvSpPr>
          <p:cNvPr id="2" name="Rectangle 1"/>
          <p:cNvSpPr/>
          <p:nvPr/>
        </p:nvSpPr>
        <p:spPr>
          <a:xfrm>
            <a:off x="-184318" y="1848063"/>
            <a:ext cx="7592786" cy="3970318"/>
          </a:xfrm>
          <a:prstGeom prst="rect">
            <a:avLst/>
          </a:prstGeom>
        </p:spPr>
        <p:txBody>
          <a:bodyPr wrap="square">
            <a:spAutoFit/>
          </a:bodyPr>
          <a:lstStyle/>
          <a:p>
            <a:pPr marL="457200" indent="-457200" algn="ctr" eaLnBrk="0" hangingPunct="0">
              <a:buClr>
                <a:srgbClr val="A52117"/>
              </a:buClr>
              <a:buSzPct val="140000"/>
              <a:buFont typeface="Wingdings" panose="05000000000000000000" pitchFamily="2" charset="2"/>
              <a:buChar char="§"/>
            </a:pPr>
            <a:r>
              <a:rPr lang="en-US" sz="2800" b="1" dirty="0"/>
              <a:t>Product differentiation</a:t>
            </a:r>
          </a:p>
          <a:p>
            <a:pPr marL="457200" indent="-457200" algn="ctr" eaLnBrk="0" hangingPunct="0">
              <a:buClr>
                <a:srgbClr val="A52117"/>
              </a:buClr>
              <a:buSzPct val="140000"/>
              <a:buFont typeface="Wingdings" panose="05000000000000000000" pitchFamily="2" charset="2"/>
              <a:buChar char="§"/>
            </a:pPr>
            <a:endParaRPr lang="en-US" sz="2800" b="1" dirty="0"/>
          </a:p>
          <a:p>
            <a:pPr marL="457200" indent="-457200" algn="ctr" eaLnBrk="0" hangingPunct="0">
              <a:buClr>
                <a:srgbClr val="A52117"/>
              </a:buClr>
              <a:buSzPct val="140000"/>
              <a:buFont typeface="Wingdings" panose="05000000000000000000" pitchFamily="2" charset="2"/>
              <a:buChar char="§"/>
            </a:pPr>
            <a:r>
              <a:rPr lang="en-US" sz="2800" b="1" dirty="0"/>
              <a:t>Product positioning</a:t>
            </a:r>
          </a:p>
          <a:p>
            <a:pPr marL="457200" indent="-457200" algn="ctr" eaLnBrk="0" hangingPunct="0">
              <a:buClr>
                <a:srgbClr val="A52117"/>
              </a:buClr>
              <a:buSzPct val="140000"/>
              <a:buFont typeface="Wingdings" panose="05000000000000000000" pitchFamily="2" charset="2"/>
              <a:buChar char="§"/>
            </a:pPr>
            <a:endParaRPr lang="en-US" sz="2800" b="1" dirty="0"/>
          </a:p>
          <a:p>
            <a:pPr marL="457200" indent="-457200" algn="ctr" eaLnBrk="0" hangingPunct="0">
              <a:buClr>
                <a:srgbClr val="A52117"/>
              </a:buClr>
              <a:buSzPct val="140000"/>
              <a:buFont typeface="Wingdings" panose="05000000000000000000" pitchFamily="2" charset="2"/>
              <a:buChar char="§"/>
            </a:pPr>
            <a:r>
              <a:rPr lang="en-US" sz="2800" b="1" dirty="0"/>
              <a:t>Product line expansion &amp; contraction</a:t>
            </a:r>
          </a:p>
          <a:p>
            <a:pPr marL="457200" indent="-457200" algn="ctr" eaLnBrk="0" hangingPunct="0">
              <a:buClr>
                <a:srgbClr val="A52117"/>
              </a:buClr>
              <a:buSzPct val="140000"/>
              <a:buFont typeface="Wingdings" panose="05000000000000000000" pitchFamily="2" charset="2"/>
              <a:buChar char="§"/>
            </a:pPr>
            <a:endParaRPr lang="en-US" sz="2800" b="1" dirty="0"/>
          </a:p>
          <a:p>
            <a:pPr marL="457200" indent="-457200" algn="ctr" eaLnBrk="0" hangingPunct="0">
              <a:buClr>
                <a:srgbClr val="A52117"/>
              </a:buClr>
              <a:buSzPct val="140000"/>
              <a:buFont typeface="Wingdings" panose="05000000000000000000" pitchFamily="2" charset="2"/>
              <a:buChar char="§"/>
            </a:pPr>
            <a:r>
              <a:rPr lang="en-US" sz="2800" b="1" dirty="0"/>
              <a:t>Trading up &amp; trading down</a:t>
            </a:r>
          </a:p>
          <a:p>
            <a:pPr marL="457200" indent="-457200" algn="ctr" eaLnBrk="0" hangingPunct="0">
              <a:buClr>
                <a:srgbClr val="A52117"/>
              </a:buClr>
              <a:buSzPct val="140000"/>
              <a:buFont typeface="Wingdings" panose="05000000000000000000" pitchFamily="2" charset="2"/>
              <a:buChar char="§"/>
            </a:pPr>
            <a:endParaRPr lang="en-US" sz="2800" b="1" dirty="0"/>
          </a:p>
          <a:p>
            <a:pPr marL="457200" indent="-457200" algn="ctr" eaLnBrk="0" hangingPunct="0">
              <a:buClr>
                <a:srgbClr val="A52117"/>
              </a:buClr>
              <a:buSzPct val="140000"/>
              <a:buFont typeface="Wingdings" panose="05000000000000000000" pitchFamily="2" charset="2"/>
              <a:buChar char="§"/>
            </a:pPr>
            <a:r>
              <a:rPr lang="en-US" sz="2800" b="1" dirty="0"/>
              <a:t>Product brand strategy</a:t>
            </a:r>
            <a:endParaRPr lang="en-US" sz="2800" b="1" dirty="0"/>
          </a:p>
        </p:txBody>
      </p:sp>
      <p:pic>
        <p:nvPicPr>
          <p:cNvPr id="3074" name="Picture 2" descr="http://surec.com/wp-content/uploads/2014/08/chess_strategy_1600_clr_937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936" y="3985621"/>
            <a:ext cx="3471064" cy="260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2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2"/>
          </p:nvPr>
        </p:nvSpPr>
        <p:spPr/>
        <p:txBody>
          <a:bodyPr/>
          <a:lstStyle/>
          <a:p>
            <a:fld id="{09AC8382-FD8B-42BC-AE01-D864D068CD2A}" type="slidenum">
              <a:rPr lang="en-US"/>
              <a:pPr/>
              <a:t>24</a:t>
            </a:fld>
            <a:endParaRPr lang="th-TH"/>
          </a:p>
        </p:txBody>
      </p:sp>
      <p:sp>
        <p:nvSpPr>
          <p:cNvPr id="36866" name="Rectangle 2"/>
          <p:cNvSpPr>
            <a:spLocks noChangeArrowheads="1"/>
          </p:cNvSpPr>
          <p:nvPr/>
        </p:nvSpPr>
        <p:spPr bwMode="auto">
          <a:xfrm>
            <a:off x="4048125" y="3140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68" name="Rectangle 4"/>
          <p:cNvSpPr>
            <a:spLocks noGrp="1" noChangeArrowheads="1"/>
          </p:cNvSpPr>
          <p:nvPr>
            <p:ph type="title" idx="4294967295"/>
          </p:nvPr>
        </p:nvSpPr>
        <p:spPr>
          <a:xfrm>
            <a:off x="533400" y="0"/>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a:t>Product Differentiation</a:t>
            </a:r>
          </a:p>
        </p:txBody>
      </p:sp>
      <p:sp>
        <p:nvSpPr>
          <p:cNvPr id="36869" name="Rectangle 5"/>
          <p:cNvSpPr>
            <a:spLocks noChangeArrowheads="1"/>
          </p:cNvSpPr>
          <p:nvPr/>
        </p:nvSpPr>
        <p:spPr bwMode="auto">
          <a:xfrm>
            <a:off x="2108200" y="1239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1" name="Rectangle 7"/>
          <p:cNvSpPr>
            <a:spLocks noChangeArrowheads="1"/>
          </p:cNvSpPr>
          <p:nvPr/>
        </p:nvSpPr>
        <p:spPr bwMode="auto">
          <a:xfrm>
            <a:off x="7758113" y="228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5" name="Rectangle 11"/>
          <p:cNvSpPr>
            <a:spLocks noChangeArrowheads="1"/>
          </p:cNvSpPr>
          <p:nvPr/>
        </p:nvSpPr>
        <p:spPr bwMode="auto">
          <a:xfrm>
            <a:off x="717550" y="1139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6" name="Rectangle 12"/>
          <p:cNvSpPr>
            <a:spLocks noChangeArrowheads="1"/>
          </p:cNvSpPr>
          <p:nvPr/>
        </p:nvSpPr>
        <p:spPr bwMode="auto">
          <a:xfrm>
            <a:off x="7867650" y="209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7" name="Rectangle 13"/>
          <p:cNvSpPr>
            <a:spLocks noChangeArrowheads="1"/>
          </p:cNvSpPr>
          <p:nvPr/>
        </p:nvSpPr>
        <p:spPr bwMode="auto">
          <a:xfrm>
            <a:off x="3927475" y="31289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8" name="Rectangle 14"/>
          <p:cNvSpPr>
            <a:spLocks noChangeArrowheads="1"/>
          </p:cNvSpPr>
          <p:nvPr/>
        </p:nvSpPr>
        <p:spPr bwMode="auto">
          <a:xfrm>
            <a:off x="3390900" y="23193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79" name="Rectangle 15"/>
          <p:cNvSpPr>
            <a:spLocks noChangeArrowheads="1"/>
          </p:cNvSpPr>
          <p:nvPr/>
        </p:nvSpPr>
        <p:spPr bwMode="auto">
          <a:xfrm>
            <a:off x="7989888" y="1587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80" name="Rectangle 16"/>
          <p:cNvSpPr>
            <a:spLocks noChangeArrowheads="1"/>
          </p:cNvSpPr>
          <p:nvPr/>
        </p:nvSpPr>
        <p:spPr bwMode="auto">
          <a:xfrm>
            <a:off x="2060575" y="1258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81" name="Rectangle 17"/>
          <p:cNvSpPr>
            <a:spLocks noChangeArrowheads="1"/>
          </p:cNvSpPr>
          <p:nvPr/>
        </p:nvSpPr>
        <p:spPr bwMode="auto">
          <a:xfrm>
            <a:off x="730250" y="9588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82" name="Line 18"/>
          <p:cNvSpPr>
            <a:spLocks noChangeShapeType="1"/>
          </p:cNvSpPr>
          <p:nvPr/>
        </p:nvSpPr>
        <p:spPr bwMode="auto">
          <a:xfrm>
            <a:off x="533400" y="990600"/>
            <a:ext cx="807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3" name="Rectangle 19"/>
          <p:cNvSpPr>
            <a:spLocks noChangeArrowheads="1"/>
          </p:cNvSpPr>
          <p:nvPr/>
        </p:nvSpPr>
        <p:spPr bwMode="auto">
          <a:xfrm>
            <a:off x="8101013" y="889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84" name="Line 20"/>
          <p:cNvSpPr>
            <a:spLocks noChangeShapeType="1"/>
          </p:cNvSpPr>
          <p:nvPr/>
        </p:nvSpPr>
        <p:spPr bwMode="auto">
          <a:xfrm>
            <a:off x="83820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Rectangle 21"/>
          <p:cNvSpPr>
            <a:spLocks noChangeArrowheads="1"/>
          </p:cNvSpPr>
          <p:nvPr/>
        </p:nvSpPr>
        <p:spPr bwMode="auto">
          <a:xfrm>
            <a:off x="8458200" y="152400"/>
            <a:ext cx="184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b="1">
              <a:solidFill>
                <a:schemeClr val="tx2"/>
              </a:solidFill>
              <a:effectLst>
                <a:outerShdw blurRad="38100" dist="38100" dir="2700000" algn="tl">
                  <a:srgbClr val="000000"/>
                </a:outerShdw>
              </a:effectLst>
              <a:latin typeface="Palatino" pitchFamily="18" charset="0"/>
            </a:endParaRPr>
          </a:p>
          <a:p>
            <a:pPr eaLnBrk="0" hangingPunct="0"/>
            <a:endParaRPr lang="en-US">
              <a:latin typeface="Times" pitchFamily="18" charset="0"/>
            </a:endParaRPr>
          </a:p>
        </p:txBody>
      </p:sp>
      <p:sp>
        <p:nvSpPr>
          <p:cNvPr id="36886" name="Rectangle 22"/>
          <p:cNvSpPr>
            <a:spLocks noChangeArrowheads="1"/>
          </p:cNvSpPr>
          <p:nvPr/>
        </p:nvSpPr>
        <p:spPr bwMode="auto">
          <a:xfrm>
            <a:off x="1430338" y="758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87" name="Rectangle 23"/>
          <p:cNvSpPr>
            <a:spLocks noChangeArrowheads="1"/>
          </p:cNvSpPr>
          <p:nvPr/>
        </p:nvSpPr>
        <p:spPr bwMode="auto">
          <a:xfrm>
            <a:off x="1539875" y="20589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894" name="Rectangle 30"/>
          <p:cNvSpPr>
            <a:spLocks noChangeArrowheads="1"/>
          </p:cNvSpPr>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endParaRPr lang="th-TH">
              <a:latin typeface="Times" pitchFamily="18" charset="0"/>
            </a:endParaRPr>
          </a:p>
        </p:txBody>
      </p:sp>
      <p:sp>
        <p:nvSpPr>
          <p:cNvPr id="36905" name="Rectangle 41"/>
          <p:cNvSpPr>
            <a:spLocks noChangeArrowheads="1"/>
          </p:cNvSpPr>
          <p:nvPr/>
        </p:nvSpPr>
        <p:spPr bwMode="auto">
          <a:xfrm>
            <a:off x="398463" y="5049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24" name="Rectangle 60"/>
          <p:cNvSpPr>
            <a:spLocks noChangeArrowheads="1"/>
          </p:cNvSpPr>
          <p:nvPr/>
        </p:nvSpPr>
        <p:spPr bwMode="auto">
          <a:xfrm>
            <a:off x="1524000" y="1676400"/>
            <a:ext cx="1841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Geneva" charset="0"/>
            </a:endParaRPr>
          </a:p>
        </p:txBody>
      </p:sp>
      <p:sp>
        <p:nvSpPr>
          <p:cNvPr id="36926" name="Text Box 62"/>
          <p:cNvSpPr txBox="1">
            <a:spLocks noChangeArrowheads="1"/>
          </p:cNvSpPr>
          <p:nvPr/>
        </p:nvSpPr>
        <p:spPr bwMode="auto">
          <a:xfrm>
            <a:off x="2193925" y="2925763"/>
            <a:ext cx="1841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Geneva" charset="0"/>
            </a:endParaRPr>
          </a:p>
        </p:txBody>
      </p:sp>
      <p:sp>
        <p:nvSpPr>
          <p:cNvPr id="36971" name="Rectangle 107"/>
          <p:cNvSpPr>
            <a:spLocks noChangeArrowheads="1"/>
          </p:cNvSpPr>
          <p:nvPr/>
        </p:nvSpPr>
        <p:spPr bwMode="auto">
          <a:xfrm>
            <a:off x="717550" y="11906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2" name="Rectangle 108"/>
          <p:cNvSpPr>
            <a:spLocks noChangeArrowheads="1"/>
          </p:cNvSpPr>
          <p:nvPr/>
        </p:nvSpPr>
        <p:spPr bwMode="auto">
          <a:xfrm>
            <a:off x="7867650" y="2603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3" name="Rectangle 109"/>
          <p:cNvSpPr>
            <a:spLocks noChangeArrowheads="1"/>
          </p:cNvSpPr>
          <p:nvPr/>
        </p:nvSpPr>
        <p:spPr bwMode="auto">
          <a:xfrm>
            <a:off x="3927475" y="31797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4" name="Rectangle 110"/>
          <p:cNvSpPr>
            <a:spLocks noChangeArrowheads="1"/>
          </p:cNvSpPr>
          <p:nvPr/>
        </p:nvSpPr>
        <p:spPr bwMode="auto">
          <a:xfrm>
            <a:off x="3390900" y="2370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5" name="Rectangle 111"/>
          <p:cNvSpPr>
            <a:spLocks noChangeArrowheads="1"/>
          </p:cNvSpPr>
          <p:nvPr/>
        </p:nvSpPr>
        <p:spPr bwMode="auto">
          <a:xfrm>
            <a:off x="7989888" y="2095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6" name="Rectangle 112"/>
          <p:cNvSpPr>
            <a:spLocks noChangeArrowheads="1"/>
          </p:cNvSpPr>
          <p:nvPr/>
        </p:nvSpPr>
        <p:spPr bwMode="auto">
          <a:xfrm>
            <a:off x="730250" y="10096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8" name="Rectangle 114"/>
          <p:cNvSpPr>
            <a:spLocks noChangeArrowheads="1"/>
          </p:cNvSpPr>
          <p:nvPr/>
        </p:nvSpPr>
        <p:spPr bwMode="auto">
          <a:xfrm>
            <a:off x="8101013" y="139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79" name="Line 115"/>
          <p:cNvSpPr>
            <a:spLocks noChangeShapeType="1"/>
          </p:cNvSpPr>
          <p:nvPr/>
        </p:nvSpPr>
        <p:spPr bwMode="auto">
          <a:xfrm>
            <a:off x="8382000" y="203200"/>
            <a:ext cx="0" cy="1371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81" name="Rectangle 117"/>
          <p:cNvSpPr>
            <a:spLocks noChangeArrowheads="1"/>
          </p:cNvSpPr>
          <p:nvPr/>
        </p:nvSpPr>
        <p:spPr bwMode="auto">
          <a:xfrm>
            <a:off x="1430338" y="8096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82" name="Rectangle 118"/>
          <p:cNvSpPr>
            <a:spLocks noChangeArrowheads="1"/>
          </p:cNvSpPr>
          <p:nvPr/>
        </p:nvSpPr>
        <p:spPr bwMode="auto">
          <a:xfrm>
            <a:off x="1539875" y="21097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83" name="Rectangle 119"/>
          <p:cNvSpPr>
            <a:spLocks noChangeArrowheads="1"/>
          </p:cNvSpPr>
          <p:nvPr/>
        </p:nvSpPr>
        <p:spPr bwMode="auto">
          <a:xfrm>
            <a:off x="398463" y="5100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84" name="Rectangle 120"/>
          <p:cNvSpPr>
            <a:spLocks noChangeArrowheads="1"/>
          </p:cNvSpPr>
          <p:nvPr/>
        </p:nvSpPr>
        <p:spPr bwMode="auto">
          <a:xfrm>
            <a:off x="247650" y="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6988" name="Rectangle 124"/>
          <p:cNvSpPr>
            <a:spLocks noChangeArrowheads="1"/>
          </p:cNvSpPr>
          <p:nvPr/>
        </p:nvSpPr>
        <p:spPr bwMode="auto">
          <a:xfrm>
            <a:off x="390232" y="1562138"/>
            <a:ext cx="8268447" cy="954107"/>
          </a:xfrm>
          <a:prstGeom prst="rect">
            <a:avLst/>
          </a:prstGeom>
          <a:solidFill>
            <a:schemeClr val="accent5">
              <a:lumMod val="20000"/>
              <a:lumOff val="80000"/>
            </a:schemeClr>
          </a:solidFill>
          <a:ln>
            <a:noFill/>
          </a:ln>
          <a:effectLst/>
          <a:extLst/>
        </p:spPr>
        <p:txBody>
          <a:bodyPr wrap="square">
            <a:spAutoFit/>
          </a:bodyPr>
          <a:lstStyle/>
          <a:p>
            <a:pPr eaLnBrk="0" hangingPunct="0"/>
            <a:r>
              <a:rPr lang="en-US" sz="2800" b="1" dirty="0">
                <a:solidFill>
                  <a:srgbClr val="C00000"/>
                </a:solidFill>
                <a:latin typeface="Geneva" charset="0"/>
              </a:rPr>
              <a:t>Creating a differential product involves getting</a:t>
            </a:r>
          </a:p>
          <a:p>
            <a:pPr eaLnBrk="0" hangingPunct="0"/>
            <a:r>
              <a:rPr lang="en-US" sz="2800" b="1" dirty="0">
                <a:solidFill>
                  <a:srgbClr val="C00000"/>
                </a:solidFill>
                <a:latin typeface="Geneva" charset="0"/>
              </a:rPr>
              <a:t>consumers to perceive a difference.</a:t>
            </a:r>
          </a:p>
        </p:txBody>
      </p:sp>
      <p:sp>
        <p:nvSpPr>
          <p:cNvPr id="2" name="Rectangle 1"/>
          <p:cNvSpPr/>
          <p:nvPr/>
        </p:nvSpPr>
        <p:spPr>
          <a:xfrm>
            <a:off x="247650" y="2678246"/>
            <a:ext cx="8659586" cy="461665"/>
          </a:xfrm>
          <a:prstGeom prst="rect">
            <a:avLst/>
          </a:prstGeom>
        </p:spPr>
        <p:txBody>
          <a:bodyPr wrap="square">
            <a:spAutoFit/>
          </a:bodyPr>
          <a:lstStyle/>
          <a:p>
            <a:pPr eaLnBrk="0" hangingPunct="0"/>
            <a:r>
              <a:rPr lang="en-US" sz="2400" b="1" dirty="0">
                <a:solidFill>
                  <a:srgbClr val="071E8F"/>
                </a:solidFill>
              </a:rPr>
              <a:t>Implications for channel management</a:t>
            </a:r>
            <a:r>
              <a:rPr lang="en-US" sz="2400" b="1" dirty="0" smtClean="0">
                <a:solidFill>
                  <a:srgbClr val="071E8F"/>
                </a:solidFill>
              </a:rPr>
              <a:t>:</a:t>
            </a:r>
            <a:endParaRPr lang="en-US" sz="2400" b="1" dirty="0">
              <a:solidFill>
                <a:srgbClr val="071E8F"/>
              </a:solidFill>
            </a:endParaRPr>
          </a:p>
        </p:txBody>
      </p:sp>
      <p:sp>
        <p:nvSpPr>
          <p:cNvPr id="39" name="Rectangle 38"/>
          <p:cNvSpPr/>
          <p:nvPr/>
        </p:nvSpPr>
        <p:spPr>
          <a:xfrm>
            <a:off x="192764" y="2889247"/>
            <a:ext cx="8714472" cy="1938992"/>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Channel </a:t>
            </a:r>
            <a:r>
              <a:rPr lang="en-US" sz="2400" b="1" dirty="0"/>
              <a:t>managers should try to select &amp; help develop members who </a:t>
            </a:r>
            <a:r>
              <a:rPr lang="en-US" sz="2400" b="1" i="1" dirty="0"/>
              <a:t>fit</a:t>
            </a:r>
            <a:r>
              <a:rPr lang="en-US" sz="2400" b="1" dirty="0"/>
              <a:t> the product image when product differentiation strategy is affected by </a:t>
            </a:r>
            <a:r>
              <a:rPr lang="en-US" sz="2400" b="1" i="1" dirty="0"/>
              <a:t>who</a:t>
            </a:r>
            <a:r>
              <a:rPr lang="en-US" sz="2400" b="1" dirty="0"/>
              <a:t> will be selling the product</a:t>
            </a:r>
            <a:r>
              <a:rPr lang="en-US" sz="2400" b="1" dirty="0" smtClean="0"/>
              <a:t>.</a:t>
            </a:r>
            <a:endParaRPr lang="en-US" sz="2400" b="1" dirty="0"/>
          </a:p>
        </p:txBody>
      </p:sp>
      <p:sp>
        <p:nvSpPr>
          <p:cNvPr id="41" name="Rectangle 40"/>
          <p:cNvSpPr/>
          <p:nvPr/>
        </p:nvSpPr>
        <p:spPr>
          <a:xfrm>
            <a:off x="155122" y="4646838"/>
            <a:ext cx="8817429" cy="2308324"/>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Channel </a:t>
            </a:r>
            <a:r>
              <a:rPr lang="en-US" sz="2400" b="1" dirty="0"/>
              <a:t>managers should provide retailers with the kind of support needed to properly present the product when this strategy is influenced by </a:t>
            </a:r>
            <a:r>
              <a:rPr lang="en-US" sz="2400" b="1" i="1" dirty="0"/>
              <a:t>how</a:t>
            </a:r>
            <a:r>
              <a:rPr lang="en-US" sz="2400" b="1" dirty="0"/>
              <a:t> the product is sold at retail.</a:t>
            </a:r>
          </a:p>
          <a:p>
            <a:pPr marL="342900" indent="-342900" eaLnBrk="0" hangingPunct="0">
              <a:buClr>
                <a:srgbClr val="A52117"/>
              </a:buClr>
              <a:buSzPct val="142000"/>
              <a:buFont typeface="Wingdings" panose="05000000000000000000" pitchFamily="2" charset="2"/>
              <a:buChar char="§"/>
            </a:pPr>
            <a:endParaRPr lang="en-US" sz="2400" b="1" dirty="0"/>
          </a:p>
        </p:txBody>
      </p:sp>
    </p:spTree>
    <p:extLst>
      <p:ext uri="{BB962C8B-B14F-4D97-AF65-F5344CB8AC3E}">
        <p14:creationId xmlns:p14="http://schemas.microsoft.com/office/powerpoint/2010/main" val="62653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6988"/>
                                        </p:tgtEl>
                                        <p:attrNameLst>
                                          <p:attrName>style.visibility</p:attrName>
                                        </p:attrNameLst>
                                      </p:cBhvr>
                                      <p:to>
                                        <p:strVal val="visible"/>
                                      </p:to>
                                    </p:set>
                                    <p:animEffect transition="in" filter="barn(outVertical)">
                                      <p:cBhvr>
                                        <p:cTn id="7" dur="500"/>
                                        <p:tgtEl>
                                          <p:spTgt spid="369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out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out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88" grpId="0" animBg="1"/>
      <p:bldP spid="2" grpId="0"/>
      <p:bldP spid="39"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609D5AFB-F785-440D-BA65-254229EC1F6A}" type="slidenum">
              <a:rPr lang="en-US"/>
              <a:pPr/>
              <a:t>25</a:t>
            </a:fld>
            <a:endParaRPr lang="th-TH"/>
          </a:p>
        </p:txBody>
      </p:sp>
      <p:sp>
        <p:nvSpPr>
          <p:cNvPr id="37890" name="Rectangle 2"/>
          <p:cNvSpPr>
            <a:spLocks noGrp="1" noChangeArrowheads="1"/>
          </p:cNvSpPr>
          <p:nvPr>
            <p:ph type="title" idx="4294967295"/>
          </p:nvPr>
        </p:nvSpPr>
        <p:spPr>
          <a:xfrm>
            <a:off x="457200" y="0"/>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a:t>Product Positioning</a:t>
            </a:r>
          </a:p>
        </p:txBody>
      </p:sp>
      <p:sp>
        <p:nvSpPr>
          <p:cNvPr id="37892" name="Rectangle 4"/>
          <p:cNvSpPr>
            <a:spLocks noChangeArrowheads="1"/>
          </p:cNvSpPr>
          <p:nvPr/>
        </p:nvSpPr>
        <p:spPr bwMode="auto">
          <a:xfrm>
            <a:off x="808038" y="9890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7893" name="Line 5"/>
          <p:cNvSpPr>
            <a:spLocks noChangeShapeType="1"/>
          </p:cNvSpPr>
          <p:nvPr/>
        </p:nvSpPr>
        <p:spPr bwMode="auto">
          <a:xfrm>
            <a:off x="304800" y="914400"/>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Rectangle 6"/>
          <p:cNvSpPr>
            <a:spLocks noChangeArrowheads="1"/>
          </p:cNvSpPr>
          <p:nvPr/>
        </p:nvSpPr>
        <p:spPr bwMode="auto">
          <a:xfrm>
            <a:off x="7878763" y="1698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7895" name="Line 7"/>
          <p:cNvSpPr>
            <a:spLocks noChangeShapeType="1"/>
          </p:cNvSpPr>
          <p:nvPr/>
        </p:nvSpPr>
        <p:spPr bwMode="auto">
          <a:xfrm>
            <a:off x="8305800" y="1524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40" name="Rectangle 52"/>
          <p:cNvSpPr>
            <a:spLocks noChangeArrowheads="1"/>
          </p:cNvSpPr>
          <p:nvPr/>
        </p:nvSpPr>
        <p:spPr bwMode="auto">
          <a:xfrm>
            <a:off x="685799" y="1644067"/>
            <a:ext cx="7620001" cy="1200329"/>
          </a:xfrm>
          <a:prstGeom prst="rect">
            <a:avLst/>
          </a:prstGeom>
          <a:solidFill>
            <a:schemeClr val="accent5">
              <a:lumMod val="20000"/>
              <a:lumOff val="80000"/>
            </a:schemeClr>
          </a:solidFill>
          <a:ln>
            <a:noFill/>
          </a:ln>
          <a:effectLst/>
          <a:extLst/>
        </p:spPr>
        <p:txBody>
          <a:bodyPr wrap="square">
            <a:spAutoFit/>
          </a:bodyPr>
          <a:lstStyle/>
          <a:p>
            <a:pPr eaLnBrk="0" hangingPunct="0"/>
            <a:r>
              <a:rPr lang="en-US" sz="2400" b="1" dirty="0">
                <a:solidFill>
                  <a:srgbClr val="C00000"/>
                </a:solidFill>
                <a:latin typeface="Geneva" charset="0"/>
              </a:rPr>
              <a:t>The manufacturer’s attempt to have consumers perceive the product in a particular way relative to competitive products</a:t>
            </a:r>
          </a:p>
        </p:txBody>
      </p:sp>
      <p:sp>
        <p:nvSpPr>
          <p:cNvPr id="2" name="Rectangle 1"/>
          <p:cNvSpPr/>
          <p:nvPr/>
        </p:nvSpPr>
        <p:spPr>
          <a:xfrm>
            <a:off x="321129" y="3097528"/>
            <a:ext cx="8262258" cy="461665"/>
          </a:xfrm>
          <a:prstGeom prst="rect">
            <a:avLst/>
          </a:prstGeom>
        </p:spPr>
        <p:txBody>
          <a:bodyPr wrap="square">
            <a:spAutoFit/>
          </a:bodyPr>
          <a:lstStyle/>
          <a:p>
            <a:pPr eaLnBrk="0" hangingPunct="0"/>
            <a:r>
              <a:rPr lang="en-US" sz="2400" b="1" dirty="0">
                <a:solidFill>
                  <a:srgbClr val="071E8F"/>
                </a:solidFill>
              </a:rPr>
              <a:t>Implications for channel management</a:t>
            </a:r>
            <a:r>
              <a:rPr lang="en-US" sz="2400" b="1" dirty="0" smtClean="0">
                <a:solidFill>
                  <a:srgbClr val="071E8F"/>
                </a:solidFill>
              </a:rPr>
              <a:t>:</a:t>
            </a:r>
            <a:endParaRPr lang="en-US" sz="2400" b="1" dirty="0">
              <a:solidFill>
                <a:srgbClr val="071E8F"/>
              </a:solidFill>
            </a:endParaRPr>
          </a:p>
        </p:txBody>
      </p:sp>
      <p:sp>
        <p:nvSpPr>
          <p:cNvPr id="11" name="Rectangle 10"/>
          <p:cNvSpPr/>
          <p:nvPr/>
        </p:nvSpPr>
        <p:spPr>
          <a:xfrm>
            <a:off x="217716" y="3406933"/>
            <a:ext cx="8262258" cy="1938992"/>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Possible </a:t>
            </a:r>
            <a:r>
              <a:rPr lang="en-US" sz="2400" b="1" dirty="0"/>
              <a:t>interfaces between the product positioning strategy and where the product will be displayed and sold to consumers should be considered before the strategy is implemented.</a:t>
            </a:r>
            <a:endParaRPr lang="en-US" sz="2400" b="1" dirty="0"/>
          </a:p>
        </p:txBody>
      </p:sp>
      <p:sp>
        <p:nvSpPr>
          <p:cNvPr id="13" name="Rectangle 12"/>
          <p:cNvSpPr/>
          <p:nvPr/>
        </p:nvSpPr>
        <p:spPr>
          <a:xfrm>
            <a:off x="321129" y="5260589"/>
            <a:ext cx="8262258" cy="1200329"/>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Elicit </a:t>
            </a:r>
            <a:r>
              <a:rPr lang="en-US" sz="2400" b="1" dirty="0"/>
              <a:t>retailer support before attempting to implement strategy.</a:t>
            </a:r>
            <a:endParaRPr lang="en-US" sz="2400" b="1" dirty="0"/>
          </a:p>
        </p:txBody>
      </p:sp>
    </p:spTree>
    <p:extLst>
      <p:ext uri="{BB962C8B-B14F-4D97-AF65-F5344CB8AC3E}">
        <p14:creationId xmlns:p14="http://schemas.microsoft.com/office/powerpoint/2010/main" val="71209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7940"/>
                                        </p:tgtEl>
                                        <p:attrNameLst>
                                          <p:attrName>style.visibility</p:attrName>
                                        </p:attrNameLst>
                                      </p:cBhvr>
                                      <p:to>
                                        <p:strVal val="visible"/>
                                      </p:to>
                                    </p:set>
                                    <p:animEffect transition="in" filter="barn(outVertical)">
                                      <p:cBhvr>
                                        <p:cTn id="7" dur="500"/>
                                        <p:tgtEl>
                                          <p:spTgt spid="379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40" grpId="0" animBg="1"/>
      <p:bldP spid="2" grpId="0"/>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A715CA1A-A0C1-42D9-AF88-2786C8F9EE93}" type="slidenum">
              <a:rPr lang="en-US"/>
              <a:pPr/>
              <a:t>26</a:t>
            </a:fld>
            <a:endParaRPr lang="th-TH"/>
          </a:p>
        </p:txBody>
      </p:sp>
      <p:sp>
        <p:nvSpPr>
          <p:cNvPr id="38915" name="Rectangle 3"/>
          <p:cNvSpPr>
            <a:spLocks noChangeArrowheads="1"/>
          </p:cNvSpPr>
          <p:nvPr/>
        </p:nvSpPr>
        <p:spPr bwMode="auto">
          <a:xfrm>
            <a:off x="568325" y="121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8916" name="Line 4"/>
          <p:cNvSpPr>
            <a:spLocks noChangeShapeType="1"/>
          </p:cNvSpPr>
          <p:nvPr/>
        </p:nvSpPr>
        <p:spPr bwMode="auto">
          <a:xfrm>
            <a:off x="304800" y="10668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17" name="Rectangle 5"/>
          <p:cNvSpPr>
            <a:spLocks noChangeArrowheads="1"/>
          </p:cNvSpPr>
          <p:nvPr/>
        </p:nvSpPr>
        <p:spPr bwMode="auto">
          <a:xfrm>
            <a:off x="7818438" y="492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8918" name="Line 6"/>
          <p:cNvSpPr>
            <a:spLocks noChangeShapeType="1"/>
          </p:cNvSpPr>
          <p:nvPr/>
        </p:nvSpPr>
        <p:spPr bwMode="auto">
          <a:xfrm>
            <a:off x="8305800" y="2286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40" name="Rectangle 28"/>
          <p:cNvSpPr>
            <a:spLocks noGrp="1" noChangeArrowheads="1"/>
          </p:cNvSpPr>
          <p:nvPr>
            <p:ph type="title" idx="4294967295"/>
          </p:nvPr>
        </p:nvSpPr>
        <p:spPr>
          <a:xfrm>
            <a:off x="660400" y="271393"/>
            <a:ext cx="75438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Product Line Expansion &amp; Contraction</a:t>
            </a:r>
          </a:p>
        </p:txBody>
      </p:sp>
      <p:sp>
        <p:nvSpPr>
          <p:cNvPr id="38945" name="Rectangle 33"/>
          <p:cNvSpPr>
            <a:spLocks noChangeArrowheads="1"/>
          </p:cNvSpPr>
          <p:nvPr/>
        </p:nvSpPr>
        <p:spPr bwMode="auto">
          <a:xfrm>
            <a:off x="5308600" y="2128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8950" name="Rectangle 38"/>
          <p:cNvSpPr>
            <a:spLocks noChangeArrowheads="1"/>
          </p:cNvSpPr>
          <p:nvPr/>
        </p:nvSpPr>
        <p:spPr bwMode="auto">
          <a:xfrm>
            <a:off x="5748338" y="4849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38969" name="Rectangle 57"/>
          <p:cNvSpPr>
            <a:spLocks noChangeArrowheads="1"/>
          </p:cNvSpPr>
          <p:nvPr/>
        </p:nvSpPr>
        <p:spPr bwMode="auto">
          <a:xfrm>
            <a:off x="775608" y="1958452"/>
            <a:ext cx="7581900" cy="830997"/>
          </a:xfrm>
          <a:prstGeom prst="rect">
            <a:avLst/>
          </a:prstGeom>
          <a:solidFill>
            <a:schemeClr val="accent5">
              <a:lumMod val="20000"/>
              <a:lumOff val="80000"/>
            </a:schemeClr>
          </a:solidFill>
          <a:ln>
            <a:noFill/>
          </a:ln>
          <a:effectLst/>
          <a:extLst/>
        </p:spPr>
        <p:txBody>
          <a:bodyPr wrap="square">
            <a:spAutoFit/>
          </a:bodyPr>
          <a:lstStyle/>
          <a:p>
            <a:pPr eaLnBrk="0" hangingPunct="0"/>
            <a:r>
              <a:rPr lang="en-US" sz="2400" b="1" dirty="0">
                <a:solidFill>
                  <a:srgbClr val="C00000"/>
                </a:solidFill>
                <a:latin typeface="Geneva" charset="0"/>
              </a:rPr>
              <a:t>Manufacturers often engage in both expansion and contraction simultaneously.</a:t>
            </a:r>
          </a:p>
        </p:txBody>
      </p:sp>
      <p:sp>
        <p:nvSpPr>
          <p:cNvPr id="2" name="Rectangle 1"/>
          <p:cNvSpPr/>
          <p:nvPr/>
        </p:nvSpPr>
        <p:spPr>
          <a:xfrm>
            <a:off x="419100" y="3333508"/>
            <a:ext cx="8229600" cy="461665"/>
          </a:xfrm>
          <a:prstGeom prst="rect">
            <a:avLst/>
          </a:prstGeom>
        </p:spPr>
        <p:txBody>
          <a:bodyPr wrap="square">
            <a:spAutoFit/>
          </a:bodyPr>
          <a:lstStyle/>
          <a:p>
            <a:pPr eaLnBrk="0" hangingPunct="0"/>
            <a:r>
              <a:rPr lang="en-US" sz="2400" b="1" dirty="0">
                <a:solidFill>
                  <a:srgbClr val="071E8F"/>
                </a:solidFill>
              </a:rPr>
              <a:t>Implications for channel management</a:t>
            </a:r>
            <a:r>
              <a:rPr lang="en-US" sz="2400" b="1" dirty="0" smtClean="0">
                <a:solidFill>
                  <a:srgbClr val="071E8F"/>
                </a:solidFill>
              </a:rPr>
              <a:t>:</a:t>
            </a:r>
            <a:endParaRPr lang="en-US" sz="2400" b="1" dirty="0">
              <a:solidFill>
                <a:srgbClr val="071E8F"/>
              </a:solidFill>
            </a:endParaRPr>
          </a:p>
        </p:txBody>
      </p:sp>
      <p:sp>
        <p:nvSpPr>
          <p:cNvPr id="16" name="Rectangle 15"/>
          <p:cNvSpPr/>
          <p:nvPr/>
        </p:nvSpPr>
        <p:spPr>
          <a:xfrm>
            <a:off x="419100" y="5078413"/>
            <a:ext cx="8229600" cy="1200329"/>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Channel </a:t>
            </a:r>
            <a:r>
              <a:rPr lang="en-US" sz="2400" b="1" dirty="0"/>
              <a:t>members are making increasing demands on </a:t>
            </a:r>
            <a:r>
              <a:rPr lang="en-US" sz="2400" b="1" dirty="0" smtClean="0"/>
              <a:t>Manufacturers </a:t>
            </a:r>
            <a:r>
              <a:rPr lang="en-US" sz="2400" b="1" dirty="0"/>
              <a:t>to have the right mix of products</a:t>
            </a:r>
          </a:p>
        </p:txBody>
      </p:sp>
      <p:sp>
        <p:nvSpPr>
          <p:cNvPr id="18" name="Rectangle 17"/>
          <p:cNvSpPr/>
          <p:nvPr/>
        </p:nvSpPr>
        <p:spPr>
          <a:xfrm>
            <a:off x="451758" y="3718974"/>
            <a:ext cx="8229600" cy="1200329"/>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Difficult </a:t>
            </a:r>
            <a:r>
              <a:rPr lang="en-US" sz="2400" b="1" dirty="0"/>
              <a:t>to balance channel member satisfaction </a:t>
            </a:r>
            <a:r>
              <a:rPr lang="en-US" sz="2400" b="1" dirty="0" smtClean="0"/>
              <a:t>&amp; Support </a:t>
            </a:r>
            <a:r>
              <a:rPr lang="en-US" sz="2400" b="1" dirty="0"/>
              <a:t>for reshaped product lines</a:t>
            </a:r>
          </a:p>
        </p:txBody>
      </p:sp>
    </p:spTree>
    <p:extLst>
      <p:ext uri="{BB962C8B-B14F-4D97-AF65-F5344CB8AC3E}">
        <p14:creationId xmlns:p14="http://schemas.microsoft.com/office/powerpoint/2010/main" val="3298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969"/>
                                        </p:tgtEl>
                                        <p:attrNameLst>
                                          <p:attrName>style.visibility</p:attrName>
                                        </p:attrNameLst>
                                      </p:cBhvr>
                                      <p:to>
                                        <p:strVal val="visible"/>
                                      </p:to>
                                    </p:set>
                                    <p:animEffect transition="in" filter="barn(outVertical)">
                                      <p:cBhvr>
                                        <p:cTn id="7" dur="500"/>
                                        <p:tgtEl>
                                          <p:spTgt spid="389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9" grpId="0" animBg="1"/>
      <p:bldP spid="2"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3CA51433-D97B-4B69-82F4-EA25AD059D80}" type="slidenum">
              <a:rPr lang="en-US"/>
              <a:pPr/>
              <a:t>27</a:t>
            </a:fld>
            <a:endParaRPr lang="th-TH"/>
          </a:p>
        </p:txBody>
      </p:sp>
      <p:sp>
        <p:nvSpPr>
          <p:cNvPr id="117762" name="Rectangle 2"/>
          <p:cNvSpPr>
            <a:spLocks noChangeArrowheads="1"/>
          </p:cNvSpPr>
          <p:nvPr/>
        </p:nvSpPr>
        <p:spPr bwMode="auto">
          <a:xfrm>
            <a:off x="568325" y="12192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17763" name="Line 3"/>
          <p:cNvSpPr>
            <a:spLocks noChangeShapeType="1"/>
          </p:cNvSpPr>
          <p:nvPr/>
        </p:nvSpPr>
        <p:spPr bwMode="auto">
          <a:xfrm>
            <a:off x="290405" y="11430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64" name="Rectangle 4"/>
          <p:cNvSpPr>
            <a:spLocks noChangeArrowheads="1"/>
          </p:cNvSpPr>
          <p:nvPr/>
        </p:nvSpPr>
        <p:spPr bwMode="auto">
          <a:xfrm>
            <a:off x="7818438" y="492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17767" name="Rectangle 7"/>
          <p:cNvSpPr>
            <a:spLocks noChangeArrowheads="1"/>
          </p:cNvSpPr>
          <p:nvPr/>
        </p:nvSpPr>
        <p:spPr bwMode="auto">
          <a:xfrm>
            <a:off x="498475" y="1779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17768" name="Rectangle 8"/>
          <p:cNvSpPr>
            <a:spLocks noChangeArrowheads="1"/>
          </p:cNvSpPr>
          <p:nvPr/>
        </p:nvSpPr>
        <p:spPr bwMode="auto">
          <a:xfrm>
            <a:off x="3127375" y="2300288"/>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atin typeface="Times" pitchFamily="18" charset="0"/>
              </a:rPr>
              <a:t>	</a:t>
            </a:r>
          </a:p>
        </p:txBody>
      </p:sp>
      <p:sp>
        <p:nvSpPr>
          <p:cNvPr id="117771" name="Rectangle 11"/>
          <p:cNvSpPr>
            <a:spLocks noChangeArrowheads="1"/>
          </p:cNvSpPr>
          <p:nvPr/>
        </p:nvSpPr>
        <p:spPr bwMode="auto">
          <a:xfrm>
            <a:off x="5308600" y="21288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17772" name="Rectangle 12"/>
          <p:cNvSpPr>
            <a:spLocks noChangeArrowheads="1"/>
          </p:cNvSpPr>
          <p:nvPr/>
        </p:nvSpPr>
        <p:spPr bwMode="auto">
          <a:xfrm>
            <a:off x="5748338" y="48498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17792" name="Rectangle 32"/>
          <p:cNvSpPr>
            <a:spLocks noGrp="1" noChangeArrowheads="1"/>
          </p:cNvSpPr>
          <p:nvPr>
            <p:ph type="title" idx="4294967295"/>
          </p:nvPr>
        </p:nvSpPr>
        <p:spPr>
          <a:xfrm>
            <a:off x="609600" y="92592"/>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Trading Down, Trading Up</a:t>
            </a:r>
          </a:p>
        </p:txBody>
      </p:sp>
      <p:sp>
        <p:nvSpPr>
          <p:cNvPr id="117793" name="Rectangle 33"/>
          <p:cNvSpPr>
            <a:spLocks noChangeArrowheads="1"/>
          </p:cNvSpPr>
          <p:nvPr/>
        </p:nvSpPr>
        <p:spPr bwMode="auto">
          <a:xfrm>
            <a:off x="838200" y="1249363"/>
            <a:ext cx="1841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Geneva" charset="0"/>
            </a:endParaRPr>
          </a:p>
        </p:txBody>
      </p:sp>
      <p:sp>
        <p:nvSpPr>
          <p:cNvPr id="117794" name="Rectangle 34"/>
          <p:cNvSpPr>
            <a:spLocks noChangeArrowheads="1"/>
          </p:cNvSpPr>
          <p:nvPr/>
        </p:nvSpPr>
        <p:spPr bwMode="auto">
          <a:xfrm>
            <a:off x="222937" y="1832680"/>
            <a:ext cx="8643482" cy="830997"/>
          </a:xfrm>
          <a:prstGeom prst="rect">
            <a:avLst/>
          </a:prstGeom>
          <a:solidFill>
            <a:schemeClr val="accent5">
              <a:lumMod val="20000"/>
              <a:lumOff val="80000"/>
            </a:schemeClr>
          </a:solidFill>
          <a:ln>
            <a:noFill/>
          </a:ln>
          <a:effectLst/>
          <a:extLst/>
        </p:spPr>
        <p:txBody>
          <a:bodyPr wrap="square">
            <a:spAutoFit/>
          </a:bodyPr>
          <a:lstStyle/>
          <a:p>
            <a:pPr eaLnBrk="0" hangingPunct="0"/>
            <a:r>
              <a:rPr lang="en-US" sz="2400" b="1" dirty="0">
                <a:solidFill>
                  <a:srgbClr val="C00000"/>
                </a:solidFill>
                <a:latin typeface="Geneva" charset="0"/>
              </a:rPr>
              <a:t>Adding lower-priced products or product </a:t>
            </a:r>
            <a:r>
              <a:rPr lang="en-US" sz="2400" b="1" dirty="0" smtClean="0">
                <a:solidFill>
                  <a:srgbClr val="C00000"/>
                </a:solidFill>
                <a:latin typeface="Geneva" charset="0"/>
              </a:rPr>
              <a:t>lines, or </a:t>
            </a:r>
            <a:r>
              <a:rPr lang="en-US" sz="2400" b="1" dirty="0">
                <a:solidFill>
                  <a:srgbClr val="C00000"/>
                </a:solidFill>
                <a:latin typeface="Geneva" charset="0"/>
              </a:rPr>
              <a:t>higher-priced products or product </a:t>
            </a:r>
            <a:r>
              <a:rPr lang="en-US" sz="2400" b="1" dirty="0" smtClean="0">
                <a:solidFill>
                  <a:srgbClr val="C00000"/>
                </a:solidFill>
                <a:latin typeface="Geneva" charset="0"/>
              </a:rPr>
              <a:t>lines, to </a:t>
            </a:r>
            <a:r>
              <a:rPr lang="en-US" sz="2400" b="1" dirty="0">
                <a:solidFill>
                  <a:srgbClr val="C00000"/>
                </a:solidFill>
                <a:latin typeface="Geneva" charset="0"/>
              </a:rPr>
              <a:t>a product mix</a:t>
            </a:r>
          </a:p>
        </p:txBody>
      </p:sp>
      <p:sp>
        <p:nvSpPr>
          <p:cNvPr id="2" name="Rectangle 1"/>
          <p:cNvSpPr/>
          <p:nvPr/>
        </p:nvSpPr>
        <p:spPr>
          <a:xfrm>
            <a:off x="290405" y="2994263"/>
            <a:ext cx="8508546" cy="461665"/>
          </a:xfrm>
          <a:prstGeom prst="rect">
            <a:avLst/>
          </a:prstGeom>
        </p:spPr>
        <p:txBody>
          <a:bodyPr wrap="square">
            <a:spAutoFit/>
          </a:bodyPr>
          <a:lstStyle/>
          <a:p>
            <a:pPr eaLnBrk="0" hangingPunct="0"/>
            <a:r>
              <a:rPr lang="en-US" sz="2400" b="1" dirty="0">
                <a:solidFill>
                  <a:srgbClr val="071E8F"/>
                </a:solidFill>
              </a:rPr>
              <a:t>Implications for channel management</a:t>
            </a:r>
            <a:r>
              <a:rPr lang="en-US" sz="2400" b="1" dirty="0" smtClean="0">
                <a:solidFill>
                  <a:srgbClr val="071E8F"/>
                </a:solidFill>
              </a:rPr>
              <a:t>:</a:t>
            </a:r>
            <a:endParaRPr lang="en-US" sz="2400" b="1" dirty="0">
              <a:solidFill>
                <a:srgbClr val="071E8F"/>
              </a:solidFill>
            </a:endParaRPr>
          </a:p>
        </p:txBody>
      </p:sp>
      <p:sp>
        <p:nvSpPr>
          <p:cNvPr id="17" name="Rectangle 16"/>
          <p:cNvSpPr/>
          <p:nvPr/>
        </p:nvSpPr>
        <p:spPr>
          <a:xfrm>
            <a:off x="357873" y="3353357"/>
            <a:ext cx="8508546" cy="1569660"/>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Whether </a:t>
            </a:r>
            <a:r>
              <a:rPr lang="en-US" sz="2400" b="1" dirty="0"/>
              <a:t>existing channel members provide </a:t>
            </a:r>
            <a:r>
              <a:rPr lang="en-US" sz="2400" b="1" dirty="0" smtClean="0"/>
              <a:t>adequate coverage </a:t>
            </a:r>
            <a:r>
              <a:rPr lang="en-US" sz="2400" b="1" dirty="0"/>
              <a:t>of high-end or low-end market segments to </a:t>
            </a:r>
            <a:r>
              <a:rPr lang="en-US" sz="2400" b="1" dirty="0" smtClean="0"/>
              <a:t>which </a:t>
            </a:r>
            <a:r>
              <a:rPr lang="en-US" sz="2400" b="1" dirty="0"/>
              <a:t>trade-up or trade-down product is </a:t>
            </a:r>
            <a:r>
              <a:rPr lang="en-US" sz="2400" b="1" dirty="0" smtClean="0"/>
              <a:t>aimed</a:t>
            </a:r>
            <a:endParaRPr lang="en-US" sz="2400" b="1" dirty="0"/>
          </a:p>
        </p:txBody>
      </p:sp>
      <p:sp>
        <p:nvSpPr>
          <p:cNvPr id="19" name="Rectangle 18"/>
          <p:cNvSpPr/>
          <p:nvPr/>
        </p:nvSpPr>
        <p:spPr>
          <a:xfrm>
            <a:off x="357873" y="4730799"/>
            <a:ext cx="8508546" cy="1569660"/>
          </a:xfrm>
          <a:prstGeom prst="rect">
            <a:avLst/>
          </a:prstGeom>
        </p:spPr>
        <p:txBody>
          <a:bodyPr wrap="square">
            <a:spAutoFit/>
          </a:bodyPr>
          <a:lstStyle/>
          <a:p>
            <a:pPr marL="342900" indent="-342900" eaLnBrk="0" hangingPunct="0">
              <a:buClr>
                <a:srgbClr val="A52117"/>
              </a:buClr>
              <a:buSzPct val="142000"/>
              <a:buFont typeface="Wingdings" panose="05000000000000000000" pitchFamily="2" charset="2"/>
              <a:buChar char="§"/>
            </a:pPr>
            <a:endParaRPr lang="en-US" sz="2400" b="1" dirty="0"/>
          </a:p>
          <a:p>
            <a:pPr marL="342900" indent="-342900" eaLnBrk="0" hangingPunct="0">
              <a:buClr>
                <a:srgbClr val="A52117"/>
              </a:buClr>
              <a:buSzPct val="142000"/>
              <a:buFont typeface="Wingdings" panose="05000000000000000000" pitchFamily="2" charset="2"/>
              <a:buChar char="§"/>
            </a:pPr>
            <a:r>
              <a:rPr lang="en-US" sz="2400" b="1" dirty="0" smtClean="0"/>
              <a:t>Whether </a:t>
            </a:r>
            <a:r>
              <a:rPr lang="en-US" sz="2400" b="1" dirty="0"/>
              <a:t>the channel members have confidence in </a:t>
            </a:r>
            <a:r>
              <a:rPr lang="en-US" sz="2400" b="1" dirty="0" smtClean="0"/>
              <a:t> the </a:t>
            </a:r>
            <a:r>
              <a:rPr lang="en-US" sz="2400" b="1" dirty="0"/>
              <a:t>manufacturer’s ability to successfully market </a:t>
            </a:r>
            <a:r>
              <a:rPr lang="en-US" sz="2400" b="1" dirty="0" smtClean="0"/>
              <a:t>the trade-up </a:t>
            </a:r>
            <a:r>
              <a:rPr lang="en-US" sz="2400" b="1" dirty="0"/>
              <a:t>or trade-down product</a:t>
            </a:r>
            <a:endParaRPr lang="en-US" sz="2400" b="1" dirty="0"/>
          </a:p>
        </p:txBody>
      </p:sp>
    </p:spTree>
    <p:extLst>
      <p:ext uri="{BB962C8B-B14F-4D97-AF65-F5344CB8AC3E}">
        <p14:creationId xmlns:p14="http://schemas.microsoft.com/office/powerpoint/2010/main" val="36857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7794"/>
                                        </p:tgtEl>
                                        <p:attrNameLst>
                                          <p:attrName>style.visibility</p:attrName>
                                        </p:attrNameLst>
                                      </p:cBhvr>
                                      <p:to>
                                        <p:strVal val="visible"/>
                                      </p:to>
                                    </p:set>
                                    <p:animEffect transition="in" filter="barn(outVertical)">
                                      <p:cBhvr>
                                        <p:cTn id="7" dur="500"/>
                                        <p:tgtEl>
                                          <p:spTgt spid="1177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out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4" grpId="0" animBg="1"/>
      <p:bldP spid="2" grpId="0"/>
      <p:bldP spid="17"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In-Class Discussion: </a:t>
            </a:r>
            <a:r>
              <a:rPr lang="en-US" sz="3600" dirty="0" smtClean="0"/>
              <a:t/>
            </a:r>
            <a:br>
              <a:rPr lang="en-US" sz="3600" dirty="0" smtClean="0"/>
            </a:br>
            <a:r>
              <a:rPr lang="en-US" sz="3600" dirty="0" smtClean="0">
                <a:solidFill>
                  <a:srgbClr val="A52117"/>
                </a:solidFill>
              </a:rPr>
              <a:t>Product </a:t>
            </a:r>
            <a:r>
              <a:rPr lang="en-US" sz="3600" dirty="0">
                <a:solidFill>
                  <a:srgbClr val="A52117"/>
                </a:solidFill>
              </a:rPr>
              <a:t>Planning Tips</a:t>
            </a:r>
          </a:p>
        </p:txBody>
      </p:sp>
      <p:sp>
        <p:nvSpPr>
          <p:cNvPr id="3" name="Content Placeholder 2"/>
          <p:cNvSpPr>
            <a:spLocks noGrp="1"/>
          </p:cNvSpPr>
          <p:nvPr>
            <p:ph idx="1"/>
          </p:nvPr>
        </p:nvSpPr>
        <p:spPr>
          <a:xfrm>
            <a:off x="323193" y="1824953"/>
            <a:ext cx="8497614" cy="1643461"/>
          </a:xfrm>
        </p:spPr>
        <p:txBody>
          <a:bodyPr/>
          <a:lstStyle/>
          <a:p>
            <a:pPr marL="0" indent="0">
              <a:buNone/>
            </a:pPr>
            <a:r>
              <a:rPr lang="en-US" sz="2400" b="1" dirty="0" smtClean="0"/>
              <a:t>During the product planning process, you need to describe </a:t>
            </a:r>
            <a:r>
              <a:rPr lang="en-US" sz="2400" b="1" dirty="0"/>
              <a:t>your products and services as you see them. Now describe them from your customers’ point of view</a:t>
            </a:r>
            <a:r>
              <a:rPr lang="en-US" sz="2400" b="1" dirty="0" smtClean="0"/>
              <a:t>.</a:t>
            </a:r>
            <a:endParaRPr lang="en-US" sz="2400" b="1" dirty="0"/>
          </a:p>
        </p:txBody>
      </p:sp>
      <p:sp>
        <p:nvSpPr>
          <p:cNvPr id="4" name="Content Placeholder 2"/>
          <p:cNvSpPr txBox="1">
            <a:spLocks/>
          </p:cNvSpPr>
          <p:nvPr/>
        </p:nvSpPr>
        <p:spPr bwMode="auto">
          <a:xfrm>
            <a:off x="323193" y="3389587"/>
            <a:ext cx="8497614" cy="3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dirty="0" smtClean="0">
                <a:solidFill>
                  <a:srgbClr val="071E8F"/>
                </a:solidFill>
              </a:rPr>
              <a:t>Features and Benefits</a:t>
            </a:r>
            <a:endParaRPr lang="en-US" sz="2400" b="1" dirty="0">
              <a:solidFill>
                <a:srgbClr val="071E8F"/>
              </a:solidFill>
            </a:endParaRPr>
          </a:p>
        </p:txBody>
      </p:sp>
      <p:sp>
        <p:nvSpPr>
          <p:cNvPr id="5" name="Content Placeholder 2"/>
          <p:cNvSpPr txBox="1">
            <a:spLocks/>
          </p:cNvSpPr>
          <p:nvPr/>
        </p:nvSpPr>
        <p:spPr bwMode="auto">
          <a:xfrm>
            <a:off x="323193" y="5093462"/>
            <a:ext cx="8497614" cy="1569660"/>
          </a:xfrm>
          <a:prstGeom prst="rect">
            <a:avLst/>
          </a:prstGeom>
          <a:extLst/>
        </p:spPr>
        <p:txBody>
          <a:bodyPr wrap="square">
            <a:spAutoFit/>
          </a:bodyPr>
          <a:lstStyle>
            <a:defPPr>
              <a:defRPr lang="en-US"/>
            </a:defPPr>
            <a:lvl1pPr marL="342900" indent="-342900" eaLnBrk="0" hangingPunct="0">
              <a:buClr>
                <a:srgbClr val="A52117"/>
              </a:buClr>
              <a:buSzPct val="142000"/>
              <a:buFont typeface="Wingdings" panose="05000000000000000000" pitchFamily="2" charset="2"/>
              <a:buChar char="§"/>
              <a:defRPr sz="2400" b="1"/>
            </a:lvl1pPr>
          </a:lstStyle>
          <a:p>
            <a:pPr marL="800100" lvl="1" indent="-342900">
              <a:buClr>
                <a:srgbClr val="071E8F"/>
              </a:buClr>
              <a:buFont typeface="Wingdings" panose="05000000000000000000" pitchFamily="2" charset="2"/>
              <a:buChar char="§"/>
            </a:pPr>
            <a:r>
              <a:rPr lang="en-US" sz="2400" b="1" dirty="0" smtClean="0"/>
              <a:t>Describe </a:t>
            </a:r>
            <a:r>
              <a:rPr lang="en-US" sz="2400" b="1" dirty="0"/>
              <a:t>the most important features. </a:t>
            </a:r>
            <a:r>
              <a:rPr lang="en-US" sz="2400" b="1" dirty="0"/>
              <a:t>What is special about it?</a:t>
            </a:r>
          </a:p>
          <a:p>
            <a:pPr marL="800100" lvl="1" indent="-342900">
              <a:buClr>
                <a:srgbClr val="071E8F"/>
              </a:buClr>
              <a:buFont typeface="Wingdings" panose="05000000000000000000" pitchFamily="2" charset="2"/>
              <a:buChar char="§"/>
            </a:pPr>
            <a:r>
              <a:rPr lang="en-US" sz="2400" b="1" dirty="0"/>
              <a:t>Describe the benefits. That is, what will the product do for the customer?</a:t>
            </a:r>
          </a:p>
        </p:txBody>
      </p:sp>
      <p:sp>
        <p:nvSpPr>
          <p:cNvPr id="6" name="Content Placeholder 2"/>
          <p:cNvSpPr txBox="1">
            <a:spLocks/>
          </p:cNvSpPr>
          <p:nvPr/>
        </p:nvSpPr>
        <p:spPr bwMode="auto">
          <a:xfrm>
            <a:off x="475593" y="4115764"/>
            <a:ext cx="8497614" cy="830997"/>
          </a:xfrm>
          <a:prstGeom prst="rect">
            <a:avLst/>
          </a:prstGeom>
          <a:extLst/>
        </p:spPr>
        <p:txBody>
          <a:bodyPr wrap="square">
            <a:spAutoFit/>
          </a:bodyPr>
          <a:lstStyle>
            <a:defPPr>
              <a:defRPr lang="en-US"/>
            </a:defPPr>
            <a:lvl1pPr marL="342900" indent="-342900" eaLnBrk="0" hangingPunct="0">
              <a:buClr>
                <a:srgbClr val="A52117"/>
              </a:buClr>
              <a:buSzPct val="142000"/>
              <a:buFont typeface="Wingdings" panose="05000000000000000000" pitchFamily="2" charset="2"/>
              <a:buChar char="§"/>
              <a:defRPr sz="2400" b="1"/>
            </a:lvl1pPr>
          </a:lstStyle>
          <a:p>
            <a:r>
              <a:rPr lang="en-US" dirty="0"/>
              <a:t>List all of your major products or services. </a:t>
            </a:r>
            <a:r>
              <a:rPr lang="en-US" dirty="0"/>
              <a:t>For each product or service</a:t>
            </a:r>
            <a:r>
              <a:rPr lang="en-US" dirty="0" smtClean="0"/>
              <a:t>:</a:t>
            </a:r>
            <a:endParaRPr lang="en-US" dirty="0"/>
          </a:p>
        </p:txBody>
      </p:sp>
    </p:spTree>
    <p:extLst>
      <p:ext uri="{BB962C8B-B14F-4D97-AF65-F5344CB8AC3E}">
        <p14:creationId xmlns:p14="http://schemas.microsoft.com/office/powerpoint/2010/main" val="35081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1+#ppt_w/2"/>
                                          </p:val>
                                        </p:tav>
                                        <p:tav tm="100000">
                                          <p:val>
                                            <p:strVal val="#ppt_x"/>
                                          </p:val>
                                        </p:tav>
                                      </p:tavLst>
                                    </p:anim>
                                    <p:anim calcmode="lin" valueType="num">
                                      <p:cBhvr additive="base">
                                        <p:cTn id="2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274638"/>
            <a:ext cx="6574221" cy="1143000"/>
          </a:xfrm>
        </p:spPr>
        <p:txBody>
          <a:bodyPr/>
          <a:lstStyle/>
          <a:p>
            <a:r>
              <a:rPr lang="en-US" sz="3600" dirty="0" smtClean="0"/>
              <a:t>In-Class Discussion: </a:t>
            </a:r>
            <a:r>
              <a:rPr lang="en-US" sz="3600" dirty="0" smtClean="0"/>
              <a:t/>
            </a:r>
            <a:br>
              <a:rPr lang="en-US" sz="3600" dirty="0" smtClean="0"/>
            </a:br>
            <a:r>
              <a:rPr lang="en-US" sz="3600" dirty="0" smtClean="0">
                <a:solidFill>
                  <a:srgbClr val="A52117"/>
                </a:solidFill>
              </a:rPr>
              <a:t>Product </a:t>
            </a:r>
            <a:r>
              <a:rPr lang="en-US" sz="3600" dirty="0">
                <a:solidFill>
                  <a:srgbClr val="A52117"/>
                </a:solidFill>
              </a:rPr>
              <a:t>Planning Tips</a:t>
            </a:r>
          </a:p>
        </p:txBody>
      </p:sp>
      <p:sp>
        <p:nvSpPr>
          <p:cNvPr id="3" name="Content Placeholder 2"/>
          <p:cNvSpPr>
            <a:spLocks noGrp="1"/>
          </p:cNvSpPr>
          <p:nvPr>
            <p:ph idx="1"/>
          </p:nvPr>
        </p:nvSpPr>
        <p:spPr>
          <a:xfrm>
            <a:off x="122464" y="1793421"/>
            <a:ext cx="7791825" cy="3416320"/>
          </a:xfrm>
        </p:spPr>
        <p:txBody>
          <a:bodyPr wrap="square">
            <a:spAutoFit/>
          </a:bodyPr>
          <a:lstStyle/>
          <a:p>
            <a:pPr eaLnBrk="0" hangingPunct="0">
              <a:spcBef>
                <a:spcPct val="0"/>
              </a:spcBef>
              <a:buClr>
                <a:srgbClr val="A52117"/>
              </a:buClr>
              <a:buSzPct val="142000"/>
              <a:buFont typeface="Wingdings" panose="05000000000000000000" pitchFamily="2" charset="2"/>
              <a:buChar char="§"/>
            </a:pPr>
            <a:r>
              <a:rPr lang="en-US" sz="2400" b="1" dirty="0">
                <a:latin typeface="Arial" panose="020B0604020202020204" pitchFamily="34" charset="0"/>
              </a:rPr>
              <a:t>Note </a:t>
            </a:r>
            <a:r>
              <a:rPr lang="en-US" sz="2400" b="1" dirty="0">
                <a:latin typeface="Arial" panose="020B0604020202020204" pitchFamily="34" charset="0"/>
              </a:rPr>
              <a:t>the difference between features and benefits, and think about them. For example, a house that gives shelter and lasts a long time is made with certain materials and to a certain design; those are its features. Its benefits include pride of ownership, financial security, providing for the family, and inclusion in a neighborhood. You build features into your product so that you can sell the benefits</a:t>
            </a:r>
            <a:r>
              <a:rPr lang="en-US" sz="2400" b="1" dirty="0">
                <a:latin typeface="Arial" panose="020B0604020202020204" pitchFamily="34" charset="0"/>
              </a:rPr>
              <a:t>.</a:t>
            </a:r>
            <a:endParaRPr lang="en-US" sz="2400" b="1" dirty="0">
              <a:latin typeface="Arial" panose="020B0604020202020204" pitchFamily="34" charset="0"/>
            </a:endParaRPr>
          </a:p>
        </p:txBody>
      </p:sp>
      <p:sp>
        <p:nvSpPr>
          <p:cNvPr id="4" name="Content Placeholder 2"/>
          <p:cNvSpPr txBox="1">
            <a:spLocks/>
          </p:cNvSpPr>
          <p:nvPr/>
        </p:nvSpPr>
        <p:spPr bwMode="auto">
          <a:xfrm>
            <a:off x="177642" y="5083244"/>
            <a:ext cx="88990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eaLnBrk="0" hangingPunct="0">
              <a:buClr>
                <a:srgbClr val="A52117"/>
              </a:buClr>
              <a:buSzPct val="142000"/>
              <a:buFont typeface="Wingdings" panose="05000000000000000000" pitchFamily="2" charset="2"/>
              <a:buChar char="§"/>
              <a:defRPr sz="2400" b="1"/>
            </a:lvl1pPr>
            <a:lvl2pPr marL="742950" indent="-285750" eaLnBrk="1" hangingPunct="1">
              <a:spcBef>
                <a:spcPct val="20000"/>
              </a:spcBef>
              <a:buChar char="–"/>
              <a:defRPr sz="2800">
                <a:latin typeface="+mn-lt"/>
              </a:defRPr>
            </a:lvl2pPr>
            <a:lvl3pPr marL="1143000" indent="-228600" eaLnBrk="1" hangingPunct="1">
              <a:spcBef>
                <a:spcPct val="20000"/>
              </a:spcBef>
              <a:buChar char="•"/>
              <a:defRPr sz="2400">
                <a:latin typeface="+mn-lt"/>
              </a:defRPr>
            </a:lvl3pPr>
            <a:lvl4pPr marL="1600200" indent="-228600" eaLnBrk="1" hangingPunct="1">
              <a:spcBef>
                <a:spcPct val="20000"/>
              </a:spcBef>
              <a:buChar char="–"/>
              <a:defRPr sz="2000">
                <a:latin typeface="+mn-lt"/>
              </a:defRPr>
            </a:lvl4pPr>
            <a:lvl5pPr marL="2057400" indent="-228600" eaLnBrk="1" hangingPunct="1">
              <a:spcBef>
                <a:spcPct val="20000"/>
              </a:spcBef>
              <a:buChar char="»"/>
              <a:defRPr sz="2000">
                <a:latin typeface="+mn-lt"/>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endParaRPr lang="en-US" dirty="0"/>
          </a:p>
          <a:p>
            <a:r>
              <a:rPr lang="en-US" dirty="0"/>
              <a:t>What after‐sale services will you give? Some examples are delivery, warranty, service contracts, support, follow‐up, and refund policy.</a:t>
            </a:r>
          </a:p>
        </p:txBody>
      </p:sp>
      <p:pic>
        <p:nvPicPr>
          <p:cNvPr id="4098" name="Picture 2" descr="https://s3.amazonaws.com/files.haikulearning.com/data/sdcoe/minisite_14664262/2fe9989a388/stick_figure_drawing_people_leader_400_cl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3841" y="4245351"/>
            <a:ext cx="1420974" cy="106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anim calcmode="lin" valueType="num">
                                      <p:cBhvr>
                                        <p:cTn id="11" dur="1000" fill="hold"/>
                                        <p:tgtEl>
                                          <p:spTgt spid="4098"/>
                                        </p:tgtEl>
                                        <p:attrNameLst>
                                          <p:attrName>ppt_x</p:attrName>
                                        </p:attrNameLst>
                                      </p:cBhvr>
                                      <p:tavLst>
                                        <p:tav tm="0">
                                          <p:val>
                                            <p:strVal val="#ppt_x"/>
                                          </p:val>
                                        </p:tav>
                                        <p:tav tm="100000">
                                          <p:val>
                                            <p:strVal val="#ppt_x"/>
                                          </p:val>
                                        </p:tav>
                                      </p:tavLst>
                                    </p:anim>
                                    <p:anim calcmode="lin" valueType="num">
                                      <p:cBhvr>
                                        <p:cTn id="1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Product Planning is a Part of Business Plan…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63908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77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5" y="267118"/>
            <a:ext cx="8229600" cy="1143000"/>
          </a:xfrm>
        </p:spPr>
        <p:txBody>
          <a:bodyPr/>
          <a:lstStyle/>
          <a:p>
            <a:r>
              <a:rPr lang="en-US" sz="3600" dirty="0" smtClean="0"/>
              <a:t>Discussion: </a:t>
            </a:r>
            <a:r>
              <a:rPr lang="en-US" sz="3600" dirty="0" smtClean="0">
                <a:solidFill>
                  <a:srgbClr val="A52117"/>
                </a:solidFill>
              </a:rPr>
              <a:t>Product </a:t>
            </a:r>
            <a:r>
              <a:rPr lang="en-US" sz="3600" dirty="0">
                <a:solidFill>
                  <a:srgbClr val="A52117"/>
                </a:solidFill>
              </a:rPr>
              <a:t>Planning </a:t>
            </a:r>
            <a:r>
              <a:rPr lang="en-US" sz="3600" dirty="0" smtClean="0">
                <a:solidFill>
                  <a:srgbClr val="A52117"/>
                </a:solidFill>
              </a:rPr>
              <a:t>Tips</a:t>
            </a:r>
            <a:endParaRPr lang="en-US" sz="3600" dirty="0">
              <a:solidFill>
                <a:srgbClr val="A52117"/>
              </a:solidFill>
            </a:endParaRPr>
          </a:p>
        </p:txBody>
      </p:sp>
      <p:sp>
        <p:nvSpPr>
          <p:cNvPr id="3" name="Content Placeholder 2"/>
          <p:cNvSpPr>
            <a:spLocks noGrp="1"/>
          </p:cNvSpPr>
          <p:nvPr>
            <p:ph idx="1"/>
          </p:nvPr>
        </p:nvSpPr>
        <p:spPr>
          <a:xfrm>
            <a:off x="209550" y="1918806"/>
            <a:ext cx="8934450" cy="12003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hangingPunct="0">
              <a:spcBef>
                <a:spcPct val="0"/>
              </a:spcBef>
              <a:buClr>
                <a:srgbClr val="A52117"/>
              </a:buClr>
              <a:buSzPct val="142000"/>
              <a:buFont typeface="Wingdings" panose="05000000000000000000" pitchFamily="2" charset="2"/>
              <a:buChar char="§"/>
            </a:pPr>
            <a:r>
              <a:rPr lang="en-US" sz="2400" b="1" dirty="0">
                <a:latin typeface="Arial" panose="020B0604020202020204" pitchFamily="34" charset="0"/>
              </a:rPr>
              <a:t>Describe in depth your products or services (technical specifications, drawings, photos, sales brochures, and other bulky </a:t>
            </a:r>
            <a:r>
              <a:rPr lang="en-US" sz="2400" b="1" dirty="0">
                <a:latin typeface="Arial" panose="020B0604020202020204" pitchFamily="34" charset="0"/>
              </a:rPr>
              <a:t>items</a:t>
            </a:r>
            <a:r>
              <a:rPr lang="en-US" sz="2400" b="1" dirty="0" smtClean="0">
                <a:latin typeface="Arial" panose="020B0604020202020204" pitchFamily="34" charset="0"/>
              </a:rPr>
              <a:t>).</a:t>
            </a:r>
            <a:endParaRPr lang="en-US" sz="2400" b="1" dirty="0">
              <a:latin typeface="Arial" panose="020B0604020202020204" pitchFamily="34" charset="0"/>
            </a:endParaRPr>
          </a:p>
        </p:txBody>
      </p:sp>
      <p:sp>
        <p:nvSpPr>
          <p:cNvPr id="4" name="Content Placeholder 2"/>
          <p:cNvSpPr txBox="1">
            <a:spLocks/>
          </p:cNvSpPr>
          <p:nvPr/>
        </p:nvSpPr>
        <p:spPr bwMode="auto">
          <a:xfrm>
            <a:off x="209550" y="3865525"/>
            <a:ext cx="893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hangingPunct="0">
              <a:spcBef>
                <a:spcPct val="0"/>
              </a:spcBef>
              <a:buClr>
                <a:srgbClr val="A52117"/>
              </a:buClr>
              <a:buSzPct val="142000"/>
              <a:buFont typeface="Wingdings" panose="05000000000000000000" pitchFamily="2" charset="2"/>
              <a:buChar char="§"/>
            </a:pPr>
            <a:r>
              <a:rPr lang="en-US" sz="2400" b="1" dirty="0" smtClean="0">
                <a:latin typeface="Arial" panose="020B0604020202020204" pitchFamily="34" charset="0"/>
              </a:rPr>
              <a:t>What factors will give you competitive advantages or disadvantages? Examples include level of quality or unique or proprietary features.</a:t>
            </a:r>
            <a:endParaRPr lang="en-US" sz="2400" b="1" dirty="0">
              <a:latin typeface="Arial" panose="020B0604020202020204" pitchFamily="34" charset="0"/>
            </a:endParaRPr>
          </a:p>
        </p:txBody>
      </p:sp>
      <p:sp>
        <p:nvSpPr>
          <p:cNvPr id="5" name="Content Placeholder 2"/>
          <p:cNvSpPr txBox="1">
            <a:spLocks/>
          </p:cNvSpPr>
          <p:nvPr/>
        </p:nvSpPr>
        <p:spPr bwMode="auto">
          <a:xfrm>
            <a:off x="209550" y="5212079"/>
            <a:ext cx="89344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hangingPunct="0">
              <a:spcBef>
                <a:spcPct val="0"/>
              </a:spcBef>
              <a:buClr>
                <a:srgbClr val="A52117"/>
              </a:buClr>
              <a:buSzPct val="142000"/>
              <a:buNone/>
            </a:pPr>
            <a:r>
              <a:rPr lang="en-US" sz="2400" b="1" dirty="0" smtClean="0">
                <a:latin typeface="Arial" panose="020B0604020202020204" pitchFamily="34" charset="0"/>
              </a:rPr>
              <a:t> </a:t>
            </a:r>
          </a:p>
          <a:p>
            <a:pPr eaLnBrk="0" hangingPunct="0">
              <a:spcBef>
                <a:spcPct val="0"/>
              </a:spcBef>
              <a:buClr>
                <a:srgbClr val="A52117"/>
              </a:buClr>
              <a:buSzPct val="142000"/>
              <a:buFont typeface="Wingdings" panose="05000000000000000000" pitchFamily="2" charset="2"/>
              <a:buChar char="§"/>
            </a:pPr>
            <a:r>
              <a:rPr lang="en-US" sz="2400" b="1" dirty="0" smtClean="0">
                <a:latin typeface="Arial" panose="020B0604020202020204" pitchFamily="34" charset="0"/>
              </a:rPr>
              <a:t>What are the pricing, fee, or leasing structures of your products or services?</a:t>
            </a:r>
            <a:endParaRPr lang="en-US" sz="2400" b="1" dirty="0">
              <a:latin typeface="Arial" panose="020B0604020202020204" pitchFamily="34" charset="0"/>
            </a:endParaRPr>
          </a:p>
        </p:txBody>
      </p:sp>
      <p:pic>
        <p:nvPicPr>
          <p:cNvPr id="5124" name="Picture 4" descr="http://www.denicacloud.com/img/drawing_light_bulb_with_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700491"/>
            <a:ext cx="1182414" cy="12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1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1000"/>
                                        <p:tgtEl>
                                          <p:spTgt spid="5124"/>
                                        </p:tgtEl>
                                      </p:cBhvr>
                                    </p:animEffect>
                                    <p:anim calcmode="lin" valueType="num">
                                      <p:cBhvr>
                                        <p:cTn id="11" dur="1000" fill="hold"/>
                                        <p:tgtEl>
                                          <p:spTgt spid="5124"/>
                                        </p:tgtEl>
                                        <p:attrNameLst>
                                          <p:attrName>ppt_x</p:attrName>
                                        </p:attrNameLst>
                                      </p:cBhvr>
                                      <p:tavLst>
                                        <p:tav tm="0">
                                          <p:val>
                                            <p:strVal val="#ppt_x"/>
                                          </p:val>
                                        </p:tav>
                                        <p:tav tm="100000">
                                          <p:val>
                                            <p:strVal val="#ppt_x"/>
                                          </p:val>
                                        </p:tav>
                                      </p:tavLst>
                                    </p:anim>
                                    <p:anim calcmode="lin" valueType="num">
                                      <p:cBhvr>
                                        <p:cTn id="12"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48" y="227341"/>
            <a:ext cx="7756635"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3200" dirty="0"/>
              <a:t>Basic </a:t>
            </a:r>
            <a:r>
              <a:rPr lang="en-US" sz="3200" dirty="0"/>
              <a:t>Issues to Consider During Product Planning</a:t>
            </a:r>
            <a:endParaRPr lang="en-US" sz="3200" dirty="0"/>
          </a:p>
        </p:txBody>
      </p:sp>
      <p:sp>
        <p:nvSpPr>
          <p:cNvPr id="4" name="Rectangle 3"/>
          <p:cNvSpPr/>
          <p:nvPr/>
        </p:nvSpPr>
        <p:spPr>
          <a:xfrm>
            <a:off x="438150" y="1552013"/>
            <a:ext cx="8267700" cy="4801314"/>
          </a:xfrm>
          <a:prstGeom prst="rect">
            <a:avLst/>
          </a:prstGeom>
        </p:spPr>
        <p:txBody>
          <a:bodyPr wrap="square">
            <a:spAutoFit/>
          </a:bodyPr>
          <a:lstStyle/>
          <a:p>
            <a:pPr>
              <a:spcBef>
                <a:spcPts val="1800"/>
              </a:spcBef>
            </a:pPr>
            <a:endParaRPr lang="en-US" sz="2400" b="1" dirty="0"/>
          </a:p>
          <a:p>
            <a:pPr>
              <a:spcBef>
                <a:spcPts val="1800"/>
              </a:spcBef>
            </a:pPr>
            <a:r>
              <a:rPr lang="en-US" sz="2400" b="1" dirty="0"/>
              <a:t>1) What products/services are you (will you be) selling?</a:t>
            </a:r>
          </a:p>
          <a:p>
            <a:pPr>
              <a:spcBef>
                <a:spcPts val="1800"/>
              </a:spcBef>
            </a:pPr>
            <a:r>
              <a:rPr lang="en-US" sz="2400" b="1" dirty="0"/>
              <a:t>2) What are the features and benefits of what you sell?</a:t>
            </a:r>
          </a:p>
          <a:p>
            <a:pPr>
              <a:spcBef>
                <a:spcPts val="1800"/>
              </a:spcBef>
            </a:pPr>
            <a:r>
              <a:rPr lang="en-US" sz="2400" b="1" dirty="0"/>
              <a:t>3) What Position do you have (or want to have) in the market?</a:t>
            </a:r>
          </a:p>
          <a:p>
            <a:pPr>
              <a:spcBef>
                <a:spcPts val="1800"/>
              </a:spcBef>
            </a:pPr>
            <a:r>
              <a:rPr lang="en-US" sz="2400" b="1" dirty="0"/>
              <a:t>4) How do your products/services differ from the competition?</a:t>
            </a:r>
          </a:p>
          <a:p>
            <a:pPr>
              <a:spcBef>
                <a:spcPts val="1800"/>
              </a:spcBef>
            </a:pPr>
            <a:r>
              <a:rPr lang="en-US" sz="2400" b="1" dirty="0"/>
              <a:t>5) What makes your products unique and desirable?</a:t>
            </a:r>
          </a:p>
          <a:p>
            <a:pPr>
              <a:spcBef>
                <a:spcPts val="1800"/>
              </a:spcBef>
            </a:pPr>
            <a:r>
              <a:rPr lang="en-US" sz="2400" b="1" dirty="0"/>
              <a:t>6) Why do (will) customers buy from you?</a:t>
            </a:r>
          </a:p>
        </p:txBody>
      </p:sp>
      <p:pic>
        <p:nvPicPr>
          <p:cNvPr id="6146" name="Picture 2" descr="http://www.clipartbest.com/cliparts/pc5/eMe/pc5eMeBd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7449" y="3610304"/>
            <a:ext cx="1797268" cy="179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8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25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1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25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1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25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1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125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12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125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12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125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125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6146"/>
                                        </p:tgtEl>
                                        <p:attrNameLst>
                                          <p:attrName>style.visibility</p:attrName>
                                        </p:attrNameLst>
                                      </p:cBhvr>
                                      <p:to>
                                        <p:strVal val="visible"/>
                                      </p:to>
                                    </p:set>
                                    <p:animEffect transition="in" filter="fade">
                                      <p:cBhvr>
                                        <p:cTn id="41" dur="1000"/>
                                        <p:tgtEl>
                                          <p:spTgt spid="6146"/>
                                        </p:tgtEl>
                                      </p:cBhvr>
                                    </p:animEffect>
                                    <p:anim calcmode="lin" valueType="num">
                                      <p:cBhvr>
                                        <p:cTn id="42" dur="1000" fill="hold"/>
                                        <p:tgtEl>
                                          <p:spTgt spid="6146"/>
                                        </p:tgtEl>
                                        <p:attrNameLst>
                                          <p:attrName>ppt_x</p:attrName>
                                        </p:attrNameLst>
                                      </p:cBhvr>
                                      <p:tavLst>
                                        <p:tav tm="0">
                                          <p:val>
                                            <p:strVal val="#ppt_x"/>
                                          </p:val>
                                        </p:tav>
                                        <p:tav tm="100000">
                                          <p:val>
                                            <p:strVal val="#ppt_x"/>
                                          </p:val>
                                        </p:tav>
                                      </p:tavLst>
                                    </p:anim>
                                    <p:anim calcmode="lin" valueType="num">
                                      <p:cBhvr>
                                        <p:cTn id="4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14"/>
          <p:cNvSpPr>
            <a:spLocks noChangeArrowheads="1"/>
          </p:cNvSpPr>
          <p:nvPr/>
        </p:nvSpPr>
        <p:spPr bwMode="auto">
          <a:xfrm>
            <a:off x="728663" y="11493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09" name="Rectangle 17"/>
          <p:cNvSpPr>
            <a:spLocks noChangeArrowheads="1"/>
          </p:cNvSpPr>
          <p:nvPr/>
        </p:nvSpPr>
        <p:spPr bwMode="auto">
          <a:xfrm>
            <a:off x="7620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22" name="Rectangle 30"/>
          <p:cNvSpPr>
            <a:spLocks noChangeArrowheads="1"/>
          </p:cNvSpPr>
          <p:nvPr/>
        </p:nvSpPr>
        <p:spPr bwMode="auto">
          <a:xfrm>
            <a:off x="347663" y="793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25" name="Rectangle 33"/>
          <p:cNvSpPr>
            <a:spLocks noChangeArrowheads="1"/>
          </p:cNvSpPr>
          <p:nvPr/>
        </p:nvSpPr>
        <p:spPr bwMode="auto">
          <a:xfrm>
            <a:off x="1538288" y="1949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35" name="Rectangle 43"/>
          <p:cNvSpPr>
            <a:spLocks noChangeArrowheads="1"/>
          </p:cNvSpPr>
          <p:nvPr/>
        </p:nvSpPr>
        <p:spPr bwMode="auto">
          <a:xfrm>
            <a:off x="5334000" y="33528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45" name="Rectangle 53"/>
          <p:cNvSpPr>
            <a:spLocks noChangeArrowheads="1"/>
          </p:cNvSpPr>
          <p:nvPr/>
        </p:nvSpPr>
        <p:spPr bwMode="auto">
          <a:xfrm>
            <a:off x="887413" y="20193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57" name="Text Box 65"/>
          <p:cNvSpPr txBox="1">
            <a:spLocks noChangeArrowheads="1"/>
          </p:cNvSpPr>
          <p:nvPr/>
        </p:nvSpPr>
        <p:spPr bwMode="auto">
          <a:xfrm>
            <a:off x="2117725" y="6537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58" name="Text Box 66"/>
          <p:cNvSpPr txBox="1">
            <a:spLocks noChangeArrowheads="1"/>
          </p:cNvSpPr>
          <p:nvPr/>
        </p:nvSpPr>
        <p:spPr bwMode="auto">
          <a:xfrm>
            <a:off x="1279525" y="63087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59" name="Text Box 67"/>
          <p:cNvSpPr txBox="1">
            <a:spLocks noChangeArrowheads="1"/>
          </p:cNvSpPr>
          <p:nvPr/>
        </p:nvSpPr>
        <p:spPr bwMode="auto">
          <a:xfrm>
            <a:off x="2727325" y="6537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61" name="Text Box 69"/>
          <p:cNvSpPr txBox="1">
            <a:spLocks noChangeArrowheads="1"/>
          </p:cNvSpPr>
          <p:nvPr/>
        </p:nvSpPr>
        <p:spPr bwMode="auto">
          <a:xfrm>
            <a:off x="3124200" y="6629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62" name="Text Box 70"/>
          <p:cNvSpPr txBox="1">
            <a:spLocks noChangeArrowheads="1"/>
          </p:cNvSpPr>
          <p:nvPr/>
        </p:nvSpPr>
        <p:spPr bwMode="auto">
          <a:xfrm>
            <a:off x="2765425" y="6858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th-TH">
              <a:latin typeface="Times" pitchFamily="18" charset="0"/>
            </a:endParaRPr>
          </a:p>
        </p:txBody>
      </p:sp>
      <p:sp>
        <p:nvSpPr>
          <p:cNvPr id="8263" name="Text Box 71"/>
          <p:cNvSpPr txBox="1">
            <a:spLocks noChangeArrowheads="1"/>
          </p:cNvSpPr>
          <p:nvPr/>
        </p:nvSpPr>
        <p:spPr bwMode="auto">
          <a:xfrm>
            <a:off x="2346325" y="6384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64" name="Text Box 72"/>
          <p:cNvSpPr txBox="1">
            <a:spLocks noChangeArrowheads="1"/>
          </p:cNvSpPr>
          <p:nvPr/>
        </p:nvSpPr>
        <p:spPr bwMode="auto">
          <a:xfrm>
            <a:off x="517525" y="5775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8267" name="Rectangle 75"/>
          <p:cNvSpPr>
            <a:spLocks noGrp="1" noChangeArrowheads="1"/>
          </p:cNvSpPr>
          <p:nvPr>
            <p:ph type="title" idx="4294967295"/>
          </p:nvPr>
        </p:nvSpPr>
        <p:spPr>
          <a:xfrm>
            <a:off x="603250" y="228600"/>
            <a:ext cx="836295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4000" dirty="0"/>
              <a:t>Product Management Interfaces</a:t>
            </a:r>
          </a:p>
        </p:txBody>
      </p:sp>
      <p:sp>
        <p:nvSpPr>
          <p:cNvPr id="8296" name="Rectangle 104"/>
          <p:cNvSpPr>
            <a:spLocks noChangeArrowheads="1"/>
          </p:cNvSpPr>
          <p:nvPr/>
        </p:nvSpPr>
        <p:spPr bwMode="auto">
          <a:xfrm>
            <a:off x="3276600" y="5867400"/>
            <a:ext cx="1841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Geneva" charset="0"/>
            </a:endParaRPr>
          </a:p>
        </p:txBody>
      </p:sp>
      <p:sp>
        <p:nvSpPr>
          <p:cNvPr id="8325" name="Rectangle 133"/>
          <p:cNvSpPr>
            <a:spLocks noChangeArrowheads="1"/>
          </p:cNvSpPr>
          <p:nvPr/>
        </p:nvSpPr>
        <p:spPr bwMode="auto">
          <a:xfrm>
            <a:off x="1752600" y="1676400"/>
            <a:ext cx="4484914" cy="954107"/>
          </a:xfrm>
          <a:prstGeom prst="rect">
            <a:avLst/>
          </a:prstGeom>
          <a:solidFill>
            <a:srgbClr val="FF66FF"/>
          </a:solidFill>
          <a:ln>
            <a:noFill/>
          </a:ln>
          <a:effectLst/>
          <a:scene3d>
            <a:camera prst="legacyPerspectiveBottomLeft"/>
            <a:lightRig rig="legacyFlat3" dir="t"/>
          </a:scene3d>
          <a:sp3d extrusionH="121893000" prstMaterial="legacyMatte">
            <a:bevelT w="13500" h="13500" prst="angle"/>
            <a:bevelB w="13500" h="13500" prst="angle"/>
            <a:extrusionClr>
              <a:srgbClr val="FF66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eaLnBrk="0" hangingPunct="0"/>
            <a:r>
              <a:rPr lang="en-US" sz="2800" b="1" dirty="0">
                <a:solidFill>
                  <a:schemeClr val="accent1"/>
                </a:solidFill>
                <a:latin typeface="Times New Roman" panose="02020603050405020304" pitchFamily="18" charset="0"/>
                <a:cs typeface="Times New Roman" panose="02020603050405020304" pitchFamily="18" charset="0"/>
              </a:rPr>
              <a:t>New product planning </a:t>
            </a:r>
          </a:p>
          <a:p>
            <a:pPr algn="ctr" eaLnBrk="0" hangingPunct="0"/>
            <a:r>
              <a:rPr lang="en-US" sz="2800" b="1" dirty="0">
                <a:solidFill>
                  <a:schemeClr val="accent1"/>
                </a:solidFill>
                <a:latin typeface="Times New Roman" panose="02020603050405020304" pitchFamily="18" charset="0"/>
                <a:cs typeface="Times New Roman" panose="02020603050405020304" pitchFamily="18" charset="0"/>
              </a:rPr>
              <a:t>&amp; development</a:t>
            </a:r>
          </a:p>
        </p:txBody>
      </p:sp>
      <p:sp>
        <p:nvSpPr>
          <p:cNvPr id="8326" name="Rectangle 134"/>
          <p:cNvSpPr>
            <a:spLocks noChangeArrowheads="1"/>
          </p:cNvSpPr>
          <p:nvPr/>
        </p:nvSpPr>
        <p:spPr bwMode="auto">
          <a:xfrm>
            <a:off x="3439884" y="3227010"/>
            <a:ext cx="3810000" cy="523220"/>
          </a:xfrm>
          <a:prstGeom prst="rect">
            <a:avLst/>
          </a:prstGeom>
          <a:solidFill>
            <a:srgbClr val="66CCFF"/>
          </a:solidFill>
          <a:ln>
            <a:noFill/>
          </a:ln>
          <a:effectLst/>
          <a:scene3d>
            <a:camera prst="legacyPerspectiveBottomLeft"/>
            <a:lightRig rig="legacyFlat3" dir="t"/>
          </a:scene3d>
          <a:sp3d extrusionH="121893000" prstMaterial="legacyMatte">
            <a:bevelT w="13500" h="13500" prst="angle"/>
            <a:bevelB w="13500" h="13500" prst="angle"/>
            <a:extrusionClr>
              <a:srgbClr val="66CCFF"/>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eaLnBrk="0" hangingPunct="0"/>
            <a:r>
              <a:rPr lang="en-US" sz="2800" b="1">
                <a:solidFill>
                  <a:srgbClr val="FF0000"/>
                </a:solidFill>
                <a:latin typeface="Times New Roman" panose="02020603050405020304" pitchFamily="18" charset="0"/>
                <a:cs typeface="Times New Roman" panose="02020603050405020304" pitchFamily="18" charset="0"/>
              </a:rPr>
              <a:t>The product life cycle</a:t>
            </a:r>
          </a:p>
        </p:txBody>
      </p:sp>
      <p:sp>
        <p:nvSpPr>
          <p:cNvPr id="8327" name="Rectangle 135"/>
          <p:cNvSpPr>
            <a:spLocks noChangeArrowheads="1"/>
          </p:cNvSpPr>
          <p:nvPr/>
        </p:nvSpPr>
        <p:spPr bwMode="auto">
          <a:xfrm>
            <a:off x="5556707" y="4132291"/>
            <a:ext cx="3540125" cy="954107"/>
          </a:xfrm>
          <a:prstGeom prst="rect">
            <a:avLst/>
          </a:prstGeom>
          <a:solidFill>
            <a:srgbClr val="FFFF00"/>
          </a:solidFill>
          <a:ln>
            <a:noFill/>
          </a:ln>
          <a:effectLst/>
          <a:scene3d>
            <a:camera prst="legacyPerspectiveBottomLeft"/>
            <a:lightRig rig="legacyFlat3" dir="t"/>
          </a:scene3d>
          <a:sp3d extrusionH="121893000" prstMaterial="legacyMatte">
            <a:bevelT w="13500" h="13500" prst="angle"/>
            <a:bevelB w="13500" h="13500" prst="angle"/>
            <a:extrusionClr>
              <a:srgbClr val="FFFF00"/>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eaLnBrk="0" hangingPunct="0"/>
            <a:r>
              <a:rPr lang="en-US" sz="2800" b="1" dirty="0">
                <a:solidFill>
                  <a:srgbClr val="0000FF"/>
                </a:solidFill>
                <a:latin typeface="Times New Roman" panose="02020603050405020304" pitchFamily="18" charset="0"/>
                <a:cs typeface="Times New Roman" panose="02020603050405020304" pitchFamily="18" charset="0"/>
              </a:rPr>
              <a:t>Strategic product </a:t>
            </a:r>
          </a:p>
          <a:p>
            <a:pPr algn="ctr" eaLnBrk="0" hangingPunct="0"/>
            <a:r>
              <a:rPr lang="en-US" sz="2800" b="1" dirty="0">
                <a:solidFill>
                  <a:srgbClr val="0000FF"/>
                </a:solidFill>
                <a:latin typeface="Times New Roman" panose="02020603050405020304" pitchFamily="18" charset="0"/>
                <a:cs typeface="Times New Roman" panose="02020603050405020304" pitchFamily="18" charset="0"/>
              </a:rPr>
              <a:t>management</a:t>
            </a:r>
          </a:p>
        </p:txBody>
      </p:sp>
      <p:sp>
        <p:nvSpPr>
          <p:cNvPr id="8329" name="AutoShape 137"/>
          <p:cNvSpPr>
            <a:spLocks noChangeArrowheads="1"/>
          </p:cNvSpPr>
          <p:nvPr/>
        </p:nvSpPr>
        <p:spPr bwMode="auto">
          <a:xfrm>
            <a:off x="304800" y="3733800"/>
            <a:ext cx="4495800" cy="2819400"/>
          </a:xfrm>
          <a:prstGeom prst="rtTriangle">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b="1" dirty="0">
                <a:solidFill>
                  <a:schemeClr val="tx2"/>
                </a:solidFill>
                <a:latin typeface="Times New Roman" panose="02020603050405020304" pitchFamily="18" charset="0"/>
                <a:cs typeface="Times New Roman" panose="02020603050405020304" pitchFamily="18" charset="0"/>
              </a:rPr>
              <a:t>3 Major</a:t>
            </a:r>
          </a:p>
          <a:p>
            <a:pPr eaLnBrk="0" hangingPunct="0"/>
            <a:r>
              <a:rPr lang="en-US" sz="2800" b="1" dirty="0">
                <a:solidFill>
                  <a:schemeClr val="tx2"/>
                </a:solidFill>
                <a:latin typeface="Times New Roman" panose="02020603050405020304" pitchFamily="18" charset="0"/>
                <a:cs typeface="Times New Roman" panose="02020603050405020304" pitchFamily="18" charset="0"/>
              </a:rPr>
              <a:t>areas of</a:t>
            </a:r>
          </a:p>
          <a:p>
            <a:pPr eaLnBrk="0" hangingPunct="0"/>
            <a:r>
              <a:rPr lang="en-US" sz="2800" b="1" dirty="0">
                <a:solidFill>
                  <a:schemeClr val="tx2"/>
                </a:solidFill>
                <a:latin typeface="Times New Roman" panose="02020603050405020304" pitchFamily="18" charset="0"/>
                <a:cs typeface="Times New Roman" panose="02020603050405020304" pitchFamily="18" charset="0"/>
              </a:rPr>
              <a:t>product</a:t>
            </a:r>
          </a:p>
          <a:p>
            <a:pPr eaLnBrk="0" hangingPunct="0"/>
            <a:r>
              <a:rPr lang="en-US" sz="2800" b="1" dirty="0">
                <a:solidFill>
                  <a:schemeClr val="tx2"/>
                </a:solidFill>
                <a:latin typeface="Times New Roman" panose="02020603050405020304" pitchFamily="18" charset="0"/>
                <a:cs typeface="Times New Roman" panose="02020603050405020304" pitchFamily="18" charset="0"/>
              </a:rPr>
              <a:t>management</a:t>
            </a:r>
          </a:p>
          <a:p>
            <a:pPr eaLnBrk="0" hangingPunct="0"/>
            <a:endParaRPr lang="en-US"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88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329"/>
                                        </p:tgtEl>
                                        <p:attrNameLst>
                                          <p:attrName>style.visibility</p:attrName>
                                        </p:attrNameLst>
                                      </p:cBhvr>
                                      <p:to>
                                        <p:strVal val="visible"/>
                                      </p:to>
                                    </p:set>
                                    <p:anim calcmode="lin" valueType="num">
                                      <p:cBhvr additive="base">
                                        <p:cTn id="7" dur="500" fill="hold"/>
                                        <p:tgtEl>
                                          <p:spTgt spid="8329"/>
                                        </p:tgtEl>
                                        <p:attrNameLst>
                                          <p:attrName>ppt_x</p:attrName>
                                        </p:attrNameLst>
                                      </p:cBhvr>
                                      <p:tavLst>
                                        <p:tav tm="0">
                                          <p:val>
                                            <p:strVal val="0-#ppt_w/2"/>
                                          </p:val>
                                        </p:tav>
                                        <p:tav tm="100000">
                                          <p:val>
                                            <p:strVal val="#ppt_x"/>
                                          </p:val>
                                        </p:tav>
                                      </p:tavLst>
                                    </p:anim>
                                    <p:anim calcmode="lin" valueType="num">
                                      <p:cBhvr additive="base">
                                        <p:cTn id="8" dur="500" fill="hold"/>
                                        <p:tgtEl>
                                          <p:spTgt spid="8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325"/>
                                        </p:tgtEl>
                                        <p:attrNameLst>
                                          <p:attrName>style.visibility</p:attrName>
                                        </p:attrNameLst>
                                      </p:cBhvr>
                                      <p:to>
                                        <p:strVal val="visible"/>
                                      </p:to>
                                    </p:set>
                                    <p:anim calcmode="lin" valueType="num">
                                      <p:cBhvr additive="base">
                                        <p:cTn id="13" dur="500" fill="hold"/>
                                        <p:tgtEl>
                                          <p:spTgt spid="8325"/>
                                        </p:tgtEl>
                                        <p:attrNameLst>
                                          <p:attrName>ppt_x</p:attrName>
                                        </p:attrNameLst>
                                      </p:cBhvr>
                                      <p:tavLst>
                                        <p:tav tm="0">
                                          <p:val>
                                            <p:strVal val="0-#ppt_w/2"/>
                                          </p:val>
                                        </p:tav>
                                        <p:tav tm="100000">
                                          <p:val>
                                            <p:strVal val="#ppt_x"/>
                                          </p:val>
                                        </p:tav>
                                      </p:tavLst>
                                    </p:anim>
                                    <p:anim calcmode="lin" valueType="num">
                                      <p:cBhvr additive="base">
                                        <p:cTn id="14" dur="500" fill="hold"/>
                                        <p:tgtEl>
                                          <p:spTgt spid="8325"/>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8326"/>
                                        </p:tgtEl>
                                        <p:attrNameLst>
                                          <p:attrName>style.visibility</p:attrName>
                                        </p:attrNameLst>
                                      </p:cBhvr>
                                      <p:to>
                                        <p:strVal val="visible"/>
                                      </p:to>
                                    </p:set>
                                    <p:anim calcmode="lin" valueType="num">
                                      <p:cBhvr additive="base">
                                        <p:cTn id="17" dur="500" fill="hold"/>
                                        <p:tgtEl>
                                          <p:spTgt spid="8326"/>
                                        </p:tgtEl>
                                        <p:attrNameLst>
                                          <p:attrName>ppt_x</p:attrName>
                                        </p:attrNameLst>
                                      </p:cBhvr>
                                      <p:tavLst>
                                        <p:tav tm="0">
                                          <p:val>
                                            <p:strVal val="0-#ppt_w/2"/>
                                          </p:val>
                                        </p:tav>
                                        <p:tav tm="100000">
                                          <p:val>
                                            <p:strVal val="#ppt_x"/>
                                          </p:val>
                                        </p:tav>
                                      </p:tavLst>
                                    </p:anim>
                                    <p:anim calcmode="lin" valueType="num">
                                      <p:cBhvr additive="base">
                                        <p:cTn id="18" dur="500" fill="hold"/>
                                        <p:tgtEl>
                                          <p:spTgt spid="8326"/>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8327"/>
                                        </p:tgtEl>
                                        <p:attrNameLst>
                                          <p:attrName>style.visibility</p:attrName>
                                        </p:attrNameLst>
                                      </p:cBhvr>
                                      <p:to>
                                        <p:strVal val="visible"/>
                                      </p:to>
                                    </p:set>
                                    <p:anim calcmode="lin" valueType="num">
                                      <p:cBhvr additive="base">
                                        <p:cTn id="21" dur="500" fill="hold"/>
                                        <p:tgtEl>
                                          <p:spTgt spid="8327"/>
                                        </p:tgtEl>
                                        <p:attrNameLst>
                                          <p:attrName>ppt_x</p:attrName>
                                        </p:attrNameLst>
                                      </p:cBhvr>
                                      <p:tavLst>
                                        <p:tav tm="0">
                                          <p:val>
                                            <p:strVal val="0-#ppt_w/2"/>
                                          </p:val>
                                        </p:tav>
                                        <p:tav tm="100000">
                                          <p:val>
                                            <p:strVal val="#ppt_x"/>
                                          </p:val>
                                        </p:tav>
                                      </p:tavLst>
                                    </p:anim>
                                    <p:anim calcmode="lin" valueType="num">
                                      <p:cBhvr additive="base">
                                        <p:cTn id="22" dur="500" fill="hold"/>
                                        <p:tgtEl>
                                          <p:spTgt spid="83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 grpId="0" animBg="1"/>
      <p:bldP spid="8326" grpId="0" animBg="1"/>
      <p:bldP spid="8327" grpId="0" animBg="1"/>
      <p:bldP spid="83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7678738" y="492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7414" name="Rectangle 6"/>
          <p:cNvSpPr>
            <a:spLocks noChangeArrowheads="1"/>
          </p:cNvSpPr>
          <p:nvPr/>
        </p:nvSpPr>
        <p:spPr bwMode="auto">
          <a:xfrm>
            <a:off x="357188" y="14001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7424" name="Text Box 16"/>
          <p:cNvSpPr txBox="1">
            <a:spLocks noChangeArrowheads="1"/>
          </p:cNvSpPr>
          <p:nvPr/>
        </p:nvSpPr>
        <p:spPr bwMode="auto">
          <a:xfrm>
            <a:off x="4403725" y="2270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th-TH">
              <a:latin typeface="Times" pitchFamily="18" charset="0"/>
            </a:endParaRPr>
          </a:p>
        </p:txBody>
      </p:sp>
      <p:sp>
        <p:nvSpPr>
          <p:cNvPr id="17429" name="Rectangle 21"/>
          <p:cNvSpPr>
            <a:spLocks noGrp="1" noChangeArrowheads="1"/>
          </p:cNvSpPr>
          <p:nvPr>
            <p:ph type="title"/>
          </p:nvPr>
        </p:nvSpPr>
        <p:spPr>
          <a:xfrm>
            <a:off x="823684" y="286656"/>
            <a:ext cx="7772400" cy="1143000"/>
          </a:xfrm>
          <a:noFill/>
          <a:ln>
            <a:noFill/>
          </a:ln>
          <a:effectLst>
            <a:outerShdw dist="35921" dir="2700000" algn="ctr" rotWithShape="0">
              <a:srgbClr val="FFFF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4000" dirty="0"/>
              <a:t>Considerations for the Acceptance of New Products</a:t>
            </a:r>
          </a:p>
        </p:txBody>
      </p:sp>
      <p:sp>
        <p:nvSpPr>
          <p:cNvPr id="17481" name="Rectangle 73"/>
          <p:cNvSpPr>
            <a:spLocks noGrp="1" noChangeArrowheads="1"/>
          </p:cNvSpPr>
          <p:nvPr>
            <p:ph idx="1"/>
          </p:nvPr>
        </p:nvSpPr>
        <p:spPr>
          <a:xfrm>
            <a:off x="541338" y="3250544"/>
            <a:ext cx="8001000" cy="2666295"/>
          </a:xfrm>
          <a:solidFill>
            <a:schemeClr val="bg1">
              <a:lumMod val="40000"/>
              <a:lumOff val="60000"/>
            </a:schemeClr>
          </a:solidFill>
          <a:ln w="28575">
            <a:solidFill>
              <a:schemeClr val="tx1"/>
            </a:solidFill>
            <a:miter lim="800000"/>
            <a:headEnd/>
            <a:tailEnd/>
          </a:ln>
          <a:effectLst>
            <a:prstShdw prst="shdw13" dist="53882" dir="13500000">
              <a:schemeClr val="bg2"/>
            </a:prstShdw>
          </a:effectLst>
        </p:spPr>
        <p:txBody>
          <a:bodyPr/>
          <a:lstStyle/>
          <a:p>
            <a:pPr>
              <a:spcBef>
                <a:spcPts val="1800"/>
              </a:spcBef>
              <a:buClr>
                <a:srgbClr val="A52117"/>
              </a:buClr>
              <a:buSzPct val="141000"/>
              <a:buFont typeface="Wingdings" panose="05000000000000000000" pitchFamily="2" charset="2"/>
              <a:buChar char="§"/>
            </a:pPr>
            <a:endParaRPr lang="en-US" sz="1050" b="1" dirty="0">
              <a:solidFill>
                <a:schemeClr val="tx2"/>
              </a:solidFill>
              <a:latin typeface="Times New Roman" panose="02020603050405020304" pitchFamily="18" charset="0"/>
              <a:cs typeface="Times New Roman" panose="02020603050405020304" pitchFamily="18" charset="0"/>
            </a:endParaRPr>
          </a:p>
          <a:p>
            <a:pPr>
              <a:spcBef>
                <a:spcPts val="1800"/>
              </a:spcBef>
              <a:buClr>
                <a:srgbClr val="A52117"/>
              </a:buClr>
              <a:buSzPct val="141000"/>
              <a:buFont typeface="Wingdings" panose="05000000000000000000" pitchFamily="2" charset="2"/>
              <a:buChar char="§"/>
            </a:pPr>
            <a:r>
              <a:rPr lang="en-US" sz="2800" b="1" i="1" dirty="0">
                <a:solidFill>
                  <a:srgbClr val="071E8F"/>
                </a:solidFill>
                <a:latin typeface="Times New Roman" panose="02020603050405020304" pitchFamily="18" charset="0"/>
                <a:cs typeface="Times New Roman" panose="02020603050405020304" pitchFamily="18" charset="0"/>
              </a:rPr>
              <a:t>How</a:t>
            </a:r>
            <a:r>
              <a:rPr lang="en-US" sz="2800" b="1" dirty="0">
                <a:solidFill>
                  <a:schemeClr val="tx2"/>
                </a:solidFill>
                <a:latin typeface="Times New Roman" panose="02020603050405020304" pitchFamily="18" charset="0"/>
                <a:cs typeface="Times New Roman" panose="02020603050405020304" pitchFamily="18" charset="0"/>
              </a:rPr>
              <a:t> the product will </a:t>
            </a:r>
            <a:r>
              <a:rPr lang="en-US" sz="2800" b="1" i="1" dirty="0">
                <a:solidFill>
                  <a:srgbClr val="071E8F"/>
                </a:solidFill>
                <a:latin typeface="Times New Roman" panose="02020603050405020304" pitchFamily="18" charset="0"/>
                <a:cs typeface="Times New Roman" panose="02020603050405020304" pitchFamily="18" charset="0"/>
              </a:rPr>
              <a:t>sell</a:t>
            </a:r>
          </a:p>
          <a:p>
            <a:pPr>
              <a:spcBef>
                <a:spcPts val="1800"/>
              </a:spcBef>
              <a:buClr>
                <a:srgbClr val="A52117"/>
              </a:buClr>
              <a:buSzPct val="141000"/>
              <a:buFont typeface="Wingdings" panose="05000000000000000000" pitchFamily="2" charset="2"/>
              <a:buChar char="§"/>
            </a:pPr>
            <a:r>
              <a:rPr lang="en-US" sz="2800" b="1" dirty="0">
                <a:solidFill>
                  <a:schemeClr val="tx2"/>
                </a:solidFill>
                <a:latin typeface="Times New Roman" panose="02020603050405020304" pitchFamily="18" charset="0"/>
                <a:cs typeface="Times New Roman" panose="02020603050405020304" pitchFamily="18" charset="0"/>
              </a:rPr>
              <a:t>Whether the product is </a:t>
            </a:r>
            <a:r>
              <a:rPr lang="en-US" sz="2800" b="1" i="1" dirty="0">
                <a:solidFill>
                  <a:srgbClr val="071E8F"/>
                </a:solidFill>
                <a:latin typeface="Times New Roman" panose="02020603050405020304" pitchFamily="18" charset="0"/>
                <a:cs typeface="Times New Roman" panose="02020603050405020304" pitchFamily="18" charset="0"/>
              </a:rPr>
              <a:t>easy to stock &amp; display</a:t>
            </a:r>
          </a:p>
          <a:p>
            <a:pPr>
              <a:spcBef>
                <a:spcPts val="1800"/>
              </a:spcBef>
              <a:buClr>
                <a:srgbClr val="A52117"/>
              </a:buClr>
              <a:buSzPct val="141000"/>
              <a:buFont typeface="Wingdings" panose="05000000000000000000" pitchFamily="2" charset="2"/>
              <a:buChar char="§"/>
            </a:pPr>
            <a:r>
              <a:rPr lang="en-US" sz="2800" b="1" dirty="0">
                <a:solidFill>
                  <a:schemeClr val="tx2"/>
                </a:solidFill>
                <a:latin typeface="Times New Roman" panose="02020603050405020304" pitchFamily="18" charset="0"/>
                <a:cs typeface="Times New Roman" panose="02020603050405020304" pitchFamily="18" charset="0"/>
              </a:rPr>
              <a:t>Whether the product will be </a:t>
            </a:r>
            <a:r>
              <a:rPr lang="en-US" sz="2800" b="1" i="1" dirty="0">
                <a:solidFill>
                  <a:srgbClr val="071E8F"/>
                </a:solidFill>
                <a:latin typeface="Times New Roman" panose="02020603050405020304" pitchFamily="18" charset="0"/>
                <a:cs typeface="Times New Roman" panose="02020603050405020304" pitchFamily="18" charset="0"/>
              </a:rPr>
              <a:t>profitable</a:t>
            </a:r>
            <a:endParaRPr lang="en-US" sz="2800" b="1" dirty="0">
              <a:solidFill>
                <a:srgbClr val="071E8F"/>
              </a:solidFill>
              <a:latin typeface="Times New Roman" panose="02020603050405020304" pitchFamily="18" charset="0"/>
              <a:cs typeface="Times New Roman" panose="02020603050405020304" pitchFamily="18" charset="0"/>
            </a:endParaRPr>
          </a:p>
        </p:txBody>
      </p:sp>
      <p:sp>
        <p:nvSpPr>
          <p:cNvPr id="17480" name="Rectangle 72"/>
          <p:cNvSpPr>
            <a:spLocks noChangeArrowheads="1"/>
          </p:cNvSpPr>
          <p:nvPr/>
        </p:nvSpPr>
        <p:spPr bwMode="auto">
          <a:xfrm>
            <a:off x="536349" y="2238050"/>
            <a:ext cx="4580100" cy="584775"/>
          </a:xfrm>
          <a:prstGeom prst="rect">
            <a:avLst/>
          </a:prstGeom>
          <a:solidFill>
            <a:schemeClr val="accent4">
              <a:lumMod val="75000"/>
            </a:schemeClr>
          </a:solidFill>
          <a:ln>
            <a:noFill/>
          </a:ln>
          <a:effectLst/>
          <a:extLst/>
        </p:spPr>
        <p:txBody>
          <a:bodyPr wrap="none">
            <a:spAutoFit/>
          </a:bodyPr>
          <a:lstStyle/>
          <a:p>
            <a:pPr algn="ctr" eaLnBrk="0" hangingPunct="0"/>
            <a:r>
              <a:rPr lang="en-US" sz="3200" b="1" i="1" dirty="0">
                <a:solidFill>
                  <a:srgbClr val="C00000"/>
                </a:solidFill>
                <a:latin typeface="Geneva" charset="0"/>
              </a:rPr>
              <a:t>Determining </a:t>
            </a:r>
            <a:r>
              <a:rPr lang="en-US" sz="3200" b="1" i="1" dirty="0" smtClean="0">
                <a:solidFill>
                  <a:srgbClr val="C00000"/>
                </a:solidFill>
                <a:latin typeface="Geneva" charset="0"/>
              </a:rPr>
              <a:t>Factors…</a:t>
            </a:r>
            <a:endParaRPr lang="en-US" sz="3200" b="1" i="1" dirty="0">
              <a:solidFill>
                <a:srgbClr val="C00000"/>
              </a:solidFill>
              <a:latin typeface="Geneva" charset="0"/>
            </a:endParaRPr>
          </a:p>
        </p:txBody>
      </p:sp>
      <p:pic>
        <p:nvPicPr>
          <p:cNvPr id="1026" name="Picture 2" descr="http://www.clipartbest.com/cliparts/pc5/eMe/pc5eMeBd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705" y="986809"/>
            <a:ext cx="2680984" cy="268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2163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480"/>
                                        </p:tgtEl>
                                        <p:attrNameLst>
                                          <p:attrName>style.visibility</p:attrName>
                                        </p:attrNameLst>
                                      </p:cBhvr>
                                      <p:to>
                                        <p:strVal val="visible"/>
                                      </p:to>
                                    </p:set>
                                    <p:animEffect transition="in" filter="barn(outVertical)">
                                      <p:cBhvr>
                                        <p:cTn id="7" dur="500"/>
                                        <p:tgtEl>
                                          <p:spTgt spid="174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7481">
                                            <p:bg/>
                                          </p:spTgt>
                                        </p:tgtEl>
                                        <p:attrNameLst>
                                          <p:attrName>style.visibility</p:attrName>
                                        </p:attrNameLst>
                                      </p:cBhvr>
                                      <p:to>
                                        <p:strVal val="visible"/>
                                      </p:to>
                                    </p:set>
                                    <p:animEffect transition="in" filter="barn(outVertical)">
                                      <p:cBhvr>
                                        <p:cTn id="15" dur="500"/>
                                        <p:tgtEl>
                                          <p:spTgt spid="17481">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7481">
                                            <p:txEl>
                                              <p:pRg st="1" end="1"/>
                                            </p:txEl>
                                          </p:spTgt>
                                        </p:tgtEl>
                                        <p:attrNameLst>
                                          <p:attrName>style.visibility</p:attrName>
                                        </p:attrNameLst>
                                      </p:cBhvr>
                                      <p:to>
                                        <p:strVal val="visible"/>
                                      </p:to>
                                    </p:set>
                                    <p:animEffect transition="in" filter="barn(outVertical)">
                                      <p:cBhvr>
                                        <p:cTn id="20" dur="500"/>
                                        <p:tgtEl>
                                          <p:spTgt spid="1748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7481">
                                            <p:txEl>
                                              <p:pRg st="2" end="2"/>
                                            </p:txEl>
                                          </p:spTgt>
                                        </p:tgtEl>
                                        <p:attrNameLst>
                                          <p:attrName>style.visibility</p:attrName>
                                        </p:attrNameLst>
                                      </p:cBhvr>
                                      <p:to>
                                        <p:strVal val="visible"/>
                                      </p:to>
                                    </p:set>
                                    <p:animEffect transition="in" filter="barn(outVertical)">
                                      <p:cBhvr>
                                        <p:cTn id="25" dur="500"/>
                                        <p:tgtEl>
                                          <p:spTgt spid="1748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7481">
                                            <p:txEl>
                                              <p:pRg st="3" end="3"/>
                                            </p:txEl>
                                          </p:spTgt>
                                        </p:tgtEl>
                                        <p:attrNameLst>
                                          <p:attrName>style.visibility</p:attrName>
                                        </p:attrNameLst>
                                      </p:cBhvr>
                                      <p:to>
                                        <p:strVal val="visible"/>
                                      </p:to>
                                    </p:set>
                                    <p:animEffect transition="in" filter="barn(outVertical)">
                                      <p:cBhvr>
                                        <p:cTn id="30" dur="500"/>
                                        <p:tgtEl>
                                          <p:spTgt spid="174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1" grpId="0" build="p" animBg="1"/>
      <p:bldP spid="17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p:cNvSpPr>
            <a:spLocks noGrp="1" noChangeArrowheads="1"/>
          </p:cNvSpPr>
          <p:nvPr>
            <p:ph type="title" sz="quarter"/>
          </p:nvPr>
        </p:nvSpPr>
        <p:spPr>
          <a:xfrm>
            <a:off x="863600" y="592138"/>
            <a:ext cx="7924800" cy="765175"/>
          </a:xfrm>
          <a:noFill/>
        </p:spPr>
        <p:txBody>
          <a:bodyPr/>
          <a:lstStyle/>
          <a:p>
            <a:r>
              <a:rPr lang="en-US" sz="3600" dirty="0" smtClean="0"/>
              <a:t>Steps in Developing New Products</a:t>
            </a:r>
          </a:p>
        </p:txBody>
      </p:sp>
      <p:sp>
        <p:nvSpPr>
          <p:cNvPr id="26627" name="Text Box 11"/>
          <p:cNvSpPr txBox="1">
            <a:spLocks noChangeArrowheads="1"/>
          </p:cNvSpPr>
          <p:nvPr/>
        </p:nvSpPr>
        <p:spPr bwMode="auto">
          <a:xfrm>
            <a:off x="1348922" y="137182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1</a:t>
            </a:r>
          </a:p>
        </p:txBody>
      </p:sp>
      <p:sp>
        <p:nvSpPr>
          <p:cNvPr id="26628" name="Text Box 12"/>
          <p:cNvSpPr txBox="1">
            <a:spLocks noChangeArrowheads="1"/>
          </p:cNvSpPr>
          <p:nvPr/>
        </p:nvSpPr>
        <p:spPr bwMode="auto">
          <a:xfrm>
            <a:off x="4371975" y="136547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2</a:t>
            </a:r>
          </a:p>
        </p:txBody>
      </p:sp>
      <p:sp>
        <p:nvSpPr>
          <p:cNvPr id="26629" name="Text Box 13"/>
          <p:cNvSpPr txBox="1">
            <a:spLocks noChangeArrowheads="1"/>
          </p:cNvSpPr>
          <p:nvPr/>
        </p:nvSpPr>
        <p:spPr bwMode="auto">
          <a:xfrm>
            <a:off x="7481444" y="139405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3</a:t>
            </a:r>
          </a:p>
        </p:txBody>
      </p:sp>
      <p:sp>
        <p:nvSpPr>
          <p:cNvPr id="26630" name="Text Box 14"/>
          <p:cNvSpPr txBox="1">
            <a:spLocks noChangeArrowheads="1"/>
          </p:cNvSpPr>
          <p:nvPr/>
        </p:nvSpPr>
        <p:spPr bwMode="auto">
          <a:xfrm>
            <a:off x="1644653" y="396126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4</a:t>
            </a:r>
          </a:p>
        </p:txBody>
      </p:sp>
      <p:sp>
        <p:nvSpPr>
          <p:cNvPr id="26631" name="Text Box 15"/>
          <p:cNvSpPr txBox="1">
            <a:spLocks noChangeArrowheads="1"/>
          </p:cNvSpPr>
          <p:nvPr/>
        </p:nvSpPr>
        <p:spPr bwMode="auto">
          <a:xfrm>
            <a:off x="4650022" y="400571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5</a:t>
            </a:r>
          </a:p>
        </p:txBody>
      </p:sp>
      <p:sp>
        <p:nvSpPr>
          <p:cNvPr id="26632" name="Text Box 16"/>
          <p:cNvSpPr txBox="1">
            <a:spLocks noChangeArrowheads="1"/>
          </p:cNvSpPr>
          <p:nvPr/>
        </p:nvSpPr>
        <p:spPr bwMode="auto">
          <a:xfrm>
            <a:off x="7557421" y="401887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dirty="0"/>
              <a:t>6</a:t>
            </a:r>
          </a:p>
        </p:txBody>
      </p:sp>
      <p:pic>
        <p:nvPicPr>
          <p:cNvPr id="2663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36" y="1810429"/>
            <a:ext cx="2338569"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326" y="1820179"/>
            <a:ext cx="23246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6594" y="1855331"/>
            <a:ext cx="232661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867" y="4319588"/>
            <a:ext cx="2290762"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0261" y="4367213"/>
            <a:ext cx="227881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4648" y="4367213"/>
            <a:ext cx="22907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539663"/>
            <a:ext cx="9144000" cy="307777"/>
          </a:xfrm>
          <a:prstGeom prst="rect">
            <a:avLst/>
          </a:prstGeom>
        </p:spPr>
        <p:txBody>
          <a:bodyPr wrap="square">
            <a:spAutoFit/>
          </a:bodyPr>
          <a:lstStyle/>
          <a:p>
            <a:r>
              <a:rPr lang="en-US" sz="1400" dirty="0" smtClean="0"/>
              <a:t>Source: Marketing</a:t>
            </a:r>
            <a:r>
              <a:rPr lang="en-US" sz="1400" dirty="0"/>
              <a:t>, 2</a:t>
            </a:r>
            <a:r>
              <a:rPr lang="en-US" sz="1400" baseline="30000" dirty="0"/>
              <a:t>nd</a:t>
            </a:r>
            <a:r>
              <a:rPr lang="en-US" sz="1400" dirty="0"/>
              <a:t> Canadian Edition, by </a:t>
            </a:r>
            <a:r>
              <a:rPr lang="en-US" sz="1400" dirty="0" err="1"/>
              <a:t>Grewal</a:t>
            </a:r>
            <a:r>
              <a:rPr lang="en-US" sz="1400" dirty="0"/>
              <a:t>, Levy, </a:t>
            </a:r>
            <a:r>
              <a:rPr lang="en-US" sz="1400" dirty="0" err="1"/>
              <a:t>Persaud</a:t>
            </a:r>
            <a:r>
              <a:rPr lang="en-US" sz="1400" dirty="0"/>
              <a:t>, </a:t>
            </a:r>
            <a:r>
              <a:rPr lang="en-US" sz="1400" dirty="0" err="1"/>
              <a:t>Lichti</a:t>
            </a:r>
            <a:r>
              <a:rPr lang="en-US" sz="1400" dirty="0"/>
              <a:t>, </a:t>
            </a:r>
            <a:r>
              <a:rPr lang="en-US" sz="1400" dirty="0" smtClean="0"/>
              <a:t>McGraw-Hill, 2013.</a:t>
            </a:r>
            <a:endParaRPr lang="en-US" sz="1400" dirty="0"/>
          </a:p>
        </p:txBody>
      </p:sp>
      <p:sp>
        <p:nvSpPr>
          <p:cNvPr id="3" name="Striped Right Arrow 2"/>
          <p:cNvSpPr/>
          <p:nvPr/>
        </p:nvSpPr>
        <p:spPr>
          <a:xfrm>
            <a:off x="2797488" y="2663026"/>
            <a:ext cx="610055" cy="454709"/>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a:off x="5807390" y="2668465"/>
            <a:ext cx="610055" cy="454709"/>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a:off x="3047859" y="5085096"/>
            <a:ext cx="610055" cy="454709"/>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a:off x="6057761" y="5090535"/>
            <a:ext cx="610055" cy="454709"/>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riped Right Arrow 19"/>
          <p:cNvSpPr/>
          <p:nvPr/>
        </p:nvSpPr>
        <p:spPr>
          <a:xfrm>
            <a:off x="106806" y="5085096"/>
            <a:ext cx="610055" cy="454709"/>
          </a:xfrm>
          <a:prstGeom prst="stripedRightArrow">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248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33"/>
                                        </p:tgtEl>
                                        <p:attrNameLst>
                                          <p:attrName>style.visibility</p:attrName>
                                        </p:attrNameLst>
                                      </p:cBhvr>
                                      <p:to>
                                        <p:strVal val="visible"/>
                                      </p:to>
                                    </p:set>
                                    <p:anim calcmode="lin" valueType="num">
                                      <p:cBhvr additive="base">
                                        <p:cTn id="11" dur="500" fill="hold"/>
                                        <p:tgtEl>
                                          <p:spTgt spid="26633"/>
                                        </p:tgtEl>
                                        <p:attrNameLst>
                                          <p:attrName>ppt_x</p:attrName>
                                        </p:attrNameLst>
                                      </p:cBhvr>
                                      <p:tavLst>
                                        <p:tav tm="0">
                                          <p:val>
                                            <p:strVal val="0-#ppt_w/2"/>
                                          </p:val>
                                        </p:tav>
                                        <p:tav tm="100000">
                                          <p:val>
                                            <p:strVal val="#ppt_x"/>
                                          </p:val>
                                        </p:tav>
                                      </p:tavLst>
                                    </p:anim>
                                    <p:anim calcmode="lin" valueType="num">
                                      <p:cBhvr additive="base">
                                        <p:cTn id="12" dur="500" fill="hold"/>
                                        <p:tgtEl>
                                          <p:spTgt spid="2663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additive="base">
                                        <p:cTn id="21" dur="500" fill="hold"/>
                                        <p:tgtEl>
                                          <p:spTgt spid="26628"/>
                                        </p:tgtEl>
                                        <p:attrNameLst>
                                          <p:attrName>ppt_x</p:attrName>
                                        </p:attrNameLst>
                                      </p:cBhvr>
                                      <p:tavLst>
                                        <p:tav tm="0">
                                          <p:val>
                                            <p:strVal val="0-#ppt_w/2"/>
                                          </p:val>
                                        </p:tav>
                                        <p:tav tm="100000">
                                          <p:val>
                                            <p:strVal val="#ppt_x"/>
                                          </p:val>
                                        </p:tav>
                                      </p:tavLst>
                                    </p:anim>
                                    <p:anim calcmode="lin" valueType="num">
                                      <p:cBhvr additive="base">
                                        <p:cTn id="22" dur="500" fill="hold"/>
                                        <p:tgtEl>
                                          <p:spTgt spid="26628"/>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6634"/>
                                        </p:tgtEl>
                                        <p:attrNameLst>
                                          <p:attrName>style.visibility</p:attrName>
                                        </p:attrNameLst>
                                      </p:cBhvr>
                                      <p:to>
                                        <p:strVal val="visible"/>
                                      </p:to>
                                    </p:set>
                                    <p:anim calcmode="lin" valueType="num">
                                      <p:cBhvr additive="base">
                                        <p:cTn id="25" dur="500" fill="hold"/>
                                        <p:tgtEl>
                                          <p:spTgt spid="26634"/>
                                        </p:tgtEl>
                                        <p:attrNameLst>
                                          <p:attrName>ppt_x</p:attrName>
                                        </p:attrNameLst>
                                      </p:cBhvr>
                                      <p:tavLst>
                                        <p:tav tm="0">
                                          <p:val>
                                            <p:strVal val="0-#ppt_w/2"/>
                                          </p:val>
                                        </p:tav>
                                        <p:tav tm="100000">
                                          <p:val>
                                            <p:strVal val="#ppt_x"/>
                                          </p:val>
                                        </p:tav>
                                      </p:tavLst>
                                    </p:anim>
                                    <p:anim calcmode="lin" valueType="num">
                                      <p:cBhvr additive="base">
                                        <p:cTn id="26" dur="500" fill="hold"/>
                                        <p:tgtEl>
                                          <p:spTgt spid="2663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6629"/>
                                        </p:tgtEl>
                                        <p:attrNameLst>
                                          <p:attrName>style.visibility</p:attrName>
                                        </p:attrNameLst>
                                      </p:cBhvr>
                                      <p:to>
                                        <p:strVal val="visible"/>
                                      </p:to>
                                    </p:set>
                                    <p:anim calcmode="lin" valueType="num">
                                      <p:cBhvr additive="base">
                                        <p:cTn id="35" dur="500" fill="hold"/>
                                        <p:tgtEl>
                                          <p:spTgt spid="26629"/>
                                        </p:tgtEl>
                                        <p:attrNameLst>
                                          <p:attrName>ppt_x</p:attrName>
                                        </p:attrNameLst>
                                      </p:cBhvr>
                                      <p:tavLst>
                                        <p:tav tm="0">
                                          <p:val>
                                            <p:strVal val="0-#ppt_w/2"/>
                                          </p:val>
                                        </p:tav>
                                        <p:tav tm="100000">
                                          <p:val>
                                            <p:strVal val="#ppt_x"/>
                                          </p:val>
                                        </p:tav>
                                      </p:tavLst>
                                    </p:anim>
                                    <p:anim calcmode="lin" valueType="num">
                                      <p:cBhvr additive="base">
                                        <p:cTn id="36" dur="500" fill="hold"/>
                                        <p:tgtEl>
                                          <p:spTgt spid="2662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6635"/>
                                        </p:tgtEl>
                                        <p:attrNameLst>
                                          <p:attrName>style.visibility</p:attrName>
                                        </p:attrNameLst>
                                      </p:cBhvr>
                                      <p:to>
                                        <p:strVal val="visible"/>
                                      </p:to>
                                    </p:set>
                                    <p:anim calcmode="lin" valueType="num">
                                      <p:cBhvr additive="base">
                                        <p:cTn id="39" dur="500" fill="hold"/>
                                        <p:tgtEl>
                                          <p:spTgt spid="26635"/>
                                        </p:tgtEl>
                                        <p:attrNameLst>
                                          <p:attrName>ppt_x</p:attrName>
                                        </p:attrNameLst>
                                      </p:cBhvr>
                                      <p:tavLst>
                                        <p:tav tm="0">
                                          <p:val>
                                            <p:strVal val="0-#ppt_w/2"/>
                                          </p:val>
                                        </p:tav>
                                        <p:tav tm="100000">
                                          <p:val>
                                            <p:strVal val="#ppt_x"/>
                                          </p:val>
                                        </p:tav>
                                      </p:tavLst>
                                    </p:anim>
                                    <p:anim calcmode="lin" valueType="num">
                                      <p:cBhvr additive="base">
                                        <p:cTn id="40" dur="500" fill="hold"/>
                                        <p:tgtEl>
                                          <p:spTgt spid="266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6630"/>
                                        </p:tgtEl>
                                        <p:attrNameLst>
                                          <p:attrName>style.visibility</p:attrName>
                                        </p:attrNameLst>
                                      </p:cBhvr>
                                      <p:to>
                                        <p:strVal val="visible"/>
                                      </p:to>
                                    </p:set>
                                    <p:anim calcmode="lin" valueType="num">
                                      <p:cBhvr additive="base">
                                        <p:cTn id="49" dur="500" fill="hold"/>
                                        <p:tgtEl>
                                          <p:spTgt spid="26630"/>
                                        </p:tgtEl>
                                        <p:attrNameLst>
                                          <p:attrName>ppt_x</p:attrName>
                                        </p:attrNameLst>
                                      </p:cBhvr>
                                      <p:tavLst>
                                        <p:tav tm="0">
                                          <p:val>
                                            <p:strVal val="0-#ppt_w/2"/>
                                          </p:val>
                                        </p:tav>
                                        <p:tav tm="100000">
                                          <p:val>
                                            <p:strVal val="#ppt_x"/>
                                          </p:val>
                                        </p:tav>
                                      </p:tavLst>
                                    </p:anim>
                                    <p:anim calcmode="lin" valueType="num">
                                      <p:cBhvr additive="base">
                                        <p:cTn id="50" dur="500" fill="hold"/>
                                        <p:tgtEl>
                                          <p:spTgt spid="2663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6636"/>
                                        </p:tgtEl>
                                        <p:attrNameLst>
                                          <p:attrName>style.visibility</p:attrName>
                                        </p:attrNameLst>
                                      </p:cBhvr>
                                      <p:to>
                                        <p:strVal val="visible"/>
                                      </p:to>
                                    </p:set>
                                    <p:anim calcmode="lin" valueType="num">
                                      <p:cBhvr additive="base">
                                        <p:cTn id="53" dur="500" fill="hold"/>
                                        <p:tgtEl>
                                          <p:spTgt spid="26636"/>
                                        </p:tgtEl>
                                        <p:attrNameLst>
                                          <p:attrName>ppt_x</p:attrName>
                                        </p:attrNameLst>
                                      </p:cBhvr>
                                      <p:tavLst>
                                        <p:tav tm="0">
                                          <p:val>
                                            <p:strVal val="0-#ppt_w/2"/>
                                          </p:val>
                                        </p:tav>
                                        <p:tav tm="100000">
                                          <p:val>
                                            <p:strVal val="#ppt_x"/>
                                          </p:val>
                                        </p:tav>
                                      </p:tavLst>
                                    </p:anim>
                                    <p:anim calcmode="lin" valueType="num">
                                      <p:cBhvr additive="base">
                                        <p:cTn id="54" dur="500" fill="hold"/>
                                        <p:tgtEl>
                                          <p:spTgt spid="266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6631"/>
                                        </p:tgtEl>
                                        <p:attrNameLst>
                                          <p:attrName>style.visibility</p:attrName>
                                        </p:attrNameLst>
                                      </p:cBhvr>
                                      <p:to>
                                        <p:strVal val="visible"/>
                                      </p:to>
                                    </p:set>
                                    <p:anim calcmode="lin" valueType="num">
                                      <p:cBhvr additive="base">
                                        <p:cTn id="63" dur="500" fill="hold"/>
                                        <p:tgtEl>
                                          <p:spTgt spid="26631"/>
                                        </p:tgtEl>
                                        <p:attrNameLst>
                                          <p:attrName>ppt_x</p:attrName>
                                        </p:attrNameLst>
                                      </p:cBhvr>
                                      <p:tavLst>
                                        <p:tav tm="0">
                                          <p:val>
                                            <p:strVal val="0-#ppt_w/2"/>
                                          </p:val>
                                        </p:tav>
                                        <p:tav tm="100000">
                                          <p:val>
                                            <p:strVal val="#ppt_x"/>
                                          </p:val>
                                        </p:tav>
                                      </p:tavLst>
                                    </p:anim>
                                    <p:anim calcmode="lin" valueType="num">
                                      <p:cBhvr additive="base">
                                        <p:cTn id="64" dur="500" fill="hold"/>
                                        <p:tgtEl>
                                          <p:spTgt spid="26631"/>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6637"/>
                                        </p:tgtEl>
                                        <p:attrNameLst>
                                          <p:attrName>style.visibility</p:attrName>
                                        </p:attrNameLst>
                                      </p:cBhvr>
                                      <p:to>
                                        <p:strVal val="visible"/>
                                      </p:to>
                                    </p:set>
                                    <p:anim calcmode="lin" valueType="num">
                                      <p:cBhvr additive="base">
                                        <p:cTn id="67" dur="500" fill="hold"/>
                                        <p:tgtEl>
                                          <p:spTgt spid="26637"/>
                                        </p:tgtEl>
                                        <p:attrNameLst>
                                          <p:attrName>ppt_x</p:attrName>
                                        </p:attrNameLst>
                                      </p:cBhvr>
                                      <p:tavLst>
                                        <p:tav tm="0">
                                          <p:val>
                                            <p:strVal val="0-#ppt_w/2"/>
                                          </p:val>
                                        </p:tav>
                                        <p:tav tm="100000">
                                          <p:val>
                                            <p:strVal val="#ppt_x"/>
                                          </p:val>
                                        </p:tav>
                                      </p:tavLst>
                                    </p:anim>
                                    <p:anim calcmode="lin" valueType="num">
                                      <p:cBhvr additive="base">
                                        <p:cTn id="68" dur="500" fill="hold"/>
                                        <p:tgtEl>
                                          <p:spTgt spid="2663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6632"/>
                                        </p:tgtEl>
                                        <p:attrNameLst>
                                          <p:attrName>style.visibility</p:attrName>
                                        </p:attrNameLst>
                                      </p:cBhvr>
                                      <p:to>
                                        <p:strVal val="visible"/>
                                      </p:to>
                                    </p:set>
                                    <p:anim calcmode="lin" valueType="num">
                                      <p:cBhvr additive="base">
                                        <p:cTn id="77" dur="500" fill="hold"/>
                                        <p:tgtEl>
                                          <p:spTgt spid="26632"/>
                                        </p:tgtEl>
                                        <p:attrNameLst>
                                          <p:attrName>ppt_x</p:attrName>
                                        </p:attrNameLst>
                                      </p:cBhvr>
                                      <p:tavLst>
                                        <p:tav tm="0">
                                          <p:val>
                                            <p:strVal val="0-#ppt_w/2"/>
                                          </p:val>
                                        </p:tav>
                                        <p:tav tm="100000">
                                          <p:val>
                                            <p:strVal val="#ppt_x"/>
                                          </p:val>
                                        </p:tav>
                                      </p:tavLst>
                                    </p:anim>
                                    <p:anim calcmode="lin" valueType="num">
                                      <p:cBhvr additive="base">
                                        <p:cTn id="78" dur="500" fill="hold"/>
                                        <p:tgtEl>
                                          <p:spTgt spid="26632"/>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6638"/>
                                        </p:tgtEl>
                                        <p:attrNameLst>
                                          <p:attrName>style.visibility</p:attrName>
                                        </p:attrNameLst>
                                      </p:cBhvr>
                                      <p:to>
                                        <p:strVal val="visible"/>
                                      </p:to>
                                    </p:set>
                                    <p:anim calcmode="lin" valueType="num">
                                      <p:cBhvr additive="base">
                                        <p:cTn id="81" dur="500" fill="hold"/>
                                        <p:tgtEl>
                                          <p:spTgt spid="26638"/>
                                        </p:tgtEl>
                                        <p:attrNameLst>
                                          <p:attrName>ppt_x</p:attrName>
                                        </p:attrNameLst>
                                      </p:cBhvr>
                                      <p:tavLst>
                                        <p:tav tm="0">
                                          <p:val>
                                            <p:strVal val="0-#ppt_w/2"/>
                                          </p:val>
                                        </p:tav>
                                        <p:tav tm="100000">
                                          <p:val>
                                            <p:strVal val="#ppt_x"/>
                                          </p:val>
                                        </p:tav>
                                      </p:tavLst>
                                    </p:anim>
                                    <p:anim calcmode="lin" valueType="num">
                                      <p:cBhvr additive="base">
                                        <p:cTn id="82" dur="500" fill="hold"/>
                                        <p:tgtEl>
                                          <p:spTgt spid="26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P spid="26629" grpId="0"/>
      <p:bldP spid="26630" grpId="0"/>
      <p:bldP spid="26631" grpId="0"/>
      <p:bldP spid="26632" grpId="0"/>
      <p:bldP spid="3"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579438" y="304800"/>
            <a:ext cx="7924800" cy="5207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nchor="b"/>
          <a:lstStyle/>
          <a:p>
            <a:pPr algn="ctr">
              <a:lnSpc>
                <a:spcPct val="90000"/>
              </a:lnSpc>
            </a:pPr>
            <a:r>
              <a:rPr lang="en-US" sz="4000" b="1" dirty="0" smtClean="0">
                <a:solidFill>
                  <a:schemeClr val="tx2"/>
                </a:solidFill>
              </a:rPr>
              <a:t>1- </a:t>
            </a:r>
            <a:r>
              <a:rPr lang="en-US" sz="4000" b="1" dirty="0">
                <a:solidFill>
                  <a:schemeClr val="tx2"/>
                </a:solidFill>
              </a:rPr>
              <a:t>Idea Generation</a:t>
            </a:r>
          </a:p>
        </p:txBody>
      </p:sp>
      <p:grpSp>
        <p:nvGrpSpPr>
          <p:cNvPr id="27651" name="Group 14"/>
          <p:cNvGrpSpPr>
            <a:grpSpLocks/>
          </p:cNvGrpSpPr>
          <p:nvPr/>
        </p:nvGrpSpPr>
        <p:grpSpPr bwMode="auto">
          <a:xfrm>
            <a:off x="2152753" y="940986"/>
            <a:ext cx="6906721" cy="5284220"/>
            <a:chOff x="1930398" y="1786860"/>
            <a:chExt cx="5707865" cy="4469051"/>
          </a:xfrm>
        </p:grpSpPr>
        <p:sp>
          <p:nvSpPr>
            <p:cNvPr id="27654" name="Line 21"/>
            <p:cNvSpPr>
              <a:spLocks noChangeShapeType="1"/>
            </p:cNvSpPr>
            <p:nvPr/>
          </p:nvSpPr>
          <p:spPr bwMode="auto">
            <a:xfrm flipH="1">
              <a:off x="3928257" y="4542470"/>
              <a:ext cx="285750" cy="41910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2400" b="1">
                <a:solidFill>
                  <a:schemeClr val="tx2"/>
                </a:solidFill>
              </a:endParaRPr>
            </a:p>
          </p:txBody>
        </p:sp>
        <p:sp>
          <p:nvSpPr>
            <p:cNvPr id="517130" name="Oval 10"/>
            <p:cNvSpPr>
              <a:spLocks noChangeArrowheads="1"/>
            </p:cNvSpPr>
            <p:nvPr/>
          </p:nvSpPr>
          <p:spPr bwMode="auto">
            <a:xfrm>
              <a:off x="3798078" y="3507849"/>
              <a:ext cx="1840863" cy="1172920"/>
            </a:xfrm>
            <a:prstGeom prst="ellipse">
              <a:avLst/>
            </a:prstGeom>
            <a:solidFill>
              <a:srgbClr val="A52117"/>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square" anchor="ctr">
              <a:spAutoFit/>
            </a:bodyPr>
            <a:lstStyle/>
            <a:p>
              <a:pPr algn="ctr">
                <a:defRPr/>
              </a:pPr>
              <a:r>
                <a:rPr lang="en-CA" sz="2800" b="1" dirty="0">
                  <a:solidFill>
                    <a:schemeClr val="tx2"/>
                  </a:solidFill>
                  <a:latin typeface="Times New Roman" panose="02020603050405020304" pitchFamily="18" charset="0"/>
                  <a:cs typeface="Times New Roman" panose="02020603050405020304" pitchFamily="18" charset="0"/>
                </a:rPr>
                <a:t>Source </a:t>
              </a:r>
            </a:p>
            <a:p>
              <a:pPr algn="ctr">
                <a:defRPr/>
              </a:pPr>
              <a:r>
                <a:rPr lang="en-CA" sz="2800" b="1" dirty="0">
                  <a:solidFill>
                    <a:schemeClr val="tx2"/>
                  </a:solidFill>
                  <a:latin typeface="Times New Roman" panose="02020603050405020304" pitchFamily="18" charset="0"/>
                  <a:cs typeface="Times New Roman" panose="02020603050405020304" pitchFamily="18" charset="0"/>
                </a:rPr>
                <a:t>of Ideas</a:t>
              </a:r>
            </a:p>
          </p:txBody>
        </p:sp>
        <p:sp>
          <p:nvSpPr>
            <p:cNvPr id="517132" name="Oval 12"/>
            <p:cNvSpPr>
              <a:spLocks noChangeArrowheads="1"/>
            </p:cNvSpPr>
            <p:nvPr/>
          </p:nvSpPr>
          <p:spPr bwMode="auto">
            <a:xfrm>
              <a:off x="1930398" y="2565367"/>
              <a:ext cx="1828800" cy="1435343"/>
            </a:xfrm>
            <a:prstGeom prst="ellipse">
              <a:avLst/>
            </a:prstGeom>
            <a:solidFill>
              <a:schemeClr val="bg1">
                <a:lumMod val="85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r>
                <a:rPr lang="en-CA" sz="2400" b="1" dirty="0">
                  <a:solidFill>
                    <a:schemeClr val="tx2"/>
                  </a:solidFill>
                  <a:latin typeface="Times New Roman" panose="02020603050405020304" pitchFamily="18" charset="0"/>
                  <a:cs typeface="Times New Roman" panose="02020603050405020304" pitchFamily="18" charset="0"/>
                </a:rPr>
                <a:t>Customer</a:t>
              </a:r>
            </a:p>
            <a:p>
              <a:pPr algn="ctr">
                <a:defRPr/>
              </a:pPr>
              <a:r>
                <a:rPr lang="en-CA" sz="2400" b="1" dirty="0">
                  <a:solidFill>
                    <a:schemeClr val="tx2"/>
                  </a:solidFill>
                  <a:latin typeface="Times New Roman" panose="02020603050405020304" pitchFamily="18" charset="0"/>
                  <a:cs typeface="Times New Roman" panose="02020603050405020304" pitchFamily="18" charset="0"/>
                </a:rPr>
                <a:t>Input</a:t>
              </a:r>
            </a:p>
          </p:txBody>
        </p:sp>
        <p:sp>
          <p:nvSpPr>
            <p:cNvPr id="517133" name="Oval 13"/>
            <p:cNvSpPr>
              <a:spLocks noChangeArrowheads="1"/>
            </p:cNvSpPr>
            <p:nvPr/>
          </p:nvSpPr>
          <p:spPr bwMode="auto">
            <a:xfrm>
              <a:off x="3786188" y="1786860"/>
              <a:ext cx="1828800" cy="1423221"/>
            </a:xfrm>
            <a:prstGeom prst="ellipse">
              <a:avLst/>
            </a:prstGeom>
            <a:solidFill>
              <a:schemeClr val="bg2">
                <a:lumMod val="90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r>
                <a:rPr lang="en-CA" sz="2400" b="1" dirty="0">
                  <a:solidFill>
                    <a:schemeClr val="tx2"/>
                  </a:solidFill>
                  <a:latin typeface="Times New Roman" panose="02020603050405020304" pitchFamily="18" charset="0"/>
                  <a:cs typeface="Times New Roman" panose="02020603050405020304" pitchFamily="18" charset="0"/>
                </a:rPr>
                <a:t>Internal</a:t>
              </a:r>
            </a:p>
            <a:p>
              <a:pPr algn="ctr">
                <a:defRPr/>
              </a:pPr>
              <a:r>
                <a:rPr lang="en-CA" sz="2400" b="1" dirty="0">
                  <a:solidFill>
                    <a:schemeClr val="tx2"/>
                  </a:solidFill>
                  <a:latin typeface="Times New Roman" panose="02020603050405020304" pitchFamily="18" charset="0"/>
                  <a:cs typeface="Times New Roman" panose="02020603050405020304" pitchFamily="18" charset="0"/>
                </a:rPr>
                <a:t>R&amp;D</a:t>
              </a:r>
            </a:p>
          </p:txBody>
        </p:sp>
        <p:sp>
          <p:nvSpPr>
            <p:cNvPr id="27658" name="Oval 14"/>
            <p:cNvSpPr>
              <a:spLocks noChangeArrowheads="1"/>
            </p:cNvSpPr>
            <p:nvPr/>
          </p:nvSpPr>
          <p:spPr bwMode="auto">
            <a:xfrm>
              <a:off x="5911865" y="2861387"/>
              <a:ext cx="1726398" cy="1270487"/>
            </a:xfrm>
            <a:prstGeom prst="ellipse">
              <a:avLst/>
            </a:prstGeom>
            <a:solidFill>
              <a:srgbClr val="F4EBF9"/>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r>
                <a:rPr lang="en-CA" sz="2400" b="1">
                  <a:solidFill>
                    <a:schemeClr val="tx2"/>
                  </a:solidFill>
                  <a:latin typeface="Times New Roman" panose="02020603050405020304" pitchFamily="18" charset="0"/>
                  <a:cs typeface="Times New Roman" panose="02020603050405020304" pitchFamily="18" charset="0"/>
                </a:rPr>
                <a:t>Licensing</a:t>
              </a:r>
            </a:p>
          </p:txBody>
        </p:sp>
        <p:sp>
          <p:nvSpPr>
            <p:cNvPr id="517135" name="Oval 15"/>
            <p:cNvSpPr>
              <a:spLocks noChangeArrowheads="1"/>
            </p:cNvSpPr>
            <p:nvPr/>
          </p:nvSpPr>
          <p:spPr bwMode="auto">
            <a:xfrm>
              <a:off x="5350604" y="4664932"/>
              <a:ext cx="1828800" cy="1432684"/>
            </a:xfrm>
            <a:prstGeom prst="ellipse">
              <a:avLst/>
            </a:prstGeom>
            <a:solidFill>
              <a:schemeClr val="accent1">
                <a:lumMod val="20000"/>
                <a:lumOff val="80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r>
                <a:rPr lang="en-CA" sz="2400" b="1" dirty="0">
                  <a:solidFill>
                    <a:schemeClr val="tx2"/>
                  </a:solidFill>
                  <a:latin typeface="Times New Roman" panose="02020603050405020304" pitchFamily="18" charset="0"/>
                  <a:cs typeface="Times New Roman" panose="02020603050405020304" pitchFamily="18" charset="0"/>
                </a:rPr>
                <a:t>Brainstorming</a:t>
              </a:r>
            </a:p>
          </p:txBody>
        </p:sp>
        <p:sp>
          <p:nvSpPr>
            <p:cNvPr id="517136" name="Oval 16"/>
            <p:cNvSpPr>
              <a:spLocks noChangeArrowheads="1"/>
            </p:cNvSpPr>
            <p:nvPr/>
          </p:nvSpPr>
          <p:spPr bwMode="auto">
            <a:xfrm>
              <a:off x="2385208" y="4774648"/>
              <a:ext cx="1828800" cy="1481263"/>
            </a:xfrm>
            <a:prstGeom prst="ellipse">
              <a:avLst/>
            </a:prstGeom>
            <a:solidFill>
              <a:schemeClr val="accent5">
                <a:lumMod val="40000"/>
                <a:lumOff val="60000"/>
              </a:schemeClr>
            </a:solidFill>
            <a:ln w="9525" algn="ctr">
              <a:noFill/>
              <a:round/>
              <a:headEnd/>
              <a:tailEnd/>
            </a:ln>
            <a:effectLst/>
            <a:scene3d>
              <a:camera prst="orthographicFront">
                <a:rot lat="0" lon="0" rev="0"/>
              </a:camera>
              <a:lightRig rig="contrasting" dir="t">
                <a:rot lat="0" lon="0" rev="7800000"/>
              </a:lightRig>
            </a:scene3d>
            <a:sp3d>
              <a:bevelT w="139700" h="139700"/>
            </a:sp3d>
          </p:spPr>
          <p:txBody>
            <a:bodyPr wrap="none" anchor="ctr"/>
            <a:lstStyle/>
            <a:p>
              <a:pPr algn="ctr">
                <a:defRPr/>
              </a:pPr>
              <a:r>
                <a:rPr lang="en-CA" sz="2400" b="1" dirty="0">
                  <a:solidFill>
                    <a:schemeClr val="tx2"/>
                  </a:solidFill>
                  <a:latin typeface="Times New Roman" panose="02020603050405020304" pitchFamily="18" charset="0"/>
                  <a:cs typeface="Times New Roman" panose="02020603050405020304" pitchFamily="18" charset="0"/>
                </a:rPr>
                <a:t>Competitor’s </a:t>
              </a:r>
            </a:p>
            <a:p>
              <a:pPr algn="ctr">
                <a:defRPr/>
              </a:pPr>
              <a:r>
                <a:rPr lang="en-CA" sz="2400" b="1" dirty="0">
                  <a:solidFill>
                    <a:schemeClr val="tx2"/>
                  </a:solidFill>
                  <a:latin typeface="Times New Roman" panose="02020603050405020304" pitchFamily="18" charset="0"/>
                  <a:cs typeface="Times New Roman" panose="02020603050405020304" pitchFamily="18" charset="0"/>
                </a:rPr>
                <a:t>Products</a:t>
              </a:r>
            </a:p>
          </p:txBody>
        </p:sp>
        <p:sp>
          <p:nvSpPr>
            <p:cNvPr id="27661" name="Line 18"/>
            <p:cNvSpPr>
              <a:spLocks noChangeShapeType="1"/>
            </p:cNvSpPr>
            <p:nvPr/>
          </p:nvSpPr>
          <p:spPr bwMode="auto">
            <a:xfrm flipV="1">
              <a:off x="5607065" y="3761420"/>
              <a:ext cx="304800" cy="17145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2400" b="1">
                <a:solidFill>
                  <a:schemeClr val="tx2"/>
                </a:solidFill>
              </a:endParaRPr>
            </a:p>
          </p:txBody>
        </p:sp>
        <p:sp>
          <p:nvSpPr>
            <p:cNvPr id="27662" name="Line 20"/>
            <p:cNvSpPr>
              <a:spLocks noChangeShapeType="1"/>
            </p:cNvSpPr>
            <p:nvPr/>
          </p:nvSpPr>
          <p:spPr bwMode="auto">
            <a:xfrm flipH="1" flipV="1">
              <a:off x="3514712" y="3765240"/>
              <a:ext cx="323850" cy="13335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2400" b="1">
                <a:solidFill>
                  <a:schemeClr val="tx2"/>
                </a:solidFill>
              </a:endParaRPr>
            </a:p>
          </p:txBody>
        </p:sp>
        <p:sp>
          <p:nvSpPr>
            <p:cNvPr id="27663" name="Line 22"/>
            <p:cNvSpPr>
              <a:spLocks noChangeShapeType="1"/>
            </p:cNvSpPr>
            <p:nvPr/>
          </p:nvSpPr>
          <p:spPr bwMode="auto">
            <a:xfrm>
              <a:off x="5161763" y="4618670"/>
              <a:ext cx="323850" cy="342900"/>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2400" b="1">
                <a:solidFill>
                  <a:schemeClr val="tx2"/>
                </a:solidFill>
              </a:endParaRPr>
            </a:p>
          </p:txBody>
        </p:sp>
        <p:sp>
          <p:nvSpPr>
            <p:cNvPr id="27664" name="Line 23"/>
            <p:cNvSpPr>
              <a:spLocks noChangeShapeType="1"/>
            </p:cNvSpPr>
            <p:nvPr/>
          </p:nvSpPr>
          <p:spPr bwMode="auto">
            <a:xfrm flipV="1">
              <a:off x="4698889" y="3169449"/>
              <a:ext cx="6460" cy="370395"/>
            </a:xfrm>
            <a:prstGeom prst="line">
              <a:avLst/>
            </a:prstGeom>
            <a:noFill/>
            <a:ln w="57150">
              <a:solidFill>
                <a:srgbClr val="0000CC"/>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sz="2400" b="1">
                <a:solidFill>
                  <a:schemeClr val="tx2"/>
                </a:solidFill>
              </a:endParaRPr>
            </a:p>
          </p:txBody>
        </p:sp>
      </p:grpSp>
      <p:sp>
        <p:nvSpPr>
          <p:cNvPr id="27665" name="Rectangle 17"/>
          <p:cNvSpPr>
            <a:spLocks noChangeArrowheads="1"/>
          </p:cNvSpPr>
          <p:nvPr/>
        </p:nvSpPr>
        <p:spPr bwMode="auto">
          <a:xfrm>
            <a:off x="127620" y="2623816"/>
            <a:ext cx="2071968" cy="347787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000" b="1" dirty="0">
                <a:latin typeface="Arial" charset="0"/>
              </a:rPr>
              <a:t>Firms must constantly scan the environment looking for new product ideas. Depending on the company strategy, they use different sources.</a:t>
            </a:r>
          </a:p>
        </p:txBody>
      </p:sp>
      <p:sp>
        <p:nvSpPr>
          <p:cNvPr id="16" name="Rectangle 15"/>
          <p:cNvSpPr/>
          <p:nvPr/>
        </p:nvSpPr>
        <p:spPr>
          <a:xfrm>
            <a:off x="0" y="6550973"/>
            <a:ext cx="9144000" cy="276999"/>
          </a:xfrm>
          <a:prstGeom prst="rect">
            <a:avLst/>
          </a:prstGeom>
        </p:spPr>
        <p:txBody>
          <a:bodyPr wrap="square">
            <a:spAutoFit/>
          </a:bodyPr>
          <a:lstStyle/>
          <a:p>
            <a:r>
              <a:rPr lang="en-US" sz="1200" dirty="0" smtClean="0">
                <a:solidFill>
                  <a:srgbClr val="071E8F"/>
                </a:solidFill>
              </a:rPr>
              <a:t>Source: Marketing</a:t>
            </a:r>
            <a:r>
              <a:rPr lang="en-US" sz="1200" dirty="0">
                <a:solidFill>
                  <a:srgbClr val="071E8F"/>
                </a:solidFill>
              </a:rPr>
              <a:t>, 2</a:t>
            </a:r>
            <a:r>
              <a:rPr lang="en-US" sz="1200" baseline="30000" dirty="0">
                <a:solidFill>
                  <a:srgbClr val="071E8F"/>
                </a:solidFill>
              </a:rPr>
              <a:t>nd</a:t>
            </a:r>
            <a:r>
              <a:rPr lang="en-US" sz="1200" dirty="0">
                <a:solidFill>
                  <a:srgbClr val="071E8F"/>
                </a:solidFill>
              </a:rPr>
              <a:t> Canadian Edition, by </a:t>
            </a:r>
            <a:r>
              <a:rPr lang="en-US" sz="1200" dirty="0" err="1">
                <a:solidFill>
                  <a:srgbClr val="071E8F"/>
                </a:solidFill>
              </a:rPr>
              <a:t>Grewal</a:t>
            </a:r>
            <a:r>
              <a:rPr lang="en-US" sz="1200" dirty="0">
                <a:solidFill>
                  <a:srgbClr val="071E8F"/>
                </a:solidFill>
              </a:rPr>
              <a:t>, Levy, </a:t>
            </a:r>
            <a:r>
              <a:rPr lang="en-US" sz="1200" dirty="0" err="1">
                <a:solidFill>
                  <a:srgbClr val="071E8F"/>
                </a:solidFill>
              </a:rPr>
              <a:t>Persaud</a:t>
            </a:r>
            <a:r>
              <a:rPr lang="en-US" sz="1200" dirty="0">
                <a:solidFill>
                  <a:srgbClr val="071E8F"/>
                </a:solidFill>
              </a:rPr>
              <a:t>, </a:t>
            </a:r>
            <a:r>
              <a:rPr lang="en-US" sz="1200" dirty="0" err="1">
                <a:solidFill>
                  <a:srgbClr val="071E8F"/>
                </a:solidFill>
              </a:rPr>
              <a:t>Lichti</a:t>
            </a:r>
            <a:r>
              <a:rPr lang="en-US" sz="1200" dirty="0">
                <a:solidFill>
                  <a:srgbClr val="071E8F"/>
                </a:solidFill>
              </a:rPr>
              <a:t>, </a:t>
            </a:r>
            <a:r>
              <a:rPr lang="en-US" sz="1200" dirty="0" smtClean="0">
                <a:solidFill>
                  <a:srgbClr val="071E8F"/>
                </a:solidFill>
              </a:rPr>
              <a:t>McGraw-Hill, 2013.</a:t>
            </a:r>
            <a:endParaRPr lang="en-US" sz="1200" dirty="0">
              <a:solidFill>
                <a:srgbClr val="071E8F"/>
              </a:solidFill>
            </a:endParaRPr>
          </a:p>
        </p:txBody>
      </p:sp>
    </p:spTree>
    <p:extLst>
      <p:ext uri="{BB962C8B-B14F-4D97-AF65-F5344CB8AC3E}">
        <p14:creationId xmlns:p14="http://schemas.microsoft.com/office/powerpoint/2010/main" val="1074326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arn(outVertical)">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7665"/>
                                        </p:tgtEl>
                                        <p:attrNameLst>
                                          <p:attrName>style.visibility</p:attrName>
                                        </p:attrNameLst>
                                      </p:cBhvr>
                                      <p:to>
                                        <p:strVal val="visible"/>
                                      </p:to>
                                    </p:set>
                                    <p:animEffect transition="in" filter="barn(outVertical)">
                                      <p:cBhvr>
                                        <p:cTn id="12" dur="500"/>
                                        <p:tgtEl>
                                          <p:spTgt spid="2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body" sz="half" idx="2"/>
          </p:nvPr>
        </p:nvSpPr>
        <p:spPr>
          <a:xfrm>
            <a:off x="579438" y="1570011"/>
            <a:ext cx="7541079" cy="1042560"/>
          </a:xfrm>
        </p:spPr>
        <p:txBody>
          <a:bodyPr/>
          <a:lstStyle/>
          <a:p>
            <a:pPr>
              <a:lnSpc>
                <a:spcPct val="200000"/>
              </a:lnSpc>
              <a:buClr>
                <a:srgbClr val="A52117"/>
              </a:buClr>
              <a:buSzPct val="128000"/>
              <a:buFont typeface="Wingdings" panose="05000000000000000000" pitchFamily="2" charset="2"/>
              <a:buChar char="§"/>
            </a:pPr>
            <a:r>
              <a:rPr lang="en-US" sz="2800" b="1" dirty="0" smtClean="0"/>
              <a:t>Groups work together to generate ideas</a:t>
            </a:r>
          </a:p>
        </p:txBody>
      </p:sp>
      <p:sp>
        <p:nvSpPr>
          <p:cNvPr id="30724" name="AutoShape 6"/>
          <p:cNvSpPr>
            <a:spLocks noChangeArrowheads="1"/>
          </p:cNvSpPr>
          <p:nvPr/>
        </p:nvSpPr>
        <p:spPr bwMode="auto">
          <a:xfrm>
            <a:off x="579438" y="393700"/>
            <a:ext cx="7924800" cy="92075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nchor="b"/>
          <a:lstStyle/>
          <a:p>
            <a:pPr algn="ctr">
              <a:lnSpc>
                <a:spcPct val="90000"/>
              </a:lnSpc>
            </a:pPr>
            <a:r>
              <a:rPr lang="en-US" sz="3600" b="1" dirty="0">
                <a:solidFill>
                  <a:srgbClr val="071E8F"/>
                </a:solidFill>
              </a:rPr>
              <a:t>Brainstorming</a:t>
            </a:r>
          </a:p>
        </p:txBody>
      </p:sp>
      <p:sp>
        <p:nvSpPr>
          <p:cNvPr id="30729" name="Rectangle 9"/>
          <p:cNvSpPr>
            <a:spLocks noChangeArrowheads="1"/>
          </p:cNvSpPr>
          <p:nvPr/>
        </p:nvSpPr>
        <p:spPr bwMode="auto">
          <a:xfrm>
            <a:off x="413205" y="5440136"/>
            <a:ext cx="8091033"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2400" b="1" dirty="0">
                <a:solidFill>
                  <a:schemeClr val="hlink"/>
                </a:solidFill>
                <a:latin typeface="Arial" charset="0"/>
              </a:rPr>
              <a:t>Many firms, such as 3M, foster a culture of creativity and give employees both the time and the freedom to develop new products and new ideas.</a:t>
            </a:r>
          </a:p>
        </p:txBody>
      </p:sp>
      <p:pic>
        <p:nvPicPr>
          <p:cNvPr id="1026" name="Picture 2" descr="http://www.presentermedia.com/files/clipart/00002000/2915/conference_brainstorming_image_500_cl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804" y="3273372"/>
            <a:ext cx="2603954" cy="22810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txBox="1">
            <a:spLocks noChangeArrowheads="1"/>
          </p:cNvSpPr>
          <p:nvPr/>
        </p:nvSpPr>
        <p:spPr bwMode="auto">
          <a:xfrm>
            <a:off x="579438" y="2589059"/>
            <a:ext cx="7541079" cy="70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A52117"/>
              </a:buClr>
              <a:buSzPct val="128000"/>
              <a:buFont typeface="Wingdings" panose="05000000000000000000" pitchFamily="2" charset="2"/>
              <a:buChar char="§"/>
            </a:pPr>
            <a:r>
              <a:rPr lang="en-US" sz="2800" b="1" dirty="0" smtClean="0"/>
              <a:t>No idea can be immediately dismissed</a:t>
            </a:r>
          </a:p>
          <a:p>
            <a:pPr>
              <a:buClr>
                <a:srgbClr val="A52117"/>
              </a:buClr>
              <a:buSzPct val="128000"/>
              <a:buFont typeface="Wingdings" panose="05000000000000000000" pitchFamily="2" charset="2"/>
              <a:buChar char="§"/>
            </a:pPr>
            <a:endParaRPr lang="en-US" sz="2800" b="1" dirty="0" smtClean="0"/>
          </a:p>
        </p:txBody>
      </p:sp>
    </p:spTree>
    <p:extLst>
      <p:ext uri="{BB962C8B-B14F-4D97-AF65-F5344CB8AC3E}">
        <p14:creationId xmlns:p14="http://schemas.microsoft.com/office/powerpoint/2010/main" val="1647968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arn(outVertical)">
                                      <p:cBhvr>
                                        <p:cTn id="7" dur="500"/>
                                        <p:tgtEl>
                                          <p:spTgt spid="30722">
                                            <p:txEl>
                                              <p:pRg st="0" end="0"/>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out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0729"/>
                                        </p:tgtEl>
                                        <p:attrNameLst>
                                          <p:attrName>style.visibility</p:attrName>
                                        </p:attrNameLst>
                                      </p:cBhvr>
                                      <p:to>
                                        <p:strVal val="visible"/>
                                      </p:to>
                                    </p:set>
                                    <p:animEffect transition="in" filter="barn(outVertical)">
                                      <p:cBhvr>
                                        <p:cTn id="20"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P spid="30729"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body" sz="half" idx="2"/>
          </p:nvPr>
        </p:nvSpPr>
        <p:spPr>
          <a:xfrm>
            <a:off x="2279196" y="2594062"/>
            <a:ext cx="7240361" cy="97971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200000"/>
              </a:lnSpc>
              <a:buClr>
                <a:srgbClr val="A52117"/>
              </a:buClr>
              <a:buSzPct val="128000"/>
              <a:buFont typeface="Wingdings" panose="05000000000000000000" pitchFamily="2" charset="2"/>
              <a:buChar char="§"/>
            </a:pPr>
            <a:r>
              <a:rPr lang="en-US" sz="2800" b="1" dirty="0" smtClean="0"/>
              <a:t>Reverse engineering</a:t>
            </a:r>
            <a:endParaRPr lang="en-US" sz="2800" b="1" dirty="0"/>
          </a:p>
        </p:txBody>
      </p:sp>
      <p:sp>
        <p:nvSpPr>
          <p:cNvPr id="31748" name="AutoShape 6"/>
          <p:cNvSpPr>
            <a:spLocks noChangeArrowheads="1"/>
          </p:cNvSpPr>
          <p:nvPr/>
        </p:nvSpPr>
        <p:spPr bwMode="auto">
          <a:xfrm>
            <a:off x="579438" y="393700"/>
            <a:ext cx="7924800" cy="92075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anchor="b"/>
          <a:lstStyle/>
          <a:p>
            <a:pPr algn="ctr">
              <a:lnSpc>
                <a:spcPct val="90000"/>
              </a:lnSpc>
            </a:pPr>
            <a:r>
              <a:rPr lang="en-US" sz="3600" b="1" dirty="0">
                <a:solidFill>
                  <a:srgbClr val="071E8F"/>
                </a:solidFill>
              </a:rPr>
              <a:t>Competitors’ Products</a:t>
            </a:r>
          </a:p>
        </p:txBody>
      </p:sp>
      <p:sp>
        <p:nvSpPr>
          <p:cNvPr id="31751" name="Rectangle 7"/>
          <p:cNvSpPr>
            <a:spLocks noChangeArrowheads="1"/>
          </p:cNvSpPr>
          <p:nvPr/>
        </p:nvSpPr>
        <p:spPr bwMode="auto">
          <a:xfrm>
            <a:off x="457200" y="5307692"/>
            <a:ext cx="8686800"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2400" b="1" dirty="0">
                <a:solidFill>
                  <a:schemeClr val="hlink"/>
                </a:solidFill>
                <a:latin typeface="Arial" charset="0"/>
              </a:rPr>
              <a:t>Products with patents or other proprietary protections cannot be copied, so reverse engineered products must be substantively different from their source product.</a:t>
            </a:r>
          </a:p>
        </p:txBody>
      </p:sp>
      <p:sp>
        <p:nvSpPr>
          <p:cNvPr id="5" name="Rectangle 4"/>
          <p:cNvSpPr txBox="1">
            <a:spLocks noChangeArrowheads="1"/>
          </p:cNvSpPr>
          <p:nvPr/>
        </p:nvSpPr>
        <p:spPr bwMode="auto">
          <a:xfrm>
            <a:off x="2279196" y="3450347"/>
            <a:ext cx="7240361" cy="93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Clr>
                <a:srgbClr val="A52117"/>
              </a:buClr>
              <a:buSzPct val="128000"/>
              <a:buFont typeface="Wingdings" panose="05000000000000000000" pitchFamily="2" charset="2"/>
              <a:buChar char="§"/>
            </a:pPr>
            <a:r>
              <a:rPr lang="en-US" sz="2800" b="1" dirty="0" smtClean="0"/>
              <a:t>“Me Too” or copycat products</a:t>
            </a:r>
          </a:p>
          <a:p>
            <a:pPr>
              <a:lnSpc>
                <a:spcPct val="200000"/>
              </a:lnSpc>
              <a:buClr>
                <a:srgbClr val="A52117"/>
              </a:buClr>
              <a:buSzPct val="128000"/>
              <a:buFont typeface="Wingdings" panose="05000000000000000000" pitchFamily="2" charset="2"/>
              <a:buChar char="§"/>
            </a:pPr>
            <a:endParaRPr lang="en-US" sz="2800" b="1" dirty="0"/>
          </a:p>
        </p:txBody>
      </p:sp>
      <p:pic>
        <p:nvPicPr>
          <p:cNvPr id="2050" name="Picture 2" descr="http://www.cambridgegcsecomputing.org/sites/94/upload/userfiles/competition/revised-compet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27667"/>
            <a:ext cx="1673225" cy="192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18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arn(outVertical)">
                                      <p:cBhvr>
                                        <p:cTn id="7" dur="500"/>
                                        <p:tgtEl>
                                          <p:spTgt spid="31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1751"/>
                                        </p:tgtEl>
                                        <p:attrNameLst>
                                          <p:attrName>style.visibility</p:attrName>
                                        </p:attrNameLst>
                                      </p:cBhvr>
                                      <p:to>
                                        <p:strVal val="visible"/>
                                      </p:to>
                                    </p:set>
                                    <p:animEffect transition="in" filter="barn(outVertical)">
                                      <p:cBhvr>
                                        <p:cTn id="1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1751" grpId="0"/>
      <p:bldP spid="5" grpId="0"/>
    </p:bldLst>
  </p:timing>
</p:sld>
</file>

<file path=ppt/theme/theme1.xml><?xml version="1.0" encoding="utf-8"?>
<a:theme xmlns:a="http://schemas.openxmlformats.org/drawingml/2006/main" name="Default Design">
  <a:themeElements>
    <a:clrScheme name="Default Design 13">
      <a:dk1>
        <a:srgbClr val="AE9276"/>
      </a:dk1>
      <a:lt1>
        <a:srgbClr val="FFFFFF"/>
      </a:lt1>
      <a:dk2>
        <a:srgbClr val="706660"/>
      </a:dk2>
      <a:lt2>
        <a:srgbClr val="000000"/>
      </a:lt2>
      <a:accent1>
        <a:srgbClr val="982310"/>
      </a:accent1>
      <a:accent2>
        <a:srgbClr val="FF9933"/>
      </a:accent2>
      <a:accent3>
        <a:srgbClr val="BBB8B6"/>
      </a:accent3>
      <a:accent4>
        <a:srgbClr val="DADADA"/>
      </a:accent4>
      <a:accent5>
        <a:srgbClr val="CAACAA"/>
      </a:accent5>
      <a:accent6>
        <a:srgbClr val="E78A2D"/>
      </a:accent6>
      <a:hlink>
        <a:srgbClr val="FFCC00"/>
      </a:hlink>
      <a:folHlink>
        <a:srgbClr val="CC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AE9276"/>
        </a:dk1>
        <a:lt1>
          <a:srgbClr val="FFFFFF"/>
        </a:lt1>
        <a:dk2>
          <a:srgbClr val="706660"/>
        </a:dk2>
        <a:lt2>
          <a:srgbClr val="000000"/>
        </a:lt2>
        <a:accent1>
          <a:srgbClr val="982310"/>
        </a:accent1>
        <a:accent2>
          <a:srgbClr val="FF9933"/>
        </a:accent2>
        <a:accent3>
          <a:srgbClr val="BBB8B6"/>
        </a:accent3>
        <a:accent4>
          <a:srgbClr val="DADADA"/>
        </a:accent4>
        <a:accent5>
          <a:srgbClr val="CAAC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AE9276"/>
    </a:dk1>
    <a:lt1>
      <a:srgbClr val="FFFFFF"/>
    </a:lt1>
    <a:dk2>
      <a:srgbClr val="706660"/>
    </a:dk2>
    <a:lt2>
      <a:srgbClr val="000000"/>
    </a:lt2>
    <a:accent1>
      <a:srgbClr val="982310"/>
    </a:accent1>
    <a:accent2>
      <a:srgbClr val="FF9933"/>
    </a:accent2>
    <a:accent3>
      <a:srgbClr val="BBB8B6"/>
    </a:accent3>
    <a:accent4>
      <a:srgbClr val="DADADA"/>
    </a:accent4>
    <a:accent5>
      <a:srgbClr val="CAACAA"/>
    </a:accent5>
    <a:accent6>
      <a:srgbClr val="E78A2D"/>
    </a:accent6>
    <a:hlink>
      <a:srgbClr val="FFCC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
  <TotalTime>1447</TotalTime>
  <Words>2795</Words>
  <Application>Microsoft Office PowerPoint</Application>
  <PresentationFormat>On-screen Show (4:3)</PresentationFormat>
  <Paragraphs>290</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Candara</vt:lpstr>
      <vt:lpstr>Geneva</vt:lpstr>
      <vt:lpstr>Palatino</vt:lpstr>
      <vt:lpstr>Times</vt:lpstr>
      <vt:lpstr>Times New Roman</vt:lpstr>
      <vt:lpstr>Wingdings</vt:lpstr>
      <vt:lpstr>Default Design</vt:lpstr>
      <vt:lpstr>Entrepreneurship</vt:lpstr>
      <vt:lpstr>Product Planning</vt:lpstr>
      <vt:lpstr>Product Planning is a Part of Business Plan…</vt:lpstr>
      <vt:lpstr>Product Management Interfaces</vt:lpstr>
      <vt:lpstr>Considerations for the Acceptance of New Products</vt:lpstr>
      <vt:lpstr>Steps in Developing New Products</vt:lpstr>
      <vt:lpstr>PowerPoint Presentation</vt:lpstr>
      <vt:lpstr>PowerPoint Presentation</vt:lpstr>
      <vt:lpstr>PowerPoint Presentation</vt:lpstr>
      <vt:lpstr>2. Concept Testing</vt:lpstr>
      <vt:lpstr>3. Product Development</vt:lpstr>
      <vt:lpstr>4. Market Testing</vt:lpstr>
      <vt:lpstr>5. Product Launch</vt:lpstr>
      <vt:lpstr>New Product Marketing Mix</vt:lpstr>
      <vt:lpstr>6. Evaluation of Results</vt:lpstr>
      <vt:lpstr>Why do new products fail?</vt:lpstr>
      <vt:lpstr>Product Life Cycle</vt:lpstr>
      <vt:lpstr>Stages in the Product Life Cycle</vt:lpstr>
      <vt:lpstr>Strategies for Extending the PLC</vt:lpstr>
      <vt:lpstr>Variations on Product Life Cycle Curve</vt:lpstr>
      <vt:lpstr>Strategies Based on the Product  Life Cycle: Some Caveats</vt:lpstr>
      <vt:lpstr>    Strategic Product Management</vt:lpstr>
      <vt:lpstr>Product Strategies</vt:lpstr>
      <vt:lpstr>Product Differentiation</vt:lpstr>
      <vt:lpstr>Product Positioning</vt:lpstr>
      <vt:lpstr>Product Line Expansion &amp; Contraction</vt:lpstr>
      <vt:lpstr>Trading Down, Trading Up</vt:lpstr>
      <vt:lpstr>In-Class Discussion:  Product Planning Tips</vt:lpstr>
      <vt:lpstr>In-Class Discussion:  Product Planning Tips</vt:lpstr>
      <vt:lpstr>Discussion: Product Planning Tips</vt:lpstr>
      <vt:lpstr>Basic Issues to Consider During Product Planning</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Entrpereneurship</dc:title>
  <dc:creator>.</dc:creator>
  <cp:lastModifiedBy>.</cp:lastModifiedBy>
  <cp:revision>92</cp:revision>
  <dcterms:created xsi:type="dcterms:W3CDTF">2014-08-31T18:48:14Z</dcterms:created>
  <dcterms:modified xsi:type="dcterms:W3CDTF">2014-10-18T20:06:36Z</dcterms:modified>
</cp:coreProperties>
</file>