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8" r:id="rId4"/>
    <p:sldId id="265" r:id="rId5"/>
    <p:sldId id="269" r:id="rId6"/>
    <p:sldId id="261" r:id="rId7"/>
    <p:sldId id="264" r:id="rId8"/>
    <p:sldId id="262" r:id="rId9"/>
    <p:sldId id="263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1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62" y="392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4E874D8-641C-40A3-85AA-E473B5D37A81}" type="datetimeFigureOut">
              <a:rPr lang="ar-SA" smtClean="0"/>
              <a:t>24/10/1429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31B33A8-8734-4BA7-910A-F5DCDC9A804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33A8-8734-4BA7-910A-F5DCDC9A8048}" type="slidenum">
              <a:rPr lang="ar-SA" smtClean="0"/>
              <a:t>54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4AB0A-AB3B-4D97-842D-EB6B5A46EAEC}" type="datetimeFigureOut">
              <a:rPr lang="ar-SA" smtClean="0"/>
              <a:pPr/>
              <a:t>23/10/1429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D0FCD-53B7-4003-84E1-AC88193720B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بسم الله الرحمن الرحيم</a:t>
            </a:r>
            <a:br>
              <a:rPr lang="ar-SA" dirty="0" smtClean="0"/>
            </a:br>
            <a:r>
              <a:rPr lang="ar-SA" dirty="0" smtClean="0"/>
              <a:t> </a:t>
            </a:r>
            <a:r>
              <a:rPr lang="ar-SA" sz="2800" dirty="0" smtClean="0"/>
              <a:t>الخطة الدراسية لمادة أخلاقيات العمل - 201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ar-SA" dirty="0" smtClean="0"/>
              <a:t>أولا - هدف المادة :</a:t>
            </a:r>
          </a:p>
          <a:p>
            <a:pPr algn="r"/>
            <a:r>
              <a:rPr lang="ar-SA" sz="1800" b="1" dirty="0" smtClean="0"/>
              <a:t>تهدف هذه المادة إلى تسليط الضوء على مكونات أخلاقيات العمل والتعريف بدورها في ترسيخ الانضباط داخل الإدارات العامة وكيفية الوقوف في وجه الفساد الإداري , مع التركيز على أخلاقيات الإدارة في الإسلام التي تكاملت لتسبق جميع نظريات الإدارة وأخلاقياتها , كما تستعرض المادة نماذج من أخلاقيات العمل الإيجابية والسلبية . </a:t>
            </a:r>
            <a:endParaRPr lang="ar-SA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الفصل الثاني – العمل وخصائصه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أولا – العمل :</a:t>
            </a:r>
          </a:p>
          <a:p>
            <a:r>
              <a:rPr lang="ar-SA" dirty="0" smtClean="0"/>
              <a:t>معناه .</a:t>
            </a:r>
          </a:p>
          <a:p>
            <a:r>
              <a:rPr lang="ar-SA" dirty="0" smtClean="0"/>
              <a:t>مكانته في الإسلام .</a:t>
            </a:r>
          </a:p>
          <a:p>
            <a:r>
              <a:rPr lang="ar-SA" dirty="0" smtClean="0"/>
              <a:t>فوائده .</a:t>
            </a:r>
          </a:p>
          <a:p>
            <a:r>
              <a:rPr lang="ar-SA" dirty="0" smtClean="0"/>
              <a:t>الضوابط الإسلامية له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تحديد الوظائف وترتيبها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تحديد الحقوق والواجبات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/>
          <a:lstStyle/>
          <a:p>
            <a:pPr marL="514350" indent="-514350">
              <a:buNone/>
            </a:pPr>
            <a:r>
              <a:rPr lang="ar-SA" dirty="0" smtClean="0"/>
              <a:t>3 . وحدة القيادة .</a:t>
            </a:r>
          </a:p>
          <a:p>
            <a:pPr marL="514350" indent="-514350">
              <a:buNone/>
            </a:pPr>
            <a:r>
              <a:rPr lang="ar-SA" dirty="0" smtClean="0"/>
              <a:t>4 . تفويض السلطة .</a:t>
            </a:r>
          </a:p>
          <a:p>
            <a:pPr marL="514350" indent="-514350">
              <a:buNone/>
            </a:pPr>
            <a:r>
              <a:rPr lang="ar-SA" dirty="0" smtClean="0"/>
              <a:t>5 . نطاق الإشراف .</a:t>
            </a:r>
          </a:p>
          <a:p>
            <a:pPr marL="514350" indent="-514350">
              <a:buNone/>
            </a:pPr>
            <a:r>
              <a:rPr lang="ar-SA" dirty="0" smtClean="0"/>
              <a:t>6 . المتابعة والتقييم .</a:t>
            </a:r>
          </a:p>
          <a:p>
            <a:pPr marL="514350" indent="-514350">
              <a:buNone/>
            </a:pPr>
            <a:r>
              <a:rPr lang="ar-SA" dirty="0" smtClean="0"/>
              <a:t> ثانيا - معايير أخلاقيات العمل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معايير طبيعة العمل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معايير لصاحب العمل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معايير للعامل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توقعات الموظف من المنظمة 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ثالثا – خصائص العمل من منظور إسلامي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صلاح العمل من حيث :</a:t>
            </a:r>
          </a:p>
          <a:p>
            <a:pPr marL="514350" indent="-514350"/>
            <a:r>
              <a:rPr lang="ar-SA" dirty="0" smtClean="0"/>
              <a:t>الهدف .</a:t>
            </a:r>
          </a:p>
          <a:p>
            <a:pPr marL="514350" indent="-514350"/>
            <a:r>
              <a:rPr lang="ar-SA" dirty="0" smtClean="0"/>
              <a:t>تحقيق مقاصد الشرع .</a:t>
            </a:r>
          </a:p>
          <a:p>
            <a:pPr marL="514350" indent="-514350"/>
            <a:r>
              <a:rPr lang="ar-SA" dirty="0" smtClean="0"/>
              <a:t>تحقيق المصالح .</a:t>
            </a:r>
          </a:p>
          <a:p>
            <a:pPr marL="514350" indent="-514350">
              <a:buNone/>
            </a:pPr>
            <a:r>
              <a:rPr lang="ar-SA" dirty="0" smtClean="0"/>
              <a:t>2. التخطيط .</a:t>
            </a:r>
          </a:p>
          <a:p>
            <a:pPr marL="514350" indent="-514350">
              <a:buNone/>
            </a:pPr>
            <a:r>
              <a:rPr lang="ar-SA" dirty="0" smtClean="0"/>
              <a:t>3 . الإتقان .</a:t>
            </a:r>
          </a:p>
          <a:p>
            <a:pPr marL="514350" indent="-514350">
              <a:buNone/>
            </a:pPr>
            <a:r>
              <a:rPr lang="ar-SA" dirty="0" smtClean="0"/>
              <a:t>4 . المقدور .</a:t>
            </a:r>
          </a:p>
          <a:p>
            <a:pPr marL="514350" indent="-514350">
              <a:buNone/>
            </a:pPr>
            <a:r>
              <a:rPr lang="ar-SA" dirty="0" smtClean="0"/>
              <a:t>5 . المبسط .</a:t>
            </a:r>
          </a:p>
          <a:p>
            <a:pPr marL="514350" indent="-514350">
              <a:buNone/>
            </a:pPr>
            <a:r>
              <a:rPr lang="ar-SA" dirty="0" smtClean="0"/>
              <a:t>6 . اختياري .</a:t>
            </a:r>
          </a:p>
          <a:p>
            <a:pPr marL="514350" indent="-51435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/>
          <a:lstStyle/>
          <a:p>
            <a:r>
              <a:rPr lang="ar-SA" dirty="0" smtClean="0"/>
              <a:t>رابعا – شروط العمل الصالح في القطاع التجاري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منشأه الإيمان بالله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تحقيق الربح المعقول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بعيدا عن الربا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يراعي المنفعتين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حلال .</a:t>
            </a: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الفصل الثالث – أثر أخلاقيات العمل على المنظمة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أولا – أثرها على الفرد والجماعة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تقويم سلوكه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يصبح شخصية مستقلة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يشعر بسعادة داخلية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تنمي الرقابة الذاتية لديه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المشاركة الجماعية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الإحساس بالنواحي الجمالية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تقضي على الأمراض النفسية.</a:t>
            </a:r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5626121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8. الوسطية السلوكية .</a:t>
            </a:r>
          </a:p>
          <a:p>
            <a:pPr>
              <a:buNone/>
            </a:pPr>
            <a:r>
              <a:rPr lang="ar-SA" dirty="0" smtClean="0"/>
              <a:t>9. شمولية حياة الفرد .</a:t>
            </a:r>
          </a:p>
          <a:p>
            <a:pPr>
              <a:buNone/>
            </a:pPr>
            <a:r>
              <a:rPr lang="ar-SA" dirty="0" smtClean="0"/>
              <a:t>ثانيا - أثرها على الجماعة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ترسيخ معنى الأخوة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توحيد جماعة الموظفين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بناء روح التعاون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تنمية المسئولية الاجتماعية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احترام حقوق الجماعة.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التكافل الاجتماعي .</a:t>
            </a:r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ثالثا – بناء الخلق الفاضل بين الموظفين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النصح المستمر والموعظة الحسنة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التذكير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حثهم على التعود على فعل الخير.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مجالسة الأخيار ومقاطعة الأشرار.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العلم والإيمان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الجزاء السريع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الترغيب والترهيب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الأسوة الحسنة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القضاء على الفراغ .</a:t>
            </a:r>
            <a:endParaRPr lang="ar-S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رابعا – أخلاقيات العمل والتجديد :</a:t>
            </a:r>
          </a:p>
          <a:p>
            <a:r>
              <a:rPr lang="ar-SA" dirty="0" smtClean="0"/>
              <a:t>شروط التجديد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رفض القديم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الرغبة الحقيقية في التغيير.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الاقتناع بضرورته.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السعي لتوفير الإمكانيات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ترتيب الأولويات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المشاركة في صناعة القرارات المصيرية.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غربلة مناهج التعليم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إحياء قيمة العمل في نفوس الشباب.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معالجة القيم السلبية السلوكية للموظفين مثل:</a:t>
            </a:r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58204" cy="58404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 بطء حركة العملية الإدارية.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عدم مبالاة الموظف بالوقت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التعمد في تأخير بعض المعاملات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إنجاز معاملات معينة لمصلحة خاصة.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عدم قدرة الموظف على انجاز بعض المعاملات.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ظروف الموظف الصحية.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المحاباة والمجاملات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الوساطة والرشوة.</a:t>
            </a:r>
          </a:p>
          <a:p>
            <a:pPr marL="514350" indent="-51435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5626121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خامسا – التدريب :</a:t>
            </a:r>
          </a:p>
          <a:p>
            <a:r>
              <a:rPr lang="ar-SA" dirty="0" smtClean="0"/>
              <a:t>تعريفه.</a:t>
            </a:r>
          </a:p>
          <a:p>
            <a:r>
              <a:rPr lang="ar-SA" dirty="0" smtClean="0"/>
              <a:t>آداب المدرب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الخشية من الله عزوجل.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الأمانة في التعليم.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التدرج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العمل بالعلم.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التواضع.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الرفق.</a:t>
            </a:r>
          </a:p>
          <a:p>
            <a:pPr marL="514350" indent="-51435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143932" cy="5929354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ar-SA" dirty="0" smtClean="0"/>
              <a:t>ثانيا - مفردات المادة :</a:t>
            </a:r>
          </a:p>
          <a:p>
            <a:pPr algn="r"/>
            <a:r>
              <a:rPr lang="ar-SA" sz="1800" b="1" dirty="0" smtClean="0"/>
              <a:t>أولا – المدخل إلى الأخلاق فكرا وممارسة :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مصطلحات ذات علاقة بالمادة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الفرق بين الخلق والعادة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متى يصبح السلوك الحسن خلقا </a:t>
            </a:r>
          </a:p>
          <a:p>
            <a:pPr algn="r"/>
            <a:r>
              <a:rPr lang="ar-SA" sz="1800" b="1" dirty="0" smtClean="0"/>
              <a:t>ثانيا – العمل ومعاييره وخصائصه :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معنى العمل , مكانته ,فوائده , ضوابطه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معايير أخلاقيات العمل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خصائص العمل من منظور إسلامي .</a:t>
            </a:r>
          </a:p>
          <a:p>
            <a:pPr algn="r"/>
            <a:r>
              <a:rPr lang="ar-SA" sz="1800" b="1" dirty="0" smtClean="0"/>
              <a:t>ثالثا – أثر أخلاقيات العمل على المنظمة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أثرها في الفرد والجماعة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بناء الخلق الفاضل بين الموظفين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أخلاقيات العمل والتجديد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التدريب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الإتقان والإبداع .</a:t>
            </a:r>
          </a:p>
          <a:p>
            <a:pPr algn="r"/>
            <a:r>
              <a:rPr lang="ar-SA" sz="1800" b="1" dirty="0" smtClean="0"/>
              <a:t>رابعا - أخلاقيات المدير المسلم :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معايير المدير ورؤسائه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معايير المدير وزملائه المديرين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معايير المدير ومرؤوسيه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معايير المدير والجمهور .</a:t>
            </a:r>
          </a:p>
          <a:p>
            <a:pPr algn="r"/>
            <a:r>
              <a:rPr lang="ar-SA" sz="1800" b="1" dirty="0" smtClean="0"/>
              <a:t>خامسا – أثر أخلاقيات العمل على وظائف الإدارة :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التخطيط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التنظيم .</a:t>
            </a:r>
          </a:p>
          <a:p>
            <a:pPr algn="r"/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dirty="0" smtClean="0"/>
              <a:t>7.الكفاءة والمهارة.</a:t>
            </a:r>
          </a:p>
          <a:p>
            <a:pPr>
              <a:buNone/>
            </a:pPr>
            <a:r>
              <a:rPr lang="ar-SA" dirty="0" smtClean="0"/>
              <a:t>8.عدم الاختلاء بالمرأة.</a:t>
            </a:r>
          </a:p>
          <a:p>
            <a:pPr>
              <a:buNone/>
            </a:pPr>
            <a:r>
              <a:rPr lang="ar-SA" dirty="0" smtClean="0"/>
              <a:t>9.التأكد من فهم المتدرب له. </a:t>
            </a:r>
          </a:p>
          <a:p>
            <a:r>
              <a:rPr lang="ar-SA" dirty="0" smtClean="0"/>
              <a:t>آداب المتدرب: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الصدق في الرغبة في التعلم.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الصبر في طلب العلم.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التأدب مع المعلم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الجد والاجتهاد.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الرجوع للمعلم للاستيضاح.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صدق النية.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الاهتمام بالوقت.</a:t>
            </a:r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سادسا – الإتقان والإبداع :</a:t>
            </a:r>
          </a:p>
          <a:p>
            <a:r>
              <a:rPr lang="ar-SA" dirty="0" smtClean="0"/>
              <a:t>من مفاتيح الإبداع الاقتناع بالتالي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العمل عبادة.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إتقان العمل.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التعود على التفكير العميق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الإعداد الذهني والمادي.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الاستفادة من الوقت .</a:t>
            </a:r>
          </a:p>
          <a:p>
            <a:pPr marL="514350" indent="-514350"/>
            <a:r>
              <a:rPr lang="ar-SA" dirty="0" smtClean="0"/>
              <a:t>ليكون الموظف مبدعا لابد أن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يتقن عمله.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ينبذ الارتجالية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لايتهرب من المسئولية.</a:t>
            </a:r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5554683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4. حبه للآخرين .</a:t>
            </a:r>
          </a:p>
          <a:p>
            <a:pPr>
              <a:buNone/>
            </a:pPr>
            <a:r>
              <a:rPr lang="ar-SA" dirty="0" smtClean="0"/>
              <a:t>5. حرصه على تطوير ذاته.</a:t>
            </a:r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الفصل الرابع- أخلاقيات المدير المسلم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أولا – معايير تحكم علاقة المدير برؤسائه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التوقير والاحترام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السمع والطاعة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المحافظة على أسرار المنظمة.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رفع تقارير دورية عن نشاطه.</a:t>
            </a:r>
          </a:p>
          <a:p>
            <a:pPr marL="514350" indent="-51435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ثانيا – معايير أخلاقية تحكم علاقة المدير بزملائه المديرين: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التنسيق المستمر معهم من خلال ممارسات عديدة أهمها:</a:t>
            </a:r>
          </a:p>
          <a:p>
            <a:pPr marL="514350" indent="-514350"/>
            <a:r>
              <a:rPr lang="ar-SA" dirty="0" smtClean="0"/>
              <a:t>الانتظام في حضور الاجتماعات.</a:t>
            </a:r>
          </a:p>
          <a:p>
            <a:pPr marL="514350" indent="-514350"/>
            <a:r>
              <a:rPr lang="ar-SA" dirty="0" smtClean="0"/>
              <a:t>الاطلاع الذاتي على مجريات الأمور.</a:t>
            </a:r>
          </a:p>
          <a:p>
            <a:pPr marL="514350" indent="-514350"/>
            <a:r>
              <a:rPr lang="ar-SA" dirty="0" smtClean="0"/>
              <a:t>دراسة التقارير والمحاضر.</a:t>
            </a:r>
          </a:p>
          <a:p>
            <a:pPr marL="514350" indent="-514350"/>
            <a:r>
              <a:rPr lang="ar-SA" dirty="0" smtClean="0"/>
              <a:t>تبادل المعلومات.</a:t>
            </a:r>
          </a:p>
          <a:p>
            <a:pPr marL="514350" indent="-514350">
              <a:buNone/>
            </a:pPr>
            <a:r>
              <a:rPr lang="ar-SA" dirty="0" smtClean="0"/>
              <a:t>2. التعاون الدائم معهم, يتوقف دوره على عدة أشياء:</a:t>
            </a:r>
          </a:p>
          <a:p>
            <a:pPr marL="514350" indent="-514350"/>
            <a:r>
              <a:rPr lang="ar-SA" dirty="0" err="1" smtClean="0"/>
              <a:t>الاقتناعبالأهداف</a:t>
            </a:r>
            <a:r>
              <a:rPr lang="ar-SA" dirty="0" smtClean="0"/>
              <a:t> العامة للمنظمة.</a:t>
            </a:r>
          </a:p>
          <a:p>
            <a:pPr marL="514350" indent="-514350"/>
            <a:r>
              <a:rPr lang="ar-SA" dirty="0" smtClean="0"/>
              <a:t>القيام بالدور المطلوب منه.</a:t>
            </a:r>
          </a:p>
          <a:p>
            <a:pPr marL="514350" indent="-514350"/>
            <a:r>
              <a:rPr lang="ar-SA" dirty="0" smtClean="0"/>
              <a:t>الثقة المتبادلة بينه وبينهم.</a:t>
            </a:r>
          </a:p>
          <a:p>
            <a:pPr marL="514350" indent="-514350"/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3. المشاركة في الرأي:</a:t>
            </a:r>
          </a:p>
          <a:p>
            <a:pPr>
              <a:buNone/>
            </a:pPr>
            <a:r>
              <a:rPr lang="ar-SA" dirty="0" smtClean="0"/>
              <a:t>للقيام بذلك لابد من توافر شروط منها :</a:t>
            </a:r>
          </a:p>
          <a:p>
            <a:r>
              <a:rPr lang="ar-SA" dirty="0" smtClean="0"/>
              <a:t>العلم والقول الحسن.</a:t>
            </a:r>
          </a:p>
          <a:p>
            <a:r>
              <a:rPr lang="ar-SA" dirty="0" smtClean="0"/>
              <a:t>الالتزام بالصدق والأمانة في القول.</a:t>
            </a:r>
          </a:p>
          <a:p>
            <a:r>
              <a:rPr lang="ar-SA" dirty="0" smtClean="0"/>
              <a:t>عدم تشويه الحقائق أو إخفائها.</a:t>
            </a:r>
          </a:p>
          <a:p>
            <a:r>
              <a:rPr lang="ar-SA" dirty="0" smtClean="0"/>
              <a:t>توخي المصلحة العامة.</a:t>
            </a:r>
          </a:p>
          <a:p>
            <a:r>
              <a:rPr lang="ar-SA" dirty="0" smtClean="0"/>
              <a:t>المتابعة أثناء النقاش.</a:t>
            </a:r>
          </a:p>
          <a:p>
            <a:r>
              <a:rPr lang="ar-SA" dirty="0" smtClean="0"/>
              <a:t>الذكاء واللباقة في الحديث.</a:t>
            </a:r>
            <a:endParaRPr lang="ar-S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ar-SA" dirty="0" smtClean="0"/>
              <a:t>4. المحافظة على وحدة الجماعة.</a:t>
            </a:r>
          </a:p>
          <a:p>
            <a:pPr>
              <a:buNone/>
            </a:pPr>
            <a:r>
              <a:rPr lang="ar-SA" dirty="0" smtClean="0"/>
              <a:t>5. الحياد والموضوعية عند النقاش.</a:t>
            </a:r>
          </a:p>
          <a:p>
            <a:pPr>
              <a:buNone/>
            </a:pPr>
            <a:r>
              <a:rPr lang="ar-SA" dirty="0" smtClean="0"/>
              <a:t>6. الالتزام بالقرار الجماعي.</a:t>
            </a:r>
          </a:p>
          <a:p>
            <a:pPr>
              <a:buNone/>
            </a:pPr>
            <a:r>
              <a:rPr lang="ar-SA" dirty="0" smtClean="0"/>
              <a:t>ثالثا – معايير تحكم علاقة المدير بمرؤوسيه: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حضوره الفعلي بين الموظفين.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الإشراف الجيد عليهم.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العدل والإحسان.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حسن اختيار الموظفين.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تأهيلهم.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إثابة المحسن ومعاقبة المقصر.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الاهتمام بمشكلاتهم.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التجديد في العمل.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تشجيعهم على الحوار والمشاركة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النقد الهادف لهم.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تفويض السلطة.</a:t>
            </a:r>
          </a:p>
          <a:p>
            <a:pPr>
              <a:buNone/>
            </a:pPr>
            <a:r>
              <a:rPr lang="ar-SA" dirty="0" smtClean="0"/>
              <a:t> </a:t>
            </a:r>
            <a:endParaRPr lang="ar-S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رابعا – معايير أخلاقية تحكم علاقة المدير بالجمهور: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سهولة اتصالهم به عند الحاجة.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تعامله معهم بالمساواة.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الإجابة عن الاستفسارات.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تقبل النقد والاقتراحات.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تسهيل إجراءات الخدمات.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إشعارهم عمليا بأنه خادمهم.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أداء الأعمال في حينها.</a:t>
            </a:r>
            <a:endParaRPr lang="ar-S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الفصل الخامس – أثر أخلاقيات العمل على وظائف الإدارة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أولا – التخطيط: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وظيفية إدارية رئيسية يقوم بها فرد أوجماعة.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متطلبات مستقبلية مشروعة.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صحة المعلومات المتاحة.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تحقيق الأهداف المشروعة.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التوكل على الله بدءا وتنفيذا </a:t>
            </a:r>
            <a:r>
              <a:rPr lang="ar-SA" dirty="0" err="1" smtClean="0"/>
              <a:t>وانتهاءا</a:t>
            </a:r>
            <a:endParaRPr lang="ar-S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ثانيا -  التنظيم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العدل والإحسان وإلغاء الامتيازات.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موضوعية القرارات الإدارية.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التعاون على البر والتقوى.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ذو طابع تعبدي.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التغلب على الصراعات.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مشروعية الأنشطة.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تحقيق الأهداف المنشودة.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ترسيخ معايير أخلاقية.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الاهتمام بمختلف حاجات الموظف.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143932" cy="5929354"/>
          </a:xfrm>
        </p:spPr>
        <p:txBody>
          <a:bodyPr/>
          <a:lstStyle/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التوجيه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 التوظيف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الرقابة  وخصائصها .</a:t>
            </a:r>
          </a:p>
          <a:p>
            <a:pPr algn="r"/>
            <a:r>
              <a:rPr lang="ar-SA" sz="1800" b="1" dirty="0" smtClean="0"/>
              <a:t>سادسا – أخلاقيات العمل والسلوك العام :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تأثيرها على السلوك العام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مسئولية الموظف عن سلوكه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التفسير الإسلامي لسوء خلق الموظف</a:t>
            </a:r>
          </a:p>
          <a:p>
            <a:pPr algn="r"/>
            <a:r>
              <a:rPr lang="ar-SA" sz="1800" b="1" dirty="0" smtClean="0"/>
              <a:t>سابعا – الصفات الأخلاقية في العمل :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صفات إيجابية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صفات سلبية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أخلاقيات العمل تجاه المرأة .</a:t>
            </a:r>
          </a:p>
          <a:p>
            <a:pPr algn="r">
              <a:buFont typeface="Arial" pitchFamily="34" charset="0"/>
              <a:buChar char="•"/>
            </a:pPr>
            <a:r>
              <a:rPr lang="ar-SA" sz="1800" b="1" dirty="0" smtClean="0"/>
              <a:t>الوقت وأهميته أخلاقيا .</a:t>
            </a:r>
          </a:p>
          <a:p>
            <a:pPr algn="r"/>
            <a:r>
              <a:rPr lang="ar-SA" sz="2400" b="1" dirty="0" smtClean="0"/>
              <a:t> ثالثا - المرجع المقرر :</a:t>
            </a:r>
          </a:p>
          <a:p>
            <a:pPr algn="r"/>
            <a:r>
              <a:rPr lang="ar-SA" sz="1800" b="1" dirty="0" smtClean="0"/>
              <a:t>الوجيز في أخلاقيات العمل , أحمد بن داوود المزجاجي الأشعري ,مكتبة خوارزم العلمية للنشر والتوزيع ,1429.</a:t>
            </a:r>
          </a:p>
          <a:p>
            <a:pPr algn="r"/>
            <a:endParaRPr lang="ar-SA" dirty="0" smtClean="0"/>
          </a:p>
          <a:p>
            <a:pPr algn="r"/>
            <a:endParaRPr lang="ar-SA" sz="1800" dirty="0" smtClean="0"/>
          </a:p>
          <a:p>
            <a:pPr algn="r"/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dirty="0" smtClean="0"/>
              <a:t>ثالثا – التوظيف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توفير العمالة المتخصصة.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تكون مسلمة.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خضوعها لمعايير الإسلام في التعيين.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اللجوء للخبرة الأجنبية عند اللزوم.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تحقيق تكافؤ الفرص والعدالة في الترشيح.</a:t>
            </a:r>
          </a:p>
          <a:p>
            <a:pPr marL="514350" indent="-514350">
              <a:buNone/>
            </a:pPr>
            <a:r>
              <a:rPr lang="ar-SA" dirty="0" smtClean="0"/>
              <a:t>رابعا – التوجيه :</a:t>
            </a:r>
          </a:p>
          <a:p>
            <a:pPr marL="514350" indent="-514350">
              <a:buNone/>
            </a:pPr>
            <a:r>
              <a:rPr lang="ar-SA" dirty="0" smtClean="0"/>
              <a:t>لابد من توفر صفات شخصية في القائد أو الرئيس: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بنائه على معلومات صحيحة.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يكون قدوة للآخرين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يتحلى بالصبر.</a:t>
            </a:r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4. أن يصدر في الوقت المناسب.</a:t>
            </a:r>
          </a:p>
          <a:p>
            <a:pPr>
              <a:buNone/>
            </a:pPr>
            <a:r>
              <a:rPr lang="ar-SA" dirty="0" smtClean="0"/>
              <a:t>5. أن يحقق المصلحة العامة للعمل .</a:t>
            </a:r>
          </a:p>
          <a:p>
            <a:pPr>
              <a:buNone/>
            </a:pPr>
            <a:r>
              <a:rPr lang="ar-SA" dirty="0" smtClean="0"/>
              <a:t>6. العدالة في التوجيه.</a:t>
            </a:r>
          </a:p>
          <a:p>
            <a:pPr>
              <a:buFontTx/>
              <a:buChar char="-"/>
            </a:pPr>
            <a:r>
              <a:rPr lang="ar-SA" dirty="0" smtClean="0"/>
              <a:t>معايير أخلاقيات التوجيه: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يكون في نطاق مفاهيم الإسلام.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يكون ضمن قدرات الموظفين.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يكون مفهوما من المرؤوسين.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يراعي الظروف الشخصية للمرؤوسين.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يتمشى مع الأهداف العامة للمنظمة.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إصلاح الأخطاء حتى لو وقعت من الرئيس.</a:t>
            </a:r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خامسا – الرقابة :</a:t>
            </a:r>
          </a:p>
          <a:p>
            <a:pPr>
              <a:buNone/>
            </a:pPr>
            <a:r>
              <a:rPr lang="ar-SA" dirty="0" smtClean="0"/>
              <a:t> - مقاصدها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مشروعية النشاط.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تكافؤ السلطة مع المسئولية.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أن التعليمات مصدرها الشريعة.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خلو الأداء من الأخطاء.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أن الأهداف مباحة.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تحقيق الأهداف حسب الخطة.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الاستغلال الأمثل للموارد.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الموضوعية عند ممارسة الرقابة.</a:t>
            </a:r>
            <a:endParaRPr lang="ar-S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186766" cy="5697559"/>
          </a:xfrm>
        </p:spPr>
        <p:txBody>
          <a:bodyPr/>
          <a:lstStyle/>
          <a:p>
            <a:pPr>
              <a:buFontTx/>
              <a:buChar char="-"/>
            </a:pPr>
            <a:r>
              <a:rPr lang="ar-SA" dirty="0" smtClean="0"/>
              <a:t>خصائص الرقابة في ضوء أخلاقيات العمل: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تكون الرقابة ذات طابع تعبدي.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تنشأ من ذات الموظف.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تتسم بالشمولية في التطبيق.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تهتم بعناصر العملية الإدارية الأربعة.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مراعاة الشرع.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مراعاة الموضوعية.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التأكد من مشروعية الغاية والوسيلة.</a:t>
            </a:r>
          </a:p>
          <a:p>
            <a:pPr marL="514350" indent="-514350">
              <a:buNone/>
            </a:pPr>
            <a:r>
              <a:rPr lang="ar-SA" dirty="0" smtClean="0"/>
              <a:t>- الرقابة الذاتية:</a:t>
            </a:r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5554683"/>
          </a:xfrm>
        </p:spPr>
        <p:txBody>
          <a:bodyPr/>
          <a:lstStyle/>
          <a:p>
            <a:pPr>
              <a:buFontTx/>
              <a:buChar char="-"/>
            </a:pPr>
            <a:r>
              <a:rPr lang="ar-SA" dirty="0" smtClean="0"/>
              <a:t>يمكن تعزيزها من خلال: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الإيمان بمراقبة الله ومحاسبته للموظف.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وضوح الهدف وكيفية الوصول إليه.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اكتساب المعرفة والمهارة.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القدوة الحسنة في المنظمة.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التنشئة الصالحة.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الضبط والربط من قبل السلطات.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إعطاء الموظف حقوقه كاملة.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تطبيق الجزاء دون تأخير.</a:t>
            </a:r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الفصل السادس- أخلاقيات العمل والسلوك العام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أولا – تأثير أخلاقيات العمل على السلوك العام:</a:t>
            </a:r>
          </a:p>
          <a:p>
            <a:pPr>
              <a:buNone/>
            </a:pPr>
            <a:r>
              <a:rPr lang="ar-SA" dirty="0" smtClean="0"/>
              <a:t> - وظائف المحتسب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مراقبة الالتزام بالشعائر التعبدية:</a:t>
            </a:r>
          </a:p>
          <a:p>
            <a:pPr marL="514350" indent="-514350"/>
            <a:r>
              <a:rPr lang="ar-SA" dirty="0" smtClean="0"/>
              <a:t>الصلاة.</a:t>
            </a:r>
          </a:p>
          <a:p>
            <a:pPr marL="514350" indent="-514350"/>
            <a:r>
              <a:rPr lang="ar-SA" dirty="0" smtClean="0"/>
              <a:t>الصيام .</a:t>
            </a:r>
          </a:p>
          <a:p>
            <a:pPr marL="514350" indent="-514350"/>
            <a:r>
              <a:rPr lang="ar-SA" dirty="0" smtClean="0"/>
              <a:t>نظافة المساجد.</a:t>
            </a:r>
          </a:p>
          <a:p>
            <a:pPr marL="514350" indent="-514350"/>
            <a:r>
              <a:rPr lang="ar-SA" dirty="0" smtClean="0"/>
              <a:t>وضع مكبرات الصوت.</a:t>
            </a:r>
          </a:p>
          <a:p>
            <a:pPr marL="514350" indent="-514350">
              <a:buNone/>
            </a:pPr>
            <a:r>
              <a:rPr lang="ar-SA" dirty="0" smtClean="0"/>
              <a:t>2. أعمال أخرى :</a:t>
            </a:r>
            <a:endParaRPr lang="ar-SA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58204" cy="584043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مكافحة التسول.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العناية بالدواب الضالة.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العناية بالأطفال اللقطاء والضائعين.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مراقبة النوادي الرياضية.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مراقبة المطاعم وأماكن الاستجمام.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مراقبة أماكن ملاهي وترفيه الأطفال.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زيارة المجمعات السكنية للعمال.</a:t>
            </a:r>
          </a:p>
          <a:p>
            <a:pPr marL="514350" indent="-514350">
              <a:buNone/>
            </a:pPr>
            <a:r>
              <a:rPr lang="ar-SA" dirty="0" smtClean="0"/>
              <a:t>ثانيا – متى يصبح الموظف مسئولا عن سلوكه :</a:t>
            </a:r>
          </a:p>
          <a:p>
            <a:pPr marL="514350" indent="-514350">
              <a:buFontTx/>
              <a:buChar char="-"/>
            </a:pPr>
            <a:r>
              <a:rPr lang="ar-SA" dirty="0" smtClean="0"/>
              <a:t>عندما تتوافر فيه الصفات التالية: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يكون بالغا.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عاقل.</a:t>
            </a:r>
          </a:p>
          <a:p>
            <a:pPr marL="514350" indent="-51435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3. حرا.</a:t>
            </a:r>
          </a:p>
          <a:p>
            <a:pPr>
              <a:buNone/>
            </a:pPr>
            <a:r>
              <a:rPr lang="ar-SA" dirty="0" smtClean="0"/>
              <a:t>4. قادرا.</a:t>
            </a:r>
          </a:p>
          <a:p>
            <a:pPr>
              <a:buNone/>
            </a:pPr>
            <a:r>
              <a:rPr lang="ar-SA" dirty="0" smtClean="0"/>
              <a:t>5. عالما بالأمر.</a:t>
            </a:r>
          </a:p>
          <a:p>
            <a:pPr>
              <a:buNone/>
            </a:pPr>
            <a:r>
              <a:rPr lang="ar-SA" dirty="0" smtClean="0"/>
              <a:t>6. قاصدا العمل بنية مسبقة.</a:t>
            </a:r>
          </a:p>
          <a:p>
            <a:pPr>
              <a:buNone/>
            </a:pPr>
            <a:r>
              <a:rPr lang="ar-SA" dirty="0" smtClean="0"/>
              <a:t> 7. مباشرا السلوك.</a:t>
            </a:r>
          </a:p>
          <a:p>
            <a:pPr>
              <a:buFontTx/>
              <a:buChar char="-"/>
            </a:pPr>
            <a:r>
              <a:rPr lang="ar-SA" dirty="0" smtClean="0"/>
              <a:t>التفسير الإسلامي لسوء خلق الموظف: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الهداية من الله والغواية من الشيطان </a:t>
            </a:r>
            <a:r>
              <a:rPr lang="ar-SA" dirty="0" err="1" smtClean="0"/>
              <a:t>والنفسز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قرناء السوء.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الغرور.</a:t>
            </a:r>
          </a:p>
          <a:p>
            <a:pPr marL="514350" indent="-514350">
              <a:buNone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571480"/>
            <a:ext cx="8215370" cy="5526095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4. الافتقار إلى التربية السليمة.</a:t>
            </a:r>
          </a:p>
          <a:p>
            <a:pPr>
              <a:buNone/>
            </a:pPr>
            <a:r>
              <a:rPr lang="ar-SA" dirty="0" smtClean="0"/>
              <a:t>5. غياب الأمر والنهي عن المنكر.</a:t>
            </a:r>
          </a:p>
          <a:p>
            <a:pPr>
              <a:buNone/>
            </a:pPr>
            <a:r>
              <a:rPr lang="ar-SA" dirty="0" smtClean="0"/>
              <a:t>6. الجهل بكيفية التعامل مع الناس.</a:t>
            </a:r>
          </a:p>
          <a:p>
            <a:pPr>
              <a:buNone/>
            </a:pPr>
            <a:r>
              <a:rPr lang="ar-SA" dirty="0" smtClean="0"/>
              <a:t>7. ضعف الوازع الديني.</a:t>
            </a:r>
          </a:p>
          <a:p>
            <a:pPr>
              <a:buNone/>
            </a:pPr>
            <a:r>
              <a:rPr lang="ar-SA" dirty="0" smtClean="0"/>
              <a:t>8. غياب تطبيق النظام الرادع.</a:t>
            </a:r>
          </a:p>
          <a:p>
            <a:pPr>
              <a:buNone/>
            </a:pPr>
            <a:r>
              <a:rPr lang="ar-SA" dirty="0" smtClean="0"/>
              <a:t>9. حياد المجتمع وعدم اكتراثه.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الفصل السابع- الأخلاق الإيجابية والسلبية في العمل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أولا – الأخلاق الإيجابية:</a:t>
            </a:r>
          </a:p>
          <a:p>
            <a:pPr marL="514350" indent="-514350">
              <a:buAutoNum type="arabicPeriod"/>
            </a:pPr>
            <a:r>
              <a:rPr lang="ar-SA" dirty="0" smtClean="0"/>
              <a:t>الأمانة :</a:t>
            </a:r>
          </a:p>
          <a:p>
            <a:pPr marL="514350" indent="-514350">
              <a:buFontTx/>
              <a:buChar char="-"/>
            </a:pPr>
            <a:r>
              <a:rPr lang="ar-SA" dirty="0" smtClean="0"/>
              <a:t>مجالاتها: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في العبادات.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في المعاملات:</a:t>
            </a:r>
          </a:p>
          <a:p>
            <a:pPr marL="514350" indent="-514350"/>
            <a:r>
              <a:rPr lang="ar-SA" dirty="0" smtClean="0"/>
              <a:t>إسناد الوظائف للأكفاء.</a:t>
            </a:r>
          </a:p>
          <a:p>
            <a:pPr marL="514350" indent="-514350"/>
            <a:r>
              <a:rPr lang="ar-SA" dirty="0" smtClean="0"/>
              <a:t>الموضوعية في القرار.</a:t>
            </a:r>
          </a:p>
          <a:p>
            <a:pPr marL="514350" indent="-514350"/>
            <a:r>
              <a:rPr lang="ar-SA" dirty="0" smtClean="0"/>
              <a:t>حفظ المال العام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رابعا – توزيع الدرجات :</a:t>
            </a:r>
          </a:p>
          <a:p>
            <a:r>
              <a:rPr lang="ar-SA" sz="2400" dirty="0" smtClean="0"/>
              <a:t>اختبار دوري أول 20 درجة .</a:t>
            </a:r>
          </a:p>
          <a:p>
            <a:r>
              <a:rPr lang="ar-SA" sz="2400" dirty="0" smtClean="0"/>
              <a:t>اختبار دوري ثاني 20 درجة .</a:t>
            </a:r>
          </a:p>
          <a:p>
            <a:r>
              <a:rPr lang="ar-SA" sz="2400" dirty="0" smtClean="0"/>
              <a:t>حضور وغياب   10 درجات.</a:t>
            </a:r>
          </a:p>
          <a:p>
            <a:r>
              <a:rPr lang="ar-SA" sz="2400" dirty="0" smtClean="0"/>
              <a:t>اختبار نهائي 40 درجة .</a:t>
            </a:r>
          </a:p>
          <a:p>
            <a:pPr algn="ctr">
              <a:buNone/>
            </a:pPr>
            <a:r>
              <a:rPr lang="ar-SA" sz="2400" dirty="0" smtClean="0"/>
              <a:t>اسأل الله العظيم أن يوفق الجميع للخير والصلاح </a:t>
            </a:r>
          </a:p>
          <a:p>
            <a:pPr algn="ctr">
              <a:buNone/>
            </a:pPr>
            <a:r>
              <a:rPr lang="ar-SA" sz="2400" dirty="0" smtClean="0"/>
              <a:t>أستاذة المادة – هيفاء عبد الفتاح </a:t>
            </a:r>
          </a:p>
          <a:p>
            <a:pPr algn="ctr">
              <a:buNone/>
            </a:pPr>
            <a:r>
              <a:rPr lang="ar-SA" sz="2400" dirty="0" smtClean="0"/>
              <a:t>غرفة رقم – 2111</a:t>
            </a:r>
          </a:p>
          <a:p>
            <a:pPr algn="ctr">
              <a:buNone/>
            </a:pPr>
            <a:r>
              <a:rPr lang="ar-SA" sz="2400" dirty="0" smtClean="0"/>
              <a:t>هاتف رقم - 63968 </a:t>
            </a:r>
            <a:endParaRPr lang="ar-SA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626121"/>
          </a:xfrm>
        </p:spPr>
        <p:txBody>
          <a:bodyPr/>
          <a:lstStyle/>
          <a:p>
            <a:r>
              <a:rPr lang="ar-SA" dirty="0" smtClean="0"/>
              <a:t>حفظ الحواس والجوارح.</a:t>
            </a:r>
          </a:p>
          <a:p>
            <a:r>
              <a:rPr lang="ar-SA" dirty="0" smtClean="0"/>
              <a:t>حفظ الودائع.</a:t>
            </a:r>
          </a:p>
          <a:p>
            <a:r>
              <a:rPr lang="ar-SA" dirty="0" smtClean="0"/>
              <a:t>حفظ أسرار المجالس والاجتماعات عدا ثلاثة:</a:t>
            </a:r>
          </a:p>
          <a:p>
            <a:r>
              <a:rPr lang="ar-SA" dirty="0" smtClean="0"/>
              <a:t>إذا تعلق بمعصية شفوية أو مادية أو ارتكاب الجريمة.</a:t>
            </a:r>
          </a:p>
          <a:p>
            <a:pPr>
              <a:buFontTx/>
              <a:buChar char="-"/>
            </a:pPr>
            <a:r>
              <a:rPr lang="ar-SA" dirty="0" smtClean="0"/>
              <a:t>ممارسة مخلة بالأمانة: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عدم إخلاص الموظف في أدائه لعمله كما يجب.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عدم احترام وقت المراجع وظروفه.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خداع الموظف للمراجعين.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احتيال الموظف بأوقات الصلاة.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626121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5. الإطالة في الاستغفار والنوافل على حساب وقت العمل.</a:t>
            </a:r>
          </a:p>
          <a:p>
            <a:pPr>
              <a:buNone/>
            </a:pPr>
            <a:r>
              <a:rPr lang="ar-SA" dirty="0" smtClean="0"/>
              <a:t>6. إلقاء المواعظ بعد صلاة الفريضة أثناء الدوام الرسمي.</a:t>
            </a:r>
          </a:p>
          <a:p>
            <a:pPr>
              <a:buNone/>
            </a:pPr>
            <a:r>
              <a:rPr lang="ar-SA" dirty="0" smtClean="0"/>
              <a:t>7.إضاعة الوقت في الأحاديث الجماعية.</a:t>
            </a:r>
          </a:p>
          <a:p>
            <a:pPr>
              <a:buNone/>
            </a:pPr>
            <a:r>
              <a:rPr lang="ar-SA" dirty="0" smtClean="0"/>
              <a:t>8. التستر خلف انعقاد اللجان.</a:t>
            </a:r>
          </a:p>
          <a:p>
            <a:pPr>
              <a:buNone/>
            </a:pPr>
            <a:r>
              <a:rPr lang="ar-SA" dirty="0" smtClean="0"/>
              <a:t>9. قراءة القرآن أثناء الدوام.</a:t>
            </a:r>
          </a:p>
          <a:p>
            <a:pPr>
              <a:buNone/>
            </a:pPr>
            <a:r>
              <a:rPr lang="ar-SA" dirty="0" smtClean="0"/>
              <a:t>10.المكالمات الهاتفية.</a:t>
            </a:r>
          </a:p>
          <a:p>
            <a:pPr>
              <a:buNone/>
            </a:pPr>
            <a:r>
              <a:rPr lang="ar-SA" dirty="0" smtClean="0"/>
              <a:t>11. عدم الرد على مكالمات العمل.</a:t>
            </a:r>
          </a:p>
          <a:p>
            <a:pPr>
              <a:buNone/>
            </a:pPr>
            <a:r>
              <a:rPr lang="ar-SA" dirty="0" smtClean="0"/>
              <a:t>12. انجاز معاملات أقربائه على حساب العمل.</a:t>
            </a:r>
          </a:p>
          <a:p>
            <a:pPr>
              <a:buNone/>
            </a:pPr>
            <a:r>
              <a:rPr lang="ar-SA" dirty="0" smtClean="0"/>
              <a:t>13. استغلال الموظفين لقضاء حاجاته الشخصية.</a:t>
            </a:r>
            <a:endParaRPr lang="ar-SA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5626121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14. استغلال إمكانيات العمل المادية لحاجاته الشخصية.</a:t>
            </a:r>
          </a:p>
          <a:p>
            <a:pPr>
              <a:buNone/>
            </a:pPr>
            <a:r>
              <a:rPr lang="ar-SA" dirty="0" smtClean="0"/>
              <a:t>15. استغلال هاتف العمل في مكالماته الشخصية.</a:t>
            </a:r>
          </a:p>
          <a:p>
            <a:pPr>
              <a:buNone/>
            </a:pPr>
            <a:r>
              <a:rPr lang="ar-SA" dirty="0" smtClean="0"/>
              <a:t>16. عدم انجاز معاملات من لايعرف من المراجعين.</a:t>
            </a:r>
          </a:p>
          <a:p>
            <a:pPr>
              <a:buNone/>
            </a:pPr>
            <a:r>
              <a:rPr lang="ar-SA" dirty="0" smtClean="0"/>
              <a:t>17. استغلال الفنيين والمتخصصين في صيانة منزله. </a:t>
            </a:r>
          </a:p>
          <a:p>
            <a:pPr>
              <a:buNone/>
            </a:pPr>
            <a:r>
              <a:rPr lang="ar-SA" dirty="0" smtClean="0"/>
              <a:t>18. عدم العدالة في متابعة الموظفين .</a:t>
            </a:r>
          </a:p>
          <a:p>
            <a:pPr>
              <a:buNone/>
            </a:pPr>
            <a:r>
              <a:rPr lang="ar-SA" dirty="0" smtClean="0"/>
              <a:t>19. استغلال المال العام.</a:t>
            </a:r>
          </a:p>
          <a:p>
            <a:pPr>
              <a:buNone/>
            </a:pPr>
            <a:r>
              <a:rPr lang="ar-SA" dirty="0" smtClean="0"/>
              <a:t>20. الاستفادة من الجهات ذات العلاقة بعمله وتسخيرها لمصالحه.</a:t>
            </a:r>
          </a:p>
          <a:p>
            <a:pPr>
              <a:buNone/>
            </a:pPr>
            <a:r>
              <a:rPr lang="ar-SA" dirty="0" smtClean="0"/>
              <a:t>21. الإثراء غير المشروع.</a:t>
            </a:r>
            <a:endParaRPr lang="ar-SA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22.عدم العدالة في تطبيق الأنظمة على المستفيدين .</a:t>
            </a:r>
          </a:p>
          <a:p>
            <a:pPr>
              <a:buNone/>
            </a:pPr>
            <a:r>
              <a:rPr lang="ar-SA" dirty="0" smtClean="0"/>
              <a:t>23.الاهتمام ببعض المستفيدين كالعسكريين وغيرهم.</a:t>
            </a:r>
          </a:p>
          <a:p>
            <a:pPr>
              <a:buNone/>
            </a:pPr>
            <a:r>
              <a:rPr lang="ar-SA" dirty="0" smtClean="0"/>
              <a:t>24. الانتهازية بإبراز البطاقة الشخصية.</a:t>
            </a:r>
          </a:p>
          <a:p>
            <a:pPr>
              <a:buNone/>
            </a:pPr>
            <a:r>
              <a:rPr lang="ar-SA" dirty="0" smtClean="0"/>
              <a:t>25. الاستخفاف بالعهدة المالية توظيفا وتسديدا.</a:t>
            </a:r>
          </a:p>
          <a:p>
            <a:pPr>
              <a:buNone/>
            </a:pPr>
            <a:r>
              <a:rPr lang="ar-SA" dirty="0" smtClean="0"/>
              <a:t>26. النفاق في التعامل مع المرؤوسين.</a:t>
            </a:r>
          </a:p>
          <a:p>
            <a:pPr>
              <a:buNone/>
            </a:pPr>
            <a:r>
              <a:rPr lang="ar-SA" dirty="0" smtClean="0"/>
              <a:t>27. حجب الترقية عن بعض المرؤوسين دون مبرر شرعي.</a:t>
            </a:r>
          </a:p>
          <a:p>
            <a:pPr>
              <a:buNone/>
            </a:pPr>
            <a:r>
              <a:rPr lang="ar-SA" dirty="0" smtClean="0"/>
              <a:t>28. تقديم الهدايا والرشوة للرؤساء.</a:t>
            </a:r>
          </a:p>
          <a:p>
            <a:pPr>
              <a:buNone/>
            </a:pPr>
            <a:r>
              <a:rPr lang="ar-SA" dirty="0" smtClean="0"/>
              <a:t>30. الغياب المتكرر للموظف.</a:t>
            </a:r>
          </a:p>
          <a:p>
            <a:pPr>
              <a:buNone/>
            </a:pPr>
            <a:r>
              <a:rPr lang="ar-SA" dirty="0" smtClean="0"/>
              <a:t>31شيوع الإدارة الصحية.</a:t>
            </a:r>
          </a:p>
          <a:p>
            <a:pPr>
              <a:buNone/>
            </a:pPr>
            <a:r>
              <a:rPr lang="ar-SA" dirty="0" smtClean="0"/>
              <a:t>32. المجاملة في مسائلة الموظفين المقصرين.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ثانيا – الحياء :</a:t>
            </a:r>
          </a:p>
          <a:p>
            <a:pPr>
              <a:buFontTx/>
              <a:buChar char="-"/>
            </a:pPr>
            <a:r>
              <a:rPr lang="ar-SA" dirty="0" smtClean="0"/>
              <a:t>مفهومه وأنواعه.</a:t>
            </a:r>
          </a:p>
          <a:p>
            <a:pPr>
              <a:buFontTx/>
              <a:buChar char="-"/>
            </a:pPr>
            <a:r>
              <a:rPr lang="ar-SA" dirty="0" smtClean="0"/>
              <a:t>مصادره.</a:t>
            </a:r>
          </a:p>
          <a:p>
            <a:pPr>
              <a:buFontTx/>
              <a:buChar char="-"/>
            </a:pPr>
            <a:r>
              <a:rPr lang="ar-SA" dirty="0" smtClean="0"/>
              <a:t>فوائده:</a:t>
            </a:r>
          </a:p>
          <a:p>
            <a:r>
              <a:rPr lang="ar-SA" dirty="0" smtClean="0"/>
              <a:t>يبعد المسلم عن فحش القول.</a:t>
            </a:r>
          </a:p>
          <a:p>
            <a:r>
              <a:rPr lang="ar-SA" dirty="0" smtClean="0"/>
              <a:t>الراحة النفسية.</a:t>
            </a:r>
          </a:p>
          <a:p>
            <a:r>
              <a:rPr lang="ar-SA" dirty="0" smtClean="0"/>
              <a:t>يزيد الإيمان.</a:t>
            </a:r>
          </a:p>
          <a:p>
            <a:r>
              <a:rPr lang="ar-SA" dirty="0" smtClean="0"/>
              <a:t>يقوي العلاقات الاجتماعية.</a:t>
            </a:r>
          </a:p>
          <a:p>
            <a:r>
              <a:rPr lang="ar-SA" dirty="0" smtClean="0"/>
              <a:t>يميز المؤدب من غير المؤدب.</a:t>
            </a:r>
          </a:p>
          <a:p>
            <a:r>
              <a:rPr lang="ar-SA" dirty="0" smtClean="0"/>
              <a:t>يشعر الموظف بالذنب </a:t>
            </a:r>
            <a:r>
              <a:rPr lang="ar-SA" dirty="0" err="1" smtClean="0"/>
              <a:t>ان</a:t>
            </a:r>
            <a:r>
              <a:rPr lang="ar-SA" dirty="0" smtClean="0"/>
              <a:t> لم ينه معاملة لمراجع.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5554683"/>
          </a:xfrm>
        </p:spPr>
        <p:txBody>
          <a:bodyPr/>
          <a:lstStyle/>
          <a:p>
            <a:r>
              <a:rPr lang="ar-SA" dirty="0" smtClean="0"/>
              <a:t>ثالثا – الشفافية: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الدقة في المعلومة.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الصدق في التصريحات.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العدل في تقديم الخدمات العامة.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المساواة في توزيع المخصصات المالية.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وجود صك ذمة مالية لكل مسئول قيادي.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النزاهة ونظافة اليد.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الباب المفتوح.</a:t>
            </a:r>
          </a:p>
          <a:p>
            <a:pPr marL="514350" indent="-51435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/>
          <a:lstStyle/>
          <a:p>
            <a:pPr>
              <a:buFontTx/>
              <a:buChar char="-"/>
            </a:pPr>
            <a:r>
              <a:rPr lang="ar-SA" dirty="0" smtClean="0"/>
              <a:t>فوائد الشفافية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حفظ المال العام.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تحجيم الفساد الإداري.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سهولة مسائلة المقصر.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تطبيق معايير الأداء على الموظف العام.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تحقيق العدالة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ترسيخ هيبة القانون.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سهولة الحصول على المعلومة.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ضمان صحة المعلومة ودقتها.</a:t>
            </a:r>
            <a:endParaRPr lang="ar-SA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9. تنمية الثقة بين الرعية والراعي.</a:t>
            </a:r>
          </a:p>
          <a:p>
            <a:pPr>
              <a:buNone/>
            </a:pPr>
            <a:r>
              <a:rPr lang="ar-SA" dirty="0" smtClean="0"/>
              <a:t>10. لاحصانة للمذنب .</a:t>
            </a:r>
          </a:p>
          <a:p>
            <a:pPr>
              <a:buNone/>
            </a:pPr>
            <a:r>
              <a:rPr lang="ar-SA" dirty="0" smtClean="0"/>
              <a:t>11. التشجيع على الرقابة الشعبية.</a:t>
            </a:r>
          </a:p>
          <a:p>
            <a:pPr>
              <a:buNone/>
            </a:pPr>
            <a:r>
              <a:rPr lang="ar-SA" dirty="0" smtClean="0"/>
              <a:t>12. ترسيخ ثقافة الشفافية لدى الجمهور.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5626121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ثانيا – الصفات السلبية في أخلاقيات العمل: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المداهنة</a:t>
            </a:r>
            <a:r>
              <a:rPr lang="ar-SA" dirty="0" smtClean="0"/>
              <a:t>:</a:t>
            </a:r>
            <a:endParaRPr lang="ar-SA" dirty="0"/>
          </a:p>
          <a:p>
            <a:pPr marL="514350" indent="-514350">
              <a:buFontTx/>
              <a:buChar char="-"/>
            </a:pPr>
            <a:r>
              <a:rPr lang="ar-SA" dirty="0" smtClean="0"/>
              <a:t>حلول لمواجهتها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رفع المسئول عن قبول الثناء المبالغ فيه.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الزيارات الميدانية المفاجأة.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ترفع المسئول عن مظاهر استقباله المبالغ فيها.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عدم قبول تقرير لم ينجزه المسئول بنفسه.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يتأكد بنفسه مما يكتب له في التقارير.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إتباع سياسة الباب المفتوح.</a:t>
            </a:r>
          </a:p>
          <a:p>
            <a:pPr marL="514350" indent="-514350">
              <a:buNone/>
            </a:pPr>
            <a:endParaRPr lang="ar-SA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7. عقد لقاء مفتوح مع كل إدارة على حدة.</a:t>
            </a:r>
          </a:p>
          <a:p>
            <a:pPr>
              <a:buNone/>
            </a:pPr>
            <a:r>
              <a:rPr lang="ar-SA" dirty="0" smtClean="0"/>
              <a:t>ثانيا – المحسوبية .</a:t>
            </a:r>
          </a:p>
          <a:p>
            <a:pPr>
              <a:buNone/>
            </a:pPr>
            <a:r>
              <a:rPr lang="ar-SA" dirty="0" smtClean="0"/>
              <a:t>ثالثا – الرشوة .</a:t>
            </a:r>
          </a:p>
          <a:p>
            <a:pPr>
              <a:buFontTx/>
              <a:buChar char="-"/>
            </a:pPr>
            <a:r>
              <a:rPr lang="ar-SA" dirty="0" smtClean="0"/>
              <a:t>صور عجيبة للرشوة.</a:t>
            </a:r>
          </a:p>
          <a:p>
            <a:pPr>
              <a:buNone/>
            </a:pPr>
            <a:r>
              <a:rPr lang="ar-SA" dirty="0" smtClean="0"/>
              <a:t>ثالثا – أخلاقيات العمل تجاه المرأة: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 تشارك الرجل في بناء المجتمع الإسلامي بالذات فيما يتعلق باحتياجات الفتيات.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الأخذ بالنص الشرعي في حالة تعرضه مع نص نظامي.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المساواة بين المرأة والرجل في الحقوق والواجبات الوظيفية.</a:t>
            </a:r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None/>
            </a:pPr>
            <a:endParaRPr lang="ar-SA" dirty="0" smtClean="0"/>
          </a:p>
          <a:p>
            <a:pPr>
              <a:buFontTx/>
              <a:buChar char="-"/>
            </a:pPr>
            <a:endParaRPr lang="ar-SA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منهج – أخلاقيات العمل</a:t>
            </a:r>
            <a:endParaRPr lang="ar-SA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4. توفير المناخ الإسلامي لعمل المرأة.</a:t>
            </a:r>
          </a:p>
          <a:p>
            <a:pPr>
              <a:buNone/>
            </a:pPr>
            <a:r>
              <a:rPr lang="ar-SA" dirty="0" smtClean="0"/>
              <a:t>5. البعد عن الاختلاط بالرجال.</a:t>
            </a:r>
          </a:p>
          <a:p>
            <a:pPr>
              <a:buNone/>
            </a:pPr>
            <a:r>
              <a:rPr lang="ar-SA" dirty="0" smtClean="0"/>
              <a:t>6. البعد عن الخلوة.</a:t>
            </a:r>
          </a:p>
          <a:p>
            <a:pPr>
              <a:buNone/>
            </a:pPr>
            <a:r>
              <a:rPr lang="ar-SA" dirty="0" smtClean="0"/>
              <a:t>7. من الأفضل أن تتنقب الموظفة مع رجال.</a:t>
            </a:r>
          </a:p>
          <a:p>
            <a:pPr>
              <a:buNone/>
            </a:pPr>
            <a:r>
              <a:rPr lang="ar-SA" dirty="0" smtClean="0"/>
              <a:t>8. في حالة سفرها لبلد غربي تكسف وجهها فقط.</a:t>
            </a:r>
          </a:p>
          <a:p>
            <a:pPr>
              <a:buNone/>
            </a:pPr>
            <a:r>
              <a:rPr lang="ar-SA" dirty="0" smtClean="0"/>
              <a:t>9. عدم الخضوع في القول.</a:t>
            </a:r>
          </a:p>
          <a:p>
            <a:pPr>
              <a:buNone/>
            </a:pPr>
            <a:r>
              <a:rPr lang="ar-SA" dirty="0" smtClean="0"/>
              <a:t>10. عدم ارتداء اللباس الشفاف.</a:t>
            </a:r>
          </a:p>
          <a:p>
            <a:pPr>
              <a:buNone/>
            </a:pPr>
            <a:r>
              <a:rPr lang="ar-SA" dirty="0" smtClean="0"/>
              <a:t>11. من الأفضل توحيد </a:t>
            </a:r>
            <a:r>
              <a:rPr lang="ar-SA" dirty="0" err="1" smtClean="0"/>
              <a:t>زي</a:t>
            </a:r>
            <a:r>
              <a:rPr lang="ar-SA" dirty="0" smtClean="0"/>
              <a:t> الموظفات.</a:t>
            </a:r>
          </a:p>
          <a:p>
            <a:pPr>
              <a:buNone/>
            </a:pPr>
            <a:r>
              <a:rPr lang="ar-SA" dirty="0" smtClean="0"/>
              <a:t>12. مشاركة الموظفات أفراحهن وأتراحهن من خلال العلاقات العامة.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13. أن تحظى المرأة بمعاملة خاصة في الدوائر الحكومية وغير الحكومية .</a:t>
            </a:r>
          </a:p>
          <a:p>
            <a:pPr>
              <a:buNone/>
            </a:pPr>
            <a:r>
              <a:rPr lang="ar-SA" dirty="0" smtClean="0"/>
              <a:t>رابعا – الوقت وأهميته أخلاقيا:</a:t>
            </a:r>
          </a:p>
          <a:p>
            <a:pPr>
              <a:buFontTx/>
              <a:buChar char="-"/>
            </a:pPr>
            <a:r>
              <a:rPr lang="ar-SA" dirty="0" smtClean="0"/>
              <a:t>أهمية الوقت لدى الموظف العام في الدول النامية.</a:t>
            </a:r>
          </a:p>
          <a:p>
            <a:pPr>
              <a:buFontTx/>
              <a:buChar char="-"/>
            </a:pPr>
            <a:r>
              <a:rPr lang="ar-SA" dirty="0" smtClean="0"/>
              <a:t>أهمية الموضوع .</a:t>
            </a:r>
          </a:p>
          <a:p>
            <a:pPr>
              <a:buFontTx/>
              <a:buChar char="-"/>
            </a:pPr>
            <a:r>
              <a:rPr lang="ar-SA" dirty="0" smtClean="0"/>
              <a:t>أدبيات الموضوع.</a:t>
            </a:r>
          </a:p>
          <a:p>
            <a:pPr>
              <a:buFontTx/>
              <a:buChar char="-"/>
            </a:pPr>
            <a:r>
              <a:rPr lang="ar-SA" dirty="0" smtClean="0"/>
              <a:t>خصائص الوقت: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سرعة انقضائه.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عدم استرداد ما انقضى منه.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أنه جزء من الحياة.</a:t>
            </a:r>
            <a:endParaRPr lang="ar-SA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5626121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4. إنه أثمن ما يملكه الإنسان.</a:t>
            </a:r>
          </a:p>
          <a:p>
            <a:pPr>
              <a:buFontTx/>
              <a:buChar char="-"/>
            </a:pPr>
            <a:r>
              <a:rPr lang="ar-SA" dirty="0" smtClean="0"/>
              <a:t>من مظاهر إخلاف الوعد المنتشرة بين الناس الآتي :</a:t>
            </a:r>
          </a:p>
          <a:p>
            <a:r>
              <a:rPr lang="ar-SA" dirty="0" smtClean="0"/>
              <a:t>المزاح الثقيل.</a:t>
            </a:r>
          </a:p>
          <a:p>
            <a:r>
              <a:rPr lang="ar-SA" dirty="0" smtClean="0"/>
              <a:t>التأخر عن الموعد المحدد للزيارة.</a:t>
            </a:r>
          </a:p>
          <a:p>
            <a:r>
              <a:rPr lang="ar-SA" dirty="0" smtClean="0"/>
              <a:t>التأخر في الحضور للعمل.</a:t>
            </a:r>
          </a:p>
          <a:p>
            <a:pPr>
              <a:buFontTx/>
              <a:buChar char="-"/>
            </a:pPr>
            <a:r>
              <a:rPr lang="ar-SA" dirty="0" smtClean="0"/>
              <a:t>قسم الفقه الإسلامي الوقت إلى قسمين رئيسين:</a:t>
            </a:r>
          </a:p>
          <a:p>
            <a:pPr>
              <a:buNone/>
            </a:pPr>
            <a:r>
              <a:rPr lang="ar-SA" dirty="0" smtClean="0"/>
              <a:t>أولا – وقت العبادات:</a:t>
            </a:r>
          </a:p>
          <a:p>
            <a:pPr>
              <a:buNone/>
            </a:pPr>
            <a:r>
              <a:rPr lang="ar-SA" dirty="0" smtClean="0"/>
              <a:t>ثانيا – وقت المعاملات:</a:t>
            </a:r>
          </a:p>
          <a:p>
            <a:pPr>
              <a:buNone/>
            </a:pPr>
            <a:r>
              <a:rPr lang="ar-SA" dirty="0" smtClean="0"/>
              <a:t>نوعان :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smtClean="0"/>
              <a:t>المعاملات الخاصة .</a:t>
            </a:r>
          </a:p>
          <a:p>
            <a:pPr marL="514350" indent="-514350">
              <a:buFont typeface="+mj-lt"/>
              <a:buAutoNum type="arabicPeriod"/>
            </a:pPr>
            <a:r>
              <a:rPr lang="ar-SA" smtClean="0"/>
              <a:t>المعاملات العامة.</a:t>
            </a:r>
          </a:p>
          <a:p>
            <a:pPr marL="514350" indent="-514350">
              <a:buFontTx/>
              <a:buChar char="-"/>
            </a:pPr>
            <a:r>
              <a:rPr lang="ar-SA" smtClean="0"/>
              <a:t>عوائق استغلال الوقت:</a:t>
            </a:r>
          </a:p>
          <a:p>
            <a:pPr marL="514350" indent="-514350">
              <a:buFont typeface="+mj-lt"/>
              <a:buAutoNum type="arabicPeriod"/>
            </a:pPr>
            <a:r>
              <a:rPr lang="ar-SA" smtClean="0"/>
              <a:t>إتباع الهوى.</a:t>
            </a:r>
          </a:p>
          <a:p>
            <a:pPr marL="514350" indent="-514350">
              <a:buFont typeface="+mj-lt"/>
              <a:buAutoNum type="arabicPeriod"/>
            </a:pPr>
            <a:r>
              <a:rPr lang="ar-SA" smtClean="0"/>
              <a:t>طول الأمل.</a:t>
            </a:r>
          </a:p>
          <a:p>
            <a:pPr marL="514350" indent="-514350">
              <a:buFont typeface="+mj-lt"/>
              <a:buAutoNum type="arabicPeriod"/>
            </a:pPr>
            <a:r>
              <a:rPr lang="ar-SA" smtClean="0"/>
              <a:t>خواء القلب.</a:t>
            </a:r>
          </a:p>
          <a:p>
            <a:pPr marL="514350" indent="-514350">
              <a:buFont typeface="+mj-lt"/>
              <a:buAutoNum type="arabicPeriod"/>
            </a:pPr>
            <a:r>
              <a:rPr lang="ar-SA" smtClean="0"/>
              <a:t>قلة الحياء.</a:t>
            </a:r>
          </a:p>
          <a:p>
            <a:pPr marL="514350" indent="-514350">
              <a:buFont typeface="+mj-lt"/>
              <a:buAutoNum type="arabicPeriod"/>
            </a:pPr>
            <a:r>
              <a:rPr lang="ar-SA" smtClean="0"/>
              <a:t>الأمن من العقاب.</a:t>
            </a:r>
          </a:p>
          <a:p>
            <a:pPr marL="514350" indent="-514350">
              <a:buFont typeface="+mj-lt"/>
              <a:buAutoNum type="arabicPeriod"/>
            </a:pPr>
            <a:r>
              <a:rPr lang="ar-SA" smtClean="0"/>
              <a:t>الأنانية.</a:t>
            </a:r>
            <a:endParaRPr lang="ar-SA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186766" cy="555468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ar-SA" dirty="0" smtClean="0"/>
              <a:t>7. الغرور.</a:t>
            </a:r>
          </a:p>
          <a:p>
            <a:pPr>
              <a:buNone/>
            </a:pPr>
            <a:r>
              <a:rPr lang="ar-SA" dirty="0" smtClean="0"/>
              <a:t>8. الجهل.</a:t>
            </a:r>
          </a:p>
          <a:p>
            <a:pPr>
              <a:buNone/>
            </a:pPr>
            <a:r>
              <a:rPr lang="ar-SA" dirty="0" smtClean="0"/>
              <a:t>9.الإهمال.</a:t>
            </a:r>
          </a:p>
          <a:p>
            <a:pPr>
              <a:buNone/>
            </a:pPr>
            <a:r>
              <a:rPr lang="ar-SA" dirty="0" smtClean="0"/>
              <a:t>10.القسوة.</a:t>
            </a:r>
          </a:p>
          <a:p>
            <a:pPr algn="ctr">
              <a:buNone/>
            </a:pPr>
            <a:r>
              <a:rPr lang="ar-SA" dirty="0" smtClean="0"/>
              <a:t> </a:t>
            </a:r>
            <a:r>
              <a:rPr lang="ar-SA" dirty="0" smtClean="0"/>
              <a:t>  وفي الختام نحمد الله ونسأله أن يعلمنا ما ينفعنا وينفعنا بما علمنا وينفع بنا.</a:t>
            </a:r>
          </a:p>
          <a:p>
            <a:pPr algn="ctr">
              <a:buNone/>
            </a:pPr>
            <a:r>
              <a:rPr lang="ar-SA" dirty="0" smtClean="0"/>
              <a:t>أستاذة المادة – هيفاء عبد الفتاح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الفصل الأول – المدخل إلى الأخلاق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أولا – مصطلحات ذات علاقة بالأخلاق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التقاليد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العادات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القيم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العرف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الخلق .</a:t>
            </a:r>
          </a:p>
          <a:p>
            <a:pPr marL="514350" indent="-514350"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143932" cy="5929354"/>
          </a:xfrm>
        </p:spPr>
        <p:txBody>
          <a:bodyPr/>
          <a:lstStyle/>
          <a:p>
            <a:pPr algn="r"/>
            <a:r>
              <a:rPr lang="ar-SA" dirty="0" smtClean="0"/>
              <a:t>ثانيا – الفرق بين الخلق والعادة  من حيث: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b="1" dirty="0" smtClean="0"/>
              <a:t>الثبات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b="1" dirty="0" smtClean="0"/>
              <a:t>الدوام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b="1" dirty="0" smtClean="0"/>
              <a:t>الشمول</a:t>
            </a:r>
            <a:r>
              <a:rPr lang="ar-SA" dirty="0" smtClean="0"/>
              <a:t>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dirty="0" smtClean="0"/>
              <a:t>المصدر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dirty="0" smtClean="0"/>
              <a:t>الطبيعة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dirty="0" smtClean="0"/>
              <a:t>المجاملات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dirty="0" smtClean="0"/>
              <a:t>الواقعية .</a:t>
            </a:r>
          </a:p>
          <a:p>
            <a:pPr marL="514350" indent="-514350" algn="r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143932" cy="5929354"/>
          </a:xfrm>
        </p:spPr>
        <p:txBody>
          <a:bodyPr>
            <a:normAutofit fontScale="92500" lnSpcReduction="20000"/>
          </a:bodyPr>
          <a:lstStyle/>
          <a:p>
            <a:pPr marL="514350" indent="-514350" algn="r"/>
            <a:r>
              <a:rPr lang="ar-SA" dirty="0" smtClean="0"/>
              <a:t>ثالثا – شروط تحول السلوك الحسن إلى خلق :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400" dirty="0" smtClean="0"/>
              <a:t>أن يكون اختياري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400" dirty="0" smtClean="0"/>
              <a:t>أن يمارس بحرية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400" dirty="0" smtClean="0"/>
              <a:t>أن يكون دائم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400" dirty="0" smtClean="0"/>
              <a:t>أن يكون ضروري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400" dirty="0" smtClean="0"/>
              <a:t>أن يكون شاملا .</a:t>
            </a:r>
          </a:p>
          <a:p>
            <a:pPr marL="514350" indent="-514350" algn="r"/>
            <a:r>
              <a:rPr lang="ar-SA" dirty="0" smtClean="0"/>
              <a:t>رابعا خصائص النظام الأخلاقي الإسلامي :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400" dirty="0" smtClean="0"/>
              <a:t>الشمول</a:t>
            </a:r>
            <a:r>
              <a:rPr lang="ar-SA" sz="1800" dirty="0" smtClean="0"/>
              <a:t> 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400" dirty="0" smtClean="0"/>
              <a:t>الإقناع</a:t>
            </a:r>
            <a:r>
              <a:rPr lang="ar-SA" sz="1800" dirty="0" smtClean="0"/>
              <a:t>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600" dirty="0" smtClean="0"/>
              <a:t>المسئولية</a:t>
            </a:r>
            <a:r>
              <a:rPr lang="ar-SA" sz="1800" dirty="0" smtClean="0"/>
              <a:t>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600" dirty="0" smtClean="0"/>
              <a:t>الرقابة</a:t>
            </a:r>
            <a:r>
              <a:rPr lang="ar-SA" sz="1800" dirty="0" smtClean="0"/>
              <a:t>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600" dirty="0" smtClean="0"/>
              <a:t>تكوين الإنسان 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600" dirty="0" smtClean="0"/>
              <a:t>الصلاحية</a:t>
            </a:r>
            <a:r>
              <a:rPr lang="ar-SA" sz="1800" dirty="0" smtClean="0"/>
              <a:t>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600" dirty="0" smtClean="0"/>
              <a:t>الجزاء</a:t>
            </a:r>
            <a:r>
              <a:rPr lang="ar-SA" sz="1800" dirty="0" smtClean="0"/>
              <a:t>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600" dirty="0" smtClean="0"/>
              <a:t>الإيجابية</a:t>
            </a:r>
            <a:r>
              <a:rPr lang="ar-SA" sz="1800" dirty="0" smtClean="0"/>
              <a:t> .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SA" sz="2600" dirty="0" smtClean="0"/>
              <a:t>المصدر</a:t>
            </a:r>
            <a:r>
              <a:rPr lang="ar-SA" sz="1800" dirty="0" smtClean="0"/>
              <a:t> .</a:t>
            </a:r>
          </a:p>
          <a:p>
            <a:pPr marL="514350" indent="-514350" algn="r"/>
            <a:endParaRPr lang="ar-SA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خامسا – الأخلاق ومراتب النفس الإنسانية :</a:t>
            </a:r>
          </a:p>
          <a:p>
            <a:pPr>
              <a:buFont typeface="+mj-lt"/>
              <a:buAutoNum type="arabicPeriod"/>
            </a:pPr>
            <a:r>
              <a:rPr lang="ar-SA" sz="2400" b="1" dirty="0" smtClean="0"/>
              <a:t>النفس الزكية .</a:t>
            </a:r>
          </a:p>
          <a:p>
            <a:pPr>
              <a:buFont typeface="+mj-lt"/>
              <a:buAutoNum type="arabicPeriod"/>
            </a:pPr>
            <a:r>
              <a:rPr lang="ar-SA" sz="2400" b="1" dirty="0" smtClean="0"/>
              <a:t>النفس المطمئنة .</a:t>
            </a:r>
          </a:p>
          <a:p>
            <a:pPr>
              <a:buFont typeface="+mj-lt"/>
              <a:buAutoNum type="arabicPeriod"/>
            </a:pPr>
            <a:r>
              <a:rPr lang="ar-SA" sz="2400" b="1" dirty="0" smtClean="0"/>
              <a:t>النفس اللوامة .</a:t>
            </a:r>
          </a:p>
          <a:p>
            <a:pPr>
              <a:buFont typeface="+mj-lt"/>
              <a:buAutoNum type="arabicPeriod"/>
            </a:pPr>
            <a:r>
              <a:rPr lang="ar-SA" sz="2400" b="1" dirty="0" smtClean="0"/>
              <a:t>النفس الأمارة بالسوء </a:t>
            </a:r>
            <a:r>
              <a:rPr lang="ar-SA" sz="2400" dirty="0" smtClean="0"/>
              <a:t>.</a:t>
            </a:r>
            <a:endParaRPr lang="ar-SA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2499</Words>
  <Application>Microsoft Office PowerPoint</Application>
  <PresentationFormat>عرض على الشاشة (3:4)‏</PresentationFormat>
  <Paragraphs>510</Paragraphs>
  <Slides>54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54</vt:i4>
      </vt:variant>
    </vt:vector>
  </HeadingPairs>
  <TitlesOfParts>
    <vt:vector size="55" baseType="lpstr">
      <vt:lpstr>سمة Office</vt:lpstr>
      <vt:lpstr>بسم الله الرحمن الرحيم  الخطة الدراسية لمادة أخلاقيات العمل - 201</vt:lpstr>
      <vt:lpstr>الشريحة 2</vt:lpstr>
      <vt:lpstr>الشريحة 3</vt:lpstr>
      <vt:lpstr>الشريحة 4</vt:lpstr>
      <vt:lpstr>منهج – أخلاقيات العمل</vt:lpstr>
      <vt:lpstr>الفصل الأول – المدخل إلى الأخلاق</vt:lpstr>
      <vt:lpstr>الشريحة 7</vt:lpstr>
      <vt:lpstr>الشريحة 8</vt:lpstr>
      <vt:lpstr>الشريحة 9</vt:lpstr>
      <vt:lpstr>الفصل الثاني – العمل وخصائصه</vt:lpstr>
      <vt:lpstr>الشريحة 11</vt:lpstr>
      <vt:lpstr>الشريحة 12</vt:lpstr>
      <vt:lpstr>الشريحة 13</vt:lpstr>
      <vt:lpstr>الفصل الثالث – أثر أخلاقيات العمل على المنظمة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الفصل الرابع- أخلاقيات المدير المسلم</vt:lpstr>
      <vt:lpstr>الشريحة 24</vt:lpstr>
      <vt:lpstr>الشريحة 25</vt:lpstr>
      <vt:lpstr>الشريحة 26</vt:lpstr>
      <vt:lpstr>الشريحة 27</vt:lpstr>
      <vt:lpstr>الفصل الخامس – أثر أخلاقيات العمل على وظائف الإدارة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الفصل السادس- أخلاقيات العمل والسلوك العام</vt:lpstr>
      <vt:lpstr>الشريحة 36</vt:lpstr>
      <vt:lpstr>الشريحة 37</vt:lpstr>
      <vt:lpstr>الشريحة 38</vt:lpstr>
      <vt:lpstr>الفصل السابع- الأخلاق الإيجابية والسلبية في العمل</vt:lpstr>
      <vt:lpstr>الشريحة 40</vt:lpstr>
      <vt:lpstr>الشريحة 41</vt:lpstr>
      <vt:lpstr>الشريحة 42</vt:lpstr>
      <vt:lpstr>الشريحة 43</vt:lpstr>
      <vt:lpstr>الشريحة 44</vt:lpstr>
      <vt:lpstr>الشريحة 45</vt:lpstr>
      <vt:lpstr>الشريحة 46</vt:lpstr>
      <vt:lpstr>الشريحة 47</vt:lpstr>
      <vt:lpstr>الشريحة 48</vt:lpstr>
      <vt:lpstr>الشريحة 49</vt:lpstr>
      <vt:lpstr>الشريحة 50</vt:lpstr>
      <vt:lpstr>الشريحة 51</vt:lpstr>
      <vt:lpstr>الشريحة 52</vt:lpstr>
      <vt:lpstr>الشريحة 53</vt:lpstr>
      <vt:lpstr>الشريحة 54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 الخطة الدراسية لمادة أخلاقيات العمل - 201</dc:title>
  <dc:creator>admin</dc:creator>
  <cp:lastModifiedBy>admin</cp:lastModifiedBy>
  <cp:revision>106</cp:revision>
  <dcterms:created xsi:type="dcterms:W3CDTF">2008-10-22T08:07:55Z</dcterms:created>
  <dcterms:modified xsi:type="dcterms:W3CDTF">2008-10-23T22:32:42Z</dcterms:modified>
</cp:coreProperties>
</file>