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3"/>
  </p:notesMasterIdLst>
  <p:handoutMasterIdLst>
    <p:handoutMasterId r:id="rId84"/>
  </p:handoutMasterIdLst>
  <p:sldIdLst>
    <p:sldId id="256" r:id="rId2"/>
    <p:sldId id="338" r:id="rId3"/>
    <p:sldId id="257" r:id="rId4"/>
    <p:sldId id="349" r:id="rId5"/>
    <p:sldId id="258" r:id="rId6"/>
    <p:sldId id="339" r:id="rId7"/>
    <p:sldId id="259" r:id="rId8"/>
    <p:sldId id="260" r:id="rId9"/>
    <p:sldId id="340" r:id="rId10"/>
    <p:sldId id="261" r:id="rId11"/>
    <p:sldId id="262" r:id="rId12"/>
    <p:sldId id="341" r:id="rId13"/>
    <p:sldId id="263" r:id="rId14"/>
    <p:sldId id="348" r:id="rId15"/>
    <p:sldId id="357" r:id="rId16"/>
    <p:sldId id="264" r:id="rId17"/>
    <p:sldId id="342" r:id="rId18"/>
    <p:sldId id="356" r:id="rId19"/>
    <p:sldId id="265" r:id="rId20"/>
    <p:sldId id="343" r:id="rId21"/>
    <p:sldId id="345" r:id="rId22"/>
    <p:sldId id="266" r:id="rId23"/>
    <p:sldId id="267" r:id="rId24"/>
    <p:sldId id="358" r:id="rId25"/>
    <p:sldId id="359" r:id="rId26"/>
    <p:sldId id="360" r:id="rId27"/>
    <p:sldId id="361" r:id="rId28"/>
    <p:sldId id="270" r:id="rId29"/>
    <p:sldId id="271" r:id="rId30"/>
    <p:sldId id="272" r:id="rId31"/>
    <p:sldId id="268" r:id="rId32"/>
    <p:sldId id="269" r:id="rId33"/>
    <p:sldId id="347" r:id="rId34"/>
    <p:sldId id="273" r:id="rId35"/>
    <p:sldId id="350" r:id="rId36"/>
    <p:sldId id="274" r:id="rId37"/>
    <p:sldId id="275" r:id="rId38"/>
    <p:sldId id="276" r:id="rId39"/>
    <p:sldId id="277" r:id="rId40"/>
    <p:sldId id="353" r:id="rId41"/>
    <p:sldId id="354" r:id="rId42"/>
    <p:sldId id="278" r:id="rId43"/>
    <p:sldId id="279" r:id="rId44"/>
    <p:sldId id="280" r:id="rId45"/>
    <p:sldId id="281" r:id="rId46"/>
    <p:sldId id="282" r:id="rId47"/>
    <p:sldId id="283" r:id="rId48"/>
    <p:sldId id="284" r:id="rId49"/>
    <p:sldId id="285" r:id="rId50"/>
    <p:sldId id="286" r:id="rId51"/>
    <p:sldId id="287" r:id="rId52"/>
    <p:sldId id="325" r:id="rId53"/>
    <p:sldId id="326" r:id="rId54"/>
    <p:sldId id="327" r:id="rId55"/>
    <p:sldId id="328" r:id="rId56"/>
    <p:sldId id="288" r:id="rId57"/>
    <p:sldId id="329" r:id="rId58"/>
    <p:sldId id="289" r:id="rId59"/>
    <p:sldId id="290" r:id="rId60"/>
    <p:sldId id="355" r:id="rId61"/>
    <p:sldId id="362" r:id="rId62"/>
    <p:sldId id="291" r:id="rId63"/>
    <p:sldId id="292" r:id="rId64"/>
    <p:sldId id="293" r:id="rId65"/>
    <p:sldId id="294" r:id="rId66"/>
    <p:sldId id="295" r:id="rId67"/>
    <p:sldId id="296" r:id="rId68"/>
    <p:sldId id="297" r:id="rId69"/>
    <p:sldId id="298" r:id="rId70"/>
    <p:sldId id="299" r:id="rId71"/>
    <p:sldId id="333" r:id="rId72"/>
    <p:sldId id="335" r:id="rId73"/>
    <p:sldId id="300" r:id="rId74"/>
    <p:sldId id="363" r:id="rId75"/>
    <p:sldId id="364" r:id="rId76"/>
    <p:sldId id="365" r:id="rId77"/>
    <p:sldId id="366" r:id="rId78"/>
    <p:sldId id="314" r:id="rId79"/>
    <p:sldId id="315" r:id="rId80"/>
    <p:sldId id="316" r:id="rId81"/>
    <p:sldId id="317" r:id="rId82"/>
  </p:sldIdLst>
  <p:sldSz cx="9144000" cy="6858000" type="screen4x3"/>
  <p:notesSz cx="6858000" cy="9144000"/>
  <p:defaultTextStyle>
    <a:defPPr>
      <a:defRPr lang="en-US"/>
    </a:defPPr>
    <a:lvl1pPr algn="l" rtl="0" fontAlgn="base">
      <a:spcBef>
        <a:spcPct val="0"/>
      </a:spcBef>
      <a:spcAft>
        <a:spcPct val="0"/>
      </a:spcAft>
      <a:defRPr sz="3600" b="1" kern="1200">
        <a:solidFill>
          <a:srgbClr val="000000"/>
        </a:solidFill>
        <a:latin typeface="Arial" pitchFamily="34" charset="0"/>
        <a:ea typeface="+mn-ea"/>
        <a:cs typeface="+mn-cs"/>
      </a:defRPr>
    </a:lvl1pPr>
    <a:lvl2pPr marL="457200" algn="l" rtl="0" fontAlgn="base">
      <a:spcBef>
        <a:spcPct val="0"/>
      </a:spcBef>
      <a:spcAft>
        <a:spcPct val="0"/>
      </a:spcAft>
      <a:defRPr sz="3600" b="1" kern="1200">
        <a:solidFill>
          <a:srgbClr val="000000"/>
        </a:solidFill>
        <a:latin typeface="Arial" pitchFamily="34" charset="0"/>
        <a:ea typeface="+mn-ea"/>
        <a:cs typeface="+mn-cs"/>
      </a:defRPr>
    </a:lvl2pPr>
    <a:lvl3pPr marL="914400" algn="l" rtl="0" fontAlgn="base">
      <a:spcBef>
        <a:spcPct val="0"/>
      </a:spcBef>
      <a:spcAft>
        <a:spcPct val="0"/>
      </a:spcAft>
      <a:defRPr sz="3600" b="1" kern="1200">
        <a:solidFill>
          <a:srgbClr val="000000"/>
        </a:solidFill>
        <a:latin typeface="Arial" pitchFamily="34" charset="0"/>
        <a:ea typeface="+mn-ea"/>
        <a:cs typeface="+mn-cs"/>
      </a:defRPr>
    </a:lvl3pPr>
    <a:lvl4pPr marL="1371600" algn="l" rtl="0" fontAlgn="base">
      <a:spcBef>
        <a:spcPct val="0"/>
      </a:spcBef>
      <a:spcAft>
        <a:spcPct val="0"/>
      </a:spcAft>
      <a:defRPr sz="3600" b="1" kern="1200">
        <a:solidFill>
          <a:srgbClr val="000000"/>
        </a:solidFill>
        <a:latin typeface="Arial" pitchFamily="34" charset="0"/>
        <a:ea typeface="+mn-ea"/>
        <a:cs typeface="+mn-cs"/>
      </a:defRPr>
    </a:lvl4pPr>
    <a:lvl5pPr marL="1828800" algn="l" rtl="0" fontAlgn="base">
      <a:spcBef>
        <a:spcPct val="0"/>
      </a:spcBef>
      <a:spcAft>
        <a:spcPct val="0"/>
      </a:spcAft>
      <a:defRPr sz="3600" b="1" kern="1200">
        <a:solidFill>
          <a:srgbClr val="000000"/>
        </a:solidFill>
        <a:latin typeface="Arial" pitchFamily="34" charset="0"/>
        <a:ea typeface="+mn-ea"/>
        <a:cs typeface="+mn-cs"/>
      </a:defRPr>
    </a:lvl5pPr>
    <a:lvl6pPr marL="2286000" algn="r" defTabSz="914400" rtl="1" eaLnBrk="1" latinLnBrk="0" hangingPunct="1">
      <a:defRPr sz="3600" b="1" kern="1200">
        <a:solidFill>
          <a:srgbClr val="000000"/>
        </a:solidFill>
        <a:latin typeface="Arial" pitchFamily="34" charset="0"/>
        <a:ea typeface="+mn-ea"/>
        <a:cs typeface="+mn-cs"/>
      </a:defRPr>
    </a:lvl6pPr>
    <a:lvl7pPr marL="2743200" algn="r" defTabSz="914400" rtl="1" eaLnBrk="1" latinLnBrk="0" hangingPunct="1">
      <a:defRPr sz="3600" b="1" kern="1200">
        <a:solidFill>
          <a:srgbClr val="000000"/>
        </a:solidFill>
        <a:latin typeface="Arial" pitchFamily="34" charset="0"/>
        <a:ea typeface="+mn-ea"/>
        <a:cs typeface="+mn-cs"/>
      </a:defRPr>
    </a:lvl7pPr>
    <a:lvl8pPr marL="3200400" algn="r" defTabSz="914400" rtl="1" eaLnBrk="1" latinLnBrk="0" hangingPunct="1">
      <a:defRPr sz="3600" b="1" kern="1200">
        <a:solidFill>
          <a:srgbClr val="000000"/>
        </a:solidFill>
        <a:latin typeface="Arial" pitchFamily="34" charset="0"/>
        <a:ea typeface="+mn-ea"/>
        <a:cs typeface="+mn-cs"/>
      </a:defRPr>
    </a:lvl8pPr>
    <a:lvl9pPr marL="3657600" algn="r" defTabSz="914400" rtl="1" eaLnBrk="1" latinLnBrk="0" hangingPunct="1">
      <a:defRPr sz="3600" b="1" kern="1200">
        <a:solidFill>
          <a:srgbClr val="000000"/>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000000"/>
    <a:srgbClr val="51DC00"/>
    <a:srgbClr val="42B200"/>
    <a:srgbClr val="014A01"/>
    <a:srgbClr val="380069"/>
    <a:srgbClr val="A75151"/>
    <a:srgbClr val="73EFF7"/>
    <a:srgbClr val="D678F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69" autoAdjust="0"/>
    <p:restoredTop sz="99788" autoAdjust="0"/>
  </p:normalViewPr>
  <p:slideViewPr>
    <p:cSldViewPr>
      <p:cViewPr>
        <p:scale>
          <a:sx n="62" d="100"/>
          <a:sy n="62" d="100"/>
        </p:scale>
        <p:origin x="-162" y="-6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2088"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62" name="Rectangle 2"/>
          <p:cNvSpPr>
            <a:spLocks noChangeArrowheads="1"/>
          </p:cNvSpPr>
          <p:nvPr/>
        </p:nvSpPr>
        <p:spPr bwMode="auto">
          <a:xfrm>
            <a:off x="214313" y="8528050"/>
            <a:ext cx="2132012" cy="393700"/>
          </a:xfrm>
          <a:prstGeom prst="rect">
            <a:avLst/>
          </a:prstGeom>
          <a:noFill/>
          <a:ln w="12700">
            <a:noFill/>
            <a:miter lim="800000"/>
            <a:headEnd/>
            <a:tailEnd/>
          </a:ln>
        </p:spPr>
        <p:txBody>
          <a:bodyPr wrap="none" lIns="90488" tIns="44450" rIns="90488" bIns="44450">
            <a:spAutoFit/>
          </a:bodyPr>
          <a:lstStyle/>
          <a:p>
            <a:pPr algn="ctr" eaLnBrk="0" hangingPunct="0"/>
            <a:r>
              <a:rPr lang="en-US" sz="1000" b="0"/>
              <a:t>Van Horne &amp; Wachowicz, </a:t>
            </a:r>
          </a:p>
          <a:p>
            <a:pPr algn="ctr" eaLnBrk="0" hangingPunct="0"/>
            <a:r>
              <a:rPr lang="en-US" sz="1000" b="0"/>
              <a:t>© Pearson Education Limited 2009</a:t>
            </a:r>
          </a:p>
        </p:txBody>
      </p:sp>
      <p:sp>
        <p:nvSpPr>
          <p:cNvPr id="143363" name="Rectangle 4"/>
          <p:cNvSpPr>
            <a:spLocks noChangeArrowheads="1"/>
          </p:cNvSpPr>
          <p:nvPr/>
        </p:nvSpPr>
        <p:spPr bwMode="auto">
          <a:xfrm>
            <a:off x="3078163" y="8513763"/>
            <a:ext cx="647700" cy="271462"/>
          </a:xfrm>
          <a:prstGeom prst="rect">
            <a:avLst/>
          </a:prstGeom>
          <a:noFill/>
          <a:ln w="12700">
            <a:noFill/>
            <a:miter lim="800000"/>
            <a:headEnd/>
            <a:tailEnd/>
          </a:ln>
        </p:spPr>
        <p:txBody>
          <a:bodyPr wrap="none" lIns="90488" tIns="44450" rIns="90488" bIns="44450">
            <a:spAutoFit/>
          </a:bodyPr>
          <a:lstStyle/>
          <a:p>
            <a:pPr eaLnBrk="0" hangingPunct="0"/>
            <a:r>
              <a:rPr lang="en-US" sz="1200" b="0">
                <a:solidFill>
                  <a:schemeClr val="tx1"/>
                </a:solidFill>
              </a:rPr>
              <a:t>IV - </a:t>
            </a:r>
            <a:fld id="{D4D975FD-8BE4-4197-B643-7571FF09A29A}" type="slidenum">
              <a:rPr lang="en-US" sz="1200" b="0">
                <a:solidFill>
                  <a:schemeClr val="tx1"/>
                </a:solidFill>
              </a:rPr>
              <a:pPr eaLnBrk="0" hangingPunct="0"/>
              <a:t>‹#›</a:t>
            </a:fld>
            <a:endParaRPr lang="en-US" sz="1200" b="0">
              <a:solidFill>
                <a:schemeClr val="tx1"/>
              </a:solidFill>
            </a:endParaRPr>
          </a:p>
        </p:txBody>
      </p:sp>
      <p:sp>
        <p:nvSpPr>
          <p:cNvPr id="143364" name="Rectangle 5"/>
          <p:cNvSpPr>
            <a:spLocks noChangeArrowheads="1"/>
          </p:cNvSpPr>
          <p:nvPr/>
        </p:nvSpPr>
        <p:spPr bwMode="auto">
          <a:xfrm>
            <a:off x="1277938" y="100013"/>
            <a:ext cx="4354512" cy="514350"/>
          </a:xfrm>
          <a:prstGeom prst="rect">
            <a:avLst/>
          </a:prstGeom>
          <a:noFill/>
          <a:ln w="12700">
            <a:noFill/>
            <a:miter lim="800000"/>
            <a:headEnd/>
            <a:tailEnd/>
          </a:ln>
        </p:spPr>
        <p:txBody>
          <a:bodyPr wrap="none" lIns="90488" tIns="44450" rIns="90488" bIns="44450">
            <a:spAutoFit/>
          </a:bodyPr>
          <a:lstStyle/>
          <a:p>
            <a:pPr algn="ctr" eaLnBrk="0" hangingPunct="0"/>
            <a:r>
              <a:rPr lang="en-US" sz="1400"/>
              <a:t>Fundamentals of Financial Management, 13e</a:t>
            </a:r>
          </a:p>
          <a:p>
            <a:pPr algn="ctr" eaLnBrk="0" hangingPunct="0"/>
            <a:r>
              <a:rPr lang="en-US" sz="1400"/>
              <a:t>Chapter 4: The Valuation of Long-Term Securities</a:t>
            </a:r>
          </a:p>
        </p:txBody>
      </p:sp>
      <p:sp>
        <p:nvSpPr>
          <p:cNvPr id="143365" name="Rectangle 6"/>
          <p:cNvSpPr>
            <a:spLocks noChangeArrowheads="1"/>
          </p:cNvSpPr>
          <p:nvPr/>
        </p:nvSpPr>
        <p:spPr bwMode="auto">
          <a:xfrm>
            <a:off x="4492625" y="8528050"/>
            <a:ext cx="2111375" cy="396875"/>
          </a:xfrm>
          <a:prstGeom prst="rect">
            <a:avLst/>
          </a:prstGeom>
          <a:noFill/>
          <a:ln w="12700">
            <a:noFill/>
            <a:miter lim="800000"/>
            <a:headEnd/>
            <a:tailEnd/>
          </a:ln>
        </p:spPr>
        <p:txBody>
          <a:bodyPr wrap="none" lIns="90488" tIns="44450" rIns="90488" bIns="44450">
            <a:spAutoFit/>
          </a:bodyPr>
          <a:lstStyle/>
          <a:p>
            <a:pPr algn="ctr" eaLnBrk="0" hangingPunct="0"/>
            <a:r>
              <a:rPr lang="en-US" sz="1000" b="0"/>
              <a:t>by Gregory A. Kuhlemeyer, Ph.D.,</a:t>
            </a:r>
          </a:p>
          <a:p>
            <a:pPr algn="ctr" eaLnBrk="0" hangingPunct="0"/>
            <a:r>
              <a:rPr lang="en-US" sz="1000" b="0"/>
              <a:t>Carroll University</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dirty="0" smtClean="0"/>
              <a:t>Click to edit Master notes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84995"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p:spPr>
      </p:sp>
      <p:sp>
        <p:nvSpPr>
          <p:cNvPr id="84996" name="Rectangle 4"/>
          <p:cNvSpPr>
            <a:spLocks noChangeArrowheads="1"/>
          </p:cNvSpPr>
          <p:nvPr/>
        </p:nvSpPr>
        <p:spPr bwMode="auto">
          <a:xfrm>
            <a:off x="214313" y="8528050"/>
            <a:ext cx="2132012" cy="393700"/>
          </a:xfrm>
          <a:prstGeom prst="rect">
            <a:avLst/>
          </a:prstGeom>
          <a:noFill/>
          <a:ln w="12700">
            <a:noFill/>
            <a:miter lim="800000"/>
            <a:headEnd/>
            <a:tailEnd/>
          </a:ln>
        </p:spPr>
        <p:txBody>
          <a:bodyPr wrap="none" lIns="90488" tIns="44450" rIns="90488" bIns="44450">
            <a:spAutoFit/>
          </a:bodyPr>
          <a:lstStyle/>
          <a:p>
            <a:pPr algn="ctr" eaLnBrk="0" hangingPunct="0"/>
            <a:r>
              <a:rPr lang="en-US" sz="1000" b="0"/>
              <a:t>Van Horne &amp; Wachowicz, </a:t>
            </a:r>
          </a:p>
          <a:p>
            <a:pPr algn="ctr" eaLnBrk="0" hangingPunct="0"/>
            <a:r>
              <a:rPr lang="en-US" sz="1000" b="0"/>
              <a:t>© Pearson Education Limited 2009</a:t>
            </a:r>
          </a:p>
        </p:txBody>
      </p:sp>
      <p:sp>
        <p:nvSpPr>
          <p:cNvPr id="84997" name="Rectangle 5"/>
          <p:cNvSpPr>
            <a:spLocks noChangeArrowheads="1"/>
          </p:cNvSpPr>
          <p:nvPr/>
        </p:nvSpPr>
        <p:spPr bwMode="auto">
          <a:xfrm>
            <a:off x="3078163" y="8513763"/>
            <a:ext cx="647700" cy="271462"/>
          </a:xfrm>
          <a:prstGeom prst="rect">
            <a:avLst/>
          </a:prstGeom>
          <a:noFill/>
          <a:ln w="12700">
            <a:noFill/>
            <a:miter lim="800000"/>
            <a:headEnd/>
            <a:tailEnd/>
          </a:ln>
        </p:spPr>
        <p:txBody>
          <a:bodyPr wrap="none" lIns="90488" tIns="44450" rIns="90488" bIns="44450">
            <a:spAutoFit/>
          </a:bodyPr>
          <a:lstStyle/>
          <a:p>
            <a:pPr eaLnBrk="0" hangingPunct="0"/>
            <a:r>
              <a:rPr lang="en-US" sz="1200" b="0">
                <a:solidFill>
                  <a:schemeClr val="tx1"/>
                </a:solidFill>
              </a:rPr>
              <a:t>IV - </a:t>
            </a:r>
            <a:fld id="{7DBA6A6C-8E34-46AD-A0D9-214BA6F007C2}" type="slidenum">
              <a:rPr lang="en-US" sz="1200" b="0">
                <a:solidFill>
                  <a:schemeClr val="tx1"/>
                </a:solidFill>
              </a:rPr>
              <a:pPr eaLnBrk="0" hangingPunct="0"/>
              <a:t>‹#›</a:t>
            </a:fld>
            <a:endParaRPr lang="en-US" sz="1200" b="0">
              <a:solidFill>
                <a:schemeClr val="tx1"/>
              </a:solidFill>
            </a:endParaRPr>
          </a:p>
        </p:txBody>
      </p:sp>
      <p:sp>
        <p:nvSpPr>
          <p:cNvPr id="84998" name="Rectangle 6"/>
          <p:cNvSpPr>
            <a:spLocks noChangeArrowheads="1"/>
          </p:cNvSpPr>
          <p:nvPr/>
        </p:nvSpPr>
        <p:spPr bwMode="auto">
          <a:xfrm>
            <a:off x="4492625" y="8528050"/>
            <a:ext cx="2111375" cy="396875"/>
          </a:xfrm>
          <a:prstGeom prst="rect">
            <a:avLst/>
          </a:prstGeom>
          <a:noFill/>
          <a:ln w="12700">
            <a:noFill/>
            <a:miter lim="800000"/>
            <a:headEnd/>
            <a:tailEnd/>
          </a:ln>
        </p:spPr>
        <p:txBody>
          <a:bodyPr wrap="none" lIns="90488" tIns="44450" rIns="90488" bIns="44450">
            <a:spAutoFit/>
          </a:bodyPr>
          <a:lstStyle/>
          <a:p>
            <a:pPr algn="ctr" eaLnBrk="0" hangingPunct="0"/>
            <a:r>
              <a:rPr lang="en-US" sz="1000" b="0"/>
              <a:t>by Gregory A. Kuhlemeyer, Ph.D.,</a:t>
            </a:r>
          </a:p>
          <a:p>
            <a:pPr algn="ctr" eaLnBrk="0" hangingPunct="0"/>
            <a:r>
              <a:rPr lang="en-US" sz="1000" b="0"/>
              <a:t>Carroll University</a:t>
            </a:r>
          </a:p>
        </p:txBody>
      </p:sp>
      <p:sp>
        <p:nvSpPr>
          <p:cNvPr id="84999" name="Rectangle 7"/>
          <p:cNvSpPr>
            <a:spLocks noChangeArrowheads="1"/>
          </p:cNvSpPr>
          <p:nvPr/>
        </p:nvSpPr>
        <p:spPr bwMode="auto">
          <a:xfrm>
            <a:off x="1277938" y="100013"/>
            <a:ext cx="4354512" cy="514350"/>
          </a:xfrm>
          <a:prstGeom prst="rect">
            <a:avLst/>
          </a:prstGeom>
          <a:noFill/>
          <a:ln w="12700">
            <a:noFill/>
            <a:miter lim="800000"/>
            <a:headEnd/>
            <a:tailEnd/>
          </a:ln>
        </p:spPr>
        <p:txBody>
          <a:bodyPr wrap="none" lIns="90488" tIns="44450" rIns="90488" bIns="44450">
            <a:spAutoFit/>
          </a:bodyPr>
          <a:lstStyle/>
          <a:p>
            <a:pPr algn="ctr" eaLnBrk="0" hangingPunct="0"/>
            <a:r>
              <a:rPr lang="en-US" sz="1400"/>
              <a:t>Fundamentals of Financial Management, 13e</a:t>
            </a:r>
          </a:p>
          <a:p>
            <a:pPr algn="ctr" eaLnBrk="0" hangingPunct="0"/>
            <a:r>
              <a:rPr lang="en-US" sz="1400"/>
              <a:t>Chapter 4: The Valuation of Long-Term Securities</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body" idx="1"/>
          </p:nvPr>
        </p:nvSpPr>
        <p:spPr>
          <a:noFill/>
          <a:ln w="9525"/>
        </p:spPr>
        <p:txBody>
          <a:bodyPr/>
          <a:lstStyle/>
          <a:p>
            <a:endParaRPr lang="en-GB" smtClean="0">
              <a:latin typeface="Arial" pitchFamily="34" charset="0"/>
            </a:endParaRPr>
          </a:p>
        </p:txBody>
      </p:sp>
      <p:sp>
        <p:nvSpPr>
          <p:cNvPr id="86019"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xfrm>
            <a:off x="1150938" y="692150"/>
            <a:ext cx="4556125" cy="3416300"/>
          </a:xfrm>
          <a:ln/>
        </p:spPr>
      </p:sp>
      <p:sp>
        <p:nvSpPr>
          <p:cNvPr id="95235"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xfrm>
            <a:off x="1150938" y="692150"/>
            <a:ext cx="4556125" cy="3416300"/>
          </a:xfrm>
          <a:ln/>
        </p:spPr>
      </p:sp>
      <p:sp>
        <p:nvSpPr>
          <p:cNvPr id="96259"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xfrm>
            <a:off x="1150938" y="692150"/>
            <a:ext cx="4556125" cy="3416300"/>
          </a:xfrm>
          <a:ln/>
        </p:spPr>
      </p:sp>
      <p:sp>
        <p:nvSpPr>
          <p:cNvPr id="97283"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xfrm>
            <a:off x="1150938" y="692150"/>
            <a:ext cx="4556125" cy="3416300"/>
          </a:xfrm>
          <a:ln/>
        </p:spPr>
      </p:sp>
      <p:sp>
        <p:nvSpPr>
          <p:cNvPr id="98307"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xfrm>
            <a:off x="1150938" y="692150"/>
            <a:ext cx="4556125" cy="3416300"/>
          </a:xfrm>
          <a:ln/>
        </p:spPr>
      </p:sp>
      <p:sp>
        <p:nvSpPr>
          <p:cNvPr id="99331"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xfrm>
            <a:off x="1150938" y="692150"/>
            <a:ext cx="4556125" cy="3416300"/>
          </a:xfrm>
          <a:ln/>
        </p:spPr>
      </p:sp>
      <p:sp>
        <p:nvSpPr>
          <p:cNvPr id="100355"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xfrm>
            <a:off x="1150938" y="692150"/>
            <a:ext cx="4556125" cy="3416300"/>
          </a:xfrm>
          <a:ln/>
        </p:spPr>
      </p:sp>
      <p:sp>
        <p:nvSpPr>
          <p:cNvPr id="101379"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xfrm>
            <a:off x="1150938" y="692150"/>
            <a:ext cx="4556125" cy="3416300"/>
          </a:xfrm>
          <a:ln/>
        </p:spPr>
      </p:sp>
      <p:sp>
        <p:nvSpPr>
          <p:cNvPr id="102403"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xfrm>
            <a:off x="1150938" y="692150"/>
            <a:ext cx="4556125" cy="3416300"/>
          </a:xfrm>
          <a:ln/>
        </p:spPr>
      </p:sp>
      <p:sp>
        <p:nvSpPr>
          <p:cNvPr id="103427"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xfrm>
            <a:off x="1150938" y="692150"/>
            <a:ext cx="4556125" cy="3416300"/>
          </a:xfrm>
          <a:ln/>
        </p:spPr>
      </p:sp>
      <p:sp>
        <p:nvSpPr>
          <p:cNvPr id="104451"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xfrm>
            <a:off x="1150938" y="692150"/>
            <a:ext cx="4556125" cy="3416300"/>
          </a:xfrm>
          <a:ln/>
        </p:spPr>
      </p:sp>
      <p:sp>
        <p:nvSpPr>
          <p:cNvPr id="87043"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xfrm>
            <a:off x="1150938" y="692150"/>
            <a:ext cx="4556125" cy="3416300"/>
          </a:xfrm>
          <a:ln/>
        </p:spPr>
      </p:sp>
      <p:sp>
        <p:nvSpPr>
          <p:cNvPr id="105475"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xfrm>
            <a:off x="1150938" y="692150"/>
            <a:ext cx="4556125" cy="3416300"/>
          </a:xfrm>
          <a:ln/>
        </p:spPr>
      </p:sp>
      <p:sp>
        <p:nvSpPr>
          <p:cNvPr id="106499"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1150938" y="692150"/>
            <a:ext cx="4556125" cy="3416300"/>
          </a:xfrm>
          <a:ln/>
        </p:spPr>
      </p:sp>
      <p:sp>
        <p:nvSpPr>
          <p:cNvPr id="107523"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xfrm>
            <a:off x="1150938" y="692150"/>
            <a:ext cx="4556125" cy="3416300"/>
          </a:xfrm>
          <a:ln/>
        </p:spPr>
      </p:sp>
      <p:sp>
        <p:nvSpPr>
          <p:cNvPr id="108547"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xfrm>
            <a:off x="1150938" y="692150"/>
            <a:ext cx="4556125" cy="3416300"/>
          </a:xfrm>
          <a:ln/>
        </p:spPr>
      </p:sp>
      <p:sp>
        <p:nvSpPr>
          <p:cNvPr id="109571"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xfrm>
            <a:off x="1150938" y="692150"/>
            <a:ext cx="4556125" cy="3416300"/>
          </a:xfrm>
          <a:ln/>
        </p:spPr>
      </p:sp>
      <p:sp>
        <p:nvSpPr>
          <p:cNvPr id="110595"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xfrm>
            <a:off x="1150938" y="692150"/>
            <a:ext cx="4556125" cy="3416300"/>
          </a:xfrm>
          <a:ln/>
        </p:spPr>
      </p:sp>
      <p:sp>
        <p:nvSpPr>
          <p:cNvPr id="111619"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xfrm>
            <a:off x="1150938" y="692150"/>
            <a:ext cx="4556125" cy="3416300"/>
          </a:xfrm>
          <a:ln/>
        </p:spPr>
      </p:sp>
      <p:sp>
        <p:nvSpPr>
          <p:cNvPr id="112643"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xfrm>
            <a:off x="1150938" y="692150"/>
            <a:ext cx="4556125" cy="3416300"/>
          </a:xfrm>
          <a:ln/>
        </p:spPr>
      </p:sp>
      <p:sp>
        <p:nvSpPr>
          <p:cNvPr id="113667"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xfrm>
            <a:off x="1150938" y="692150"/>
            <a:ext cx="4556125" cy="3416300"/>
          </a:xfrm>
          <a:ln/>
        </p:spPr>
      </p:sp>
      <p:sp>
        <p:nvSpPr>
          <p:cNvPr id="114691"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xfrm>
            <a:off x="1150938" y="692150"/>
            <a:ext cx="4556125" cy="3416300"/>
          </a:xfrm>
          <a:ln/>
        </p:spPr>
      </p:sp>
      <p:sp>
        <p:nvSpPr>
          <p:cNvPr id="88067"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xfrm>
            <a:off x="1150938" y="692150"/>
            <a:ext cx="4556125" cy="3416300"/>
          </a:xfrm>
          <a:ln/>
        </p:spPr>
      </p:sp>
      <p:sp>
        <p:nvSpPr>
          <p:cNvPr id="115715"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xfrm>
            <a:off x="1150938" y="692150"/>
            <a:ext cx="4556125" cy="3416300"/>
          </a:xfrm>
          <a:ln/>
        </p:spPr>
      </p:sp>
      <p:sp>
        <p:nvSpPr>
          <p:cNvPr id="116739"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xfrm>
            <a:off x="1150938" y="692150"/>
            <a:ext cx="4556125" cy="3416300"/>
          </a:xfrm>
          <a:ln/>
        </p:spPr>
      </p:sp>
      <p:sp>
        <p:nvSpPr>
          <p:cNvPr id="117763"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a:xfrm>
            <a:off x="1150938" y="692150"/>
            <a:ext cx="4556125" cy="3416300"/>
          </a:xfrm>
          <a:solidFill>
            <a:srgbClr val="FFFFFF"/>
          </a:solidFill>
          <a:ln/>
        </p:spPr>
      </p:sp>
      <p:sp>
        <p:nvSpPr>
          <p:cNvPr id="118787" name="Rectangle 3"/>
          <p:cNvSpPr>
            <a:spLocks noGrp="1" noChangeArrowheads="1"/>
          </p:cNvSpPr>
          <p:nvPr>
            <p:ph type="body" idx="1"/>
          </p:nvPr>
        </p:nvSpPr>
        <p:spPr>
          <a:solidFill>
            <a:srgbClr val="FFFFFF"/>
          </a:solidFill>
          <a:ln>
            <a:solidFill>
              <a:srgbClr val="000000"/>
            </a:solidFill>
          </a:ln>
        </p:spPr>
        <p:txBody>
          <a:bodyPr/>
          <a:lstStyle/>
          <a:p>
            <a:endParaRPr lang="en-GB" smtClean="0">
              <a:latin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xfrm>
            <a:off x="1150938" y="692150"/>
            <a:ext cx="4556125" cy="3416300"/>
          </a:xfrm>
          <a:solidFill>
            <a:srgbClr val="FFFFFF"/>
          </a:solidFill>
          <a:ln/>
        </p:spPr>
      </p:sp>
      <p:sp>
        <p:nvSpPr>
          <p:cNvPr id="119811" name="Rectangle 3"/>
          <p:cNvSpPr>
            <a:spLocks noGrp="1" noChangeArrowheads="1"/>
          </p:cNvSpPr>
          <p:nvPr>
            <p:ph type="body" idx="1"/>
          </p:nvPr>
        </p:nvSpPr>
        <p:spPr>
          <a:solidFill>
            <a:srgbClr val="FFFFFF"/>
          </a:solidFill>
          <a:ln>
            <a:solidFill>
              <a:srgbClr val="000000"/>
            </a:solidFill>
          </a:ln>
        </p:spPr>
        <p:txBody>
          <a:bodyPr/>
          <a:lstStyle/>
          <a:p>
            <a:endParaRPr lang="en-GB" smtClean="0">
              <a:latin typeface="Arial"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a:xfrm>
            <a:off x="1150938" y="692150"/>
            <a:ext cx="4556125" cy="3416300"/>
          </a:xfrm>
          <a:solidFill>
            <a:srgbClr val="FFFFFF"/>
          </a:solidFill>
          <a:ln/>
        </p:spPr>
      </p:sp>
      <p:sp>
        <p:nvSpPr>
          <p:cNvPr id="120835" name="Rectangle 3"/>
          <p:cNvSpPr>
            <a:spLocks noGrp="1" noChangeArrowheads="1"/>
          </p:cNvSpPr>
          <p:nvPr>
            <p:ph type="body" idx="1"/>
          </p:nvPr>
        </p:nvSpPr>
        <p:spPr>
          <a:solidFill>
            <a:srgbClr val="FFFFFF"/>
          </a:solidFill>
          <a:ln>
            <a:solidFill>
              <a:srgbClr val="000000"/>
            </a:solidFill>
          </a:ln>
        </p:spPr>
        <p:txBody>
          <a:bodyPr/>
          <a:lstStyle/>
          <a:p>
            <a:endParaRPr lang="en-GB" smtClean="0">
              <a:latin typeface="Arial"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ChangeArrowheads="1" noTextEdit="1"/>
          </p:cNvSpPr>
          <p:nvPr>
            <p:ph type="sldImg"/>
          </p:nvPr>
        </p:nvSpPr>
        <p:spPr>
          <a:xfrm>
            <a:off x="1150938" y="692150"/>
            <a:ext cx="4556125" cy="3416300"/>
          </a:xfrm>
          <a:solidFill>
            <a:srgbClr val="FFFFFF"/>
          </a:solidFill>
          <a:ln/>
        </p:spPr>
      </p:sp>
      <p:sp>
        <p:nvSpPr>
          <p:cNvPr id="121859" name="Rectangle 3"/>
          <p:cNvSpPr>
            <a:spLocks noGrp="1" noChangeArrowheads="1"/>
          </p:cNvSpPr>
          <p:nvPr>
            <p:ph type="body" idx="1"/>
          </p:nvPr>
        </p:nvSpPr>
        <p:spPr>
          <a:solidFill>
            <a:srgbClr val="FFFFFF"/>
          </a:solidFill>
          <a:ln>
            <a:solidFill>
              <a:srgbClr val="000000"/>
            </a:solidFill>
          </a:ln>
        </p:spPr>
        <p:txBody>
          <a:bodyPr/>
          <a:lstStyle/>
          <a:p>
            <a:endParaRPr lang="en-GB" smtClean="0">
              <a:latin typeface="Arial"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a:xfrm>
            <a:off x="1150938" y="692150"/>
            <a:ext cx="4556125" cy="3416300"/>
          </a:xfrm>
          <a:ln/>
        </p:spPr>
      </p:sp>
      <p:sp>
        <p:nvSpPr>
          <p:cNvPr id="122883"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a:xfrm>
            <a:off x="1150938" y="692150"/>
            <a:ext cx="4556125" cy="3416300"/>
          </a:xfrm>
          <a:solidFill>
            <a:srgbClr val="FFFFFF"/>
          </a:solidFill>
          <a:ln/>
        </p:spPr>
      </p:sp>
      <p:sp>
        <p:nvSpPr>
          <p:cNvPr id="123907" name="Rectangle 3"/>
          <p:cNvSpPr>
            <a:spLocks noGrp="1" noChangeArrowheads="1"/>
          </p:cNvSpPr>
          <p:nvPr>
            <p:ph type="body" idx="1"/>
          </p:nvPr>
        </p:nvSpPr>
        <p:spPr>
          <a:solidFill>
            <a:srgbClr val="FFFFFF"/>
          </a:solidFill>
          <a:ln>
            <a:solidFill>
              <a:srgbClr val="000000"/>
            </a:solidFill>
          </a:ln>
        </p:spPr>
        <p:txBody>
          <a:bodyPr/>
          <a:lstStyle/>
          <a:p>
            <a:endParaRPr lang="en-GB" smtClean="0">
              <a:latin typeface="Arial"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1150938" y="692150"/>
            <a:ext cx="4556125" cy="3416300"/>
          </a:xfrm>
          <a:ln/>
        </p:spPr>
      </p:sp>
      <p:sp>
        <p:nvSpPr>
          <p:cNvPr id="124931"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xfrm>
            <a:off x="1150938" y="692150"/>
            <a:ext cx="4556125" cy="3416300"/>
          </a:xfrm>
          <a:ln/>
        </p:spPr>
      </p:sp>
      <p:sp>
        <p:nvSpPr>
          <p:cNvPr id="89091"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a:xfrm>
            <a:off x="1150938" y="692150"/>
            <a:ext cx="4556125" cy="3416300"/>
          </a:xfrm>
          <a:ln/>
        </p:spPr>
      </p:sp>
      <p:sp>
        <p:nvSpPr>
          <p:cNvPr id="125955"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noTextEdit="1"/>
          </p:cNvSpPr>
          <p:nvPr>
            <p:ph type="sldImg"/>
          </p:nvPr>
        </p:nvSpPr>
        <p:spPr>
          <a:xfrm>
            <a:off x="1150938" y="692150"/>
            <a:ext cx="4556125" cy="3416300"/>
          </a:xfrm>
          <a:ln/>
        </p:spPr>
      </p:sp>
      <p:sp>
        <p:nvSpPr>
          <p:cNvPr id="126979"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xfrm>
            <a:off x="1150938" y="692150"/>
            <a:ext cx="4556125" cy="3416300"/>
          </a:xfrm>
          <a:ln/>
        </p:spPr>
      </p:sp>
      <p:sp>
        <p:nvSpPr>
          <p:cNvPr id="128003"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a:xfrm>
            <a:off x="1150938" y="692150"/>
            <a:ext cx="4556125" cy="3416300"/>
          </a:xfrm>
          <a:ln/>
        </p:spPr>
      </p:sp>
      <p:sp>
        <p:nvSpPr>
          <p:cNvPr id="129027"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xfrm>
            <a:off x="1150938" y="692150"/>
            <a:ext cx="4556125" cy="3416300"/>
          </a:xfrm>
          <a:ln/>
        </p:spPr>
      </p:sp>
      <p:sp>
        <p:nvSpPr>
          <p:cNvPr id="130051"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a:xfrm>
            <a:off x="1150938" y="692150"/>
            <a:ext cx="4556125" cy="3416300"/>
          </a:xfrm>
          <a:ln/>
        </p:spPr>
      </p:sp>
      <p:sp>
        <p:nvSpPr>
          <p:cNvPr id="131075"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a:xfrm>
            <a:off x="1150938" y="692150"/>
            <a:ext cx="4556125" cy="3416300"/>
          </a:xfrm>
          <a:ln/>
        </p:spPr>
      </p:sp>
      <p:sp>
        <p:nvSpPr>
          <p:cNvPr id="132099"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Rot="1" noChangeAspect="1" noChangeArrowheads="1" noTextEdit="1"/>
          </p:cNvSpPr>
          <p:nvPr>
            <p:ph type="sldImg"/>
          </p:nvPr>
        </p:nvSpPr>
        <p:spPr>
          <a:xfrm>
            <a:off x="1150938" y="692150"/>
            <a:ext cx="4556125" cy="3416300"/>
          </a:xfrm>
          <a:ln/>
        </p:spPr>
      </p:sp>
      <p:sp>
        <p:nvSpPr>
          <p:cNvPr id="133123"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spect="1" noChangeArrowheads="1" noTextEdit="1"/>
          </p:cNvSpPr>
          <p:nvPr>
            <p:ph type="sldImg"/>
          </p:nvPr>
        </p:nvSpPr>
        <p:spPr>
          <a:xfrm>
            <a:off x="1150938" y="692150"/>
            <a:ext cx="4556125" cy="3416300"/>
          </a:xfrm>
          <a:ln/>
        </p:spPr>
      </p:sp>
      <p:sp>
        <p:nvSpPr>
          <p:cNvPr id="134147"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a:xfrm>
            <a:off x="1150938" y="692150"/>
            <a:ext cx="4556125" cy="3416300"/>
          </a:xfrm>
          <a:ln/>
        </p:spPr>
      </p:sp>
      <p:sp>
        <p:nvSpPr>
          <p:cNvPr id="135171"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xfrm>
            <a:off x="1150938" y="692150"/>
            <a:ext cx="4556125" cy="3416300"/>
          </a:xfrm>
          <a:ln/>
        </p:spPr>
      </p:sp>
      <p:sp>
        <p:nvSpPr>
          <p:cNvPr id="90115"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a:xfrm>
            <a:off x="1150938" y="692150"/>
            <a:ext cx="4556125" cy="3416300"/>
          </a:xfrm>
          <a:solidFill>
            <a:srgbClr val="FFFFFF"/>
          </a:solidFill>
          <a:ln/>
        </p:spPr>
      </p:sp>
      <p:sp>
        <p:nvSpPr>
          <p:cNvPr id="136195" name="Rectangle 3"/>
          <p:cNvSpPr>
            <a:spLocks noGrp="1" noChangeArrowheads="1"/>
          </p:cNvSpPr>
          <p:nvPr>
            <p:ph type="body" idx="1"/>
          </p:nvPr>
        </p:nvSpPr>
        <p:spPr>
          <a:solidFill>
            <a:srgbClr val="FFFFFF"/>
          </a:solidFill>
          <a:ln>
            <a:solidFill>
              <a:srgbClr val="000000"/>
            </a:solidFill>
          </a:ln>
        </p:spPr>
        <p:txBody>
          <a:bodyPr/>
          <a:lstStyle/>
          <a:p>
            <a:endParaRPr lang="en-GB" smtClean="0">
              <a:latin typeface="Arial" pitchFamily="34"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a:xfrm>
            <a:off x="1150938" y="692150"/>
            <a:ext cx="4556125" cy="3416300"/>
          </a:xfrm>
          <a:solidFill>
            <a:srgbClr val="FFFFFF"/>
          </a:solidFill>
          <a:ln/>
        </p:spPr>
      </p:sp>
      <p:sp>
        <p:nvSpPr>
          <p:cNvPr id="137219" name="Rectangle 3"/>
          <p:cNvSpPr>
            <a:spLocks noGrp="1" noChangeArrowheads="1"/>
          </p:cNvSpPr>
          <p:nvPr>
            <p:ph type="body" idx="1"/>
          </p:nvPr>
        </p:nvSpPr>
        <p:spPr>
          <a:solidFill>
            <a:srgbClr val="FFFFFF"/>
          </a:solidFill>
          <a:ln>
            <a:solidFill>
              <a:srgbClr val="000000"/>
            </a:solidFill>
          </a:ln>
        </p:spPr>
        <p:txBody>
          <a:bodyPr/>
          <a:lstStyle/>
          <a:p>
            <a:endParaRPr lang="en-GB" smtClean="0">
              <a:latin typeface="Arial" pitchFamily="34"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spect="1" noChangeArrowheads="1" noTextEdit="1"/>
          </p:cNvSpPr>
          <p:nvPr>
            <p:ph type="sldImg"/>
          </p:nvPr>
        </p:nvSpPr>
        <p:spPr>
          <a:xfrm>
            <a:off x="1150938" y="692150"/>
            <a:ext cx="4556125" cy="3416300"/>
          </a:xfrm>
          <a:ln/>
        </p:spPr>
      </p:sp>
      <p:sp>
        <p:nvSpPr>
          <p:cNvPr id="138243"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spect="1" noChangeArrowheads="1" noTextEdit="1"/>
          </p:cNvSpPr>
          <p:nvPr>
            <p:ph type="sldImg"/>
          </p:nvPr>
        </p:nvSpPr>
        <p:spPr>
          <a:xfrm>
            <a:off x="1150938" y="692150"/>
            <a:ext cx="4556125" cy="3416300"/>
          </a:xfrm>
          <a:ln/>
        </p:spPr>
      </p:sp>
      <p:sp>
        <p:nvSpPr>
          <p:cNvPr id="139267"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a:xfrm>
            <a:off x="1150938" y="692150"/>
            <a:ext cx="4556125" cy="3416300"/>
          </a:xfrm>
          <a:ln/>
        </p:spPr>
      </p:sp>
      <p:sp>
        <p:nvSpPr>
          <p:cNvPr id="140291"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a:xfrm>
            <a:off x="1150938" y="692150"/>
            <a:ext cx="4556125" cy="3416300"/>
          </a:xfrm>
          <a:ln/>
        </p:spPr>
      </p:sp>
      <p:sp>
        <p:nvSpPr>
          <p:cNvPr id="141315"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Rot="1" noChangeAspect="1" noChangeArrowheads="1" noTextEdit="1"/>
          </p:cNvSpPr>
          <p:nvPr>
            <p:ph type="sldImg"/>
          </p:nvPr>
        </p:nvSpPr>
        <p:spPr>
          <a:xfrm>
            <a:off x="1150938" y="692150"/>
            <a:ext cx="4556125" cy="3416300"/>
          </a:xfrm>
          <a:ln/>
        </p:spPr>
      </p:sp>
      <p:sp>
        <p:nvSpPr>
          <p:cNvPr id="142339"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150938" y="692150"/>
            <a:ext cx="4556125" cy="3416300"/>
          </a:xfrm>
          <a:ln/>
        </p:spPr>
      </p:sp>
      <p:sp>
        <p:nvSpPr>
          <p:cNvPr id="91139"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xfrm>
            <a:off x="1150938" y="692150"/>
            <a:ext cx="4556125" cy="3416300"/>
          </a:xfrm>
          <a:ln/>
        </p:spPr>
      </p:sp>
      <p:sp>
        <p:nvSpPr>
          <p:cNvPr id="92163"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xfrm>
            <a:off x="1150938" y="692150"/>
            <a:ext cx="4556125" cy="3416300"/>
          </a:xfrm>
          <a:ln/>
        </p:spPr>
      </p:sp>
      <p:sp>
        <p:nvSpPr>
          <p:cNvPr id="93187"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xfrm>
            <a:off x="1150938" y="692150"/>
            <a:ext cx="4556125" cy="3416300"/>
          </a:xfrm>
          <a:ln/>
        </p:spPr>
      </p:sp>
      <p:sp>
        <p:nvSpPr>
          <p:cNvPr id="94211" name="Rectangle 3"/>
          <p:cNvSpPr>
            <a:spLocks noGrp="1" noChangeArrowheads="1"/>
          </p:cNvSpPr>
          <p:nvPr>
            <p:ph type="body" idx="1"/>
          </p:nvPr>
        </p:nvSpPr>
        <p:spPr>
          <a:noFill/>
          <a:ln w="9525"/>
        </p:spPr>
        <p:txBody>
          <a:bodyPr/>
          <a:lstStyle/>
          <a:p>
            <a:endParaRPr lang="en-GB"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76250"/>
            <a:ext cx="1943100" cy="56197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76250"/>
            <a:ext cx="5676900" cy="5619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76400" y="476250"/>
            <a:ext cx="6781800" cy="127635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676400" y="476250"/>
            <a:ext cx="6781800" cy="127635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0"/>
            <a:ext cx="3810000" cy="4114800"/>
          </a:xfrm>
        </p:spPr>
        <p:txBody>
          <a:bodyPr/>
          <a:lstStyle/>
          <a:p>
            <a:pPr lvl="0"/>
            <a:endParaRPr lang="en-US" noProof="0"/>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76400" y="735013"/>
            <a:ext cx="6781800" cy="758825"/>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spAutoFit/>
          </a:bodyPr>
          <a:lstStyle/>
          <a:p>
            <a:pPr lvl="0"/>
            <a:r>
              <a:rPr lang="en-US" smtClean="0"/>
              <a:t>Click to edit Master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 Second Level</a:t>
            </a:r>
          </a:p>
          <a:p>
            <a:pPr lvl="2"/>
            <a:r>
              <a:rPr lang="en-US" smtClean="0"/>
              <a:t> Third Level</a:t>
            </a:r>
          </a:p>
          <a:p>
            <a:pPr lvl="3"/>
            <a:r>
              <a:rPr lang="en-US" smtClean="0"/>
              <a:t> Fourth Level</a:t>
            </a:r>
          </a:p>
          <a:p>
            <a:pPr lvl="4"/>
            <a:r>
              <a:rPr lang="en-US" smtClean="0"/>
              <a:t> Fifth Level</a:t>
            </a:r>
          </a:p>
        </p:txBody>
      </p:sp>
      <p:pic>
        <p:nvPicPr>
          <p:cNvPr id="6" name="Picture 5" descr="Wach13ed.jpg"/>
          <p:cNvPicPr>
            <a:picLocks noChangeAspect="1"/>
          </p:cNvPicPr>
          <p:nvPr userDrawn="1"/>
        </p:nvPicPr>
        <p:blipFill>
          <a:blip r:embed="rId15" cstate="print"/>
          <a:stretch>
            <a:fillRect/>
          </a:stretch>
        </p:blipFill>
        <p:spPr>
          <a:xfrm>
            <a:off x="0" y="0"/>
            <a:ext cx="1541633" cy="1613140"/>
          </a:xfrm>
          <a:prstGeom prst="rect">
            <a:avLst/>
          </a:prstGeom>
          <a:ln>
            <a:noFill/>
          </a:ln>
          <a:effectLst>
            <a:softEdge rad="112500"/>
          </a:effectLst>
        </p:spPr>
      </p:pic>
      <p:sp>
        <p:nvSpPr>
          <p:cNvPr id="1030" name="Text Box 6"/>
          <p:cNvSpPr txBox="1">
            <a:spLocks noChangeArrowheads="1"/>
          </p:cNvSpPr>
          <p:nvPr userDrawn="1"/>
        </p:nvSpPr>
        <p:spPr bwMode="auto">
          <a:xfrm>
            <a:off x="63500" y="6513513"/>
            <a:ext cx="806450" cy="217487"/>
          </a:xfrm>
          <a:prstGeom prst="rect">
            <a:avLst/>
          </a:prstGeom>
          <a:noFill/>
          <a:ln w="9525">
            <a:noFill/>
            <a:miter lim="800000"/>
            <a:headEnd/>
            <a:tailEnd/>
          </a:ln>
          <a:effectLst/>
        </p:spPr>
        <p:txBody>
          <a:bodyPr wrap="none" lIns="91435" tIns="45718" rIns="91435" bIns="45718"/>
          <a:lstStyle>
            <a:lvl1pPr eaLnBrk="0" hangingPunct="0">
              <a:defRPr sz="3600" b="1">
                <a:solidFill>
                  <a:srgbClr val="000000"/>
                </a:solidFill>
                <a:latin typeface="Arial" charset="0"/>
              </a:defRPr>
            </a:lvl1pPr>
            <a:lvl2pPr marL="742950" indent="-285750" eaLnBrk="0" hangingPunct="0">
              <a:defRPr sz="3600" b="1">
                <a:solidFill>
                  <a:srgbClr val="000000"/>
                </a:solidFill>
                <a:latin typeface="Arial" charset="0"/>
              </a:defRPr>
            </a:lvl2pPr>
            <a:lvl3pPr marL="1143000" indent="-228600" eaLnBrk="0" hangingPunct="0">
              <a:defRPr sz="3600" b="1">
                <a:solidFill>
                  <a:srgbClr val="000000"/>
                </a:solidFill>
                <a:latin typeface="Arial" charset="0"/>
              </a:defRPr>
            </a:lvl3pPr>
            <a:lvl4pPr marL="1600200" indent="-228600" eaLnBrk="0" hangingPunct="0">
              <a:defRPr sz="3600" b="1">
                <a:solidFill>
                  <a:srgbClr val="000000"/>
                </a:solidFill>
                <a:latin typeface="Arial" charset="0"/>
              </a:defRPr>
            </a:lvl4pPr>
            <a:lvl5pPr marL="2057400" indent="-228600" eaLnBrk="0" hangingPunct="0">
              <a:defRPr sz="3600" b="1">
                <a:solidFill>
                  <a:srgbClr val="000000"/>
                </a:solidFill>
                <a:latin typeface="Arial" charset="0"/>
              </a:defRPr>
            </a:lvl5pPr>
            <a:lvl6pPr marL="2514600" indent="-228600" eaLnBrk="0" fontAlgn="base" hangingPunct="0">
              <a:spcBef>
                <a:spcPct val="0"/>
              </a:spcBef>
              <a:spcAft>
                <a:spcPct val="0"/>
              </a:spcAft>
              <a:defRPr sz="3600" b="1">
                <a:solidFill>
                  <a:srgbClr val="000000"/>
                </a:solidFill>
                <a:latin typeface="Arial" charset="0"/>
              </a:defRPr>
            </a:lvl6pPr>
            <a:lvl7pPr marL="2971800" indent="-228600" eaLnBrk="0" fontAlgn="base" hangingPunct="0">
              <a:spcBef>
                <a:spcPct val="0"/>
              </a:spcBef>
              <a:spcAft>
                <a:spcPct val="0"/>
              </a:spcAft>
              <a:defRPr sz="3600" b="1">
                <a:solidFill>
                  <a:srgbClr val="000000"/>
                </a:solidFill>
                <a:latin typeface="Arial" charset="0"/>
              </a:defRPr>
            </a:lvl7pPr>
            <a:lvl8pPr marL="3429000" indent="-228600" eaLnBrk="0" fontAlgn="base" hangingPunct="0">
              <a:spcBef>
                <a:spcPct val="0"/>
              </a:spcBef>
              <a:spcAft>
                <a:spcPct val="0"/>
              </a:spcAft>
              <a:defRPr sz="3600" b="1">
                <a:solidFill>
                  <a:srgbClr val="000000"/>
                </a:solidFill>
                <a:latin typeface="Arial" charset="0"/>
              </a:defRPr>
            </a:lvl8pPr>
            <a:lvl9pPr marL="3886200" indent="-228600" eaLnBrk="0" fontAlgn="base" hangingPunct="0">
              <a:spcBef>
                <a:spcPct val="0"/>
              </a:spcBef>
              <a:spcAft>
                <a:spcPct val="0"/>
              </a:spcAft>
              <a:defRPr sz="3600" b="1">
                <a:solidFill>
                  <a:srgbClr val="000000"/>
                </a:solidFill>
                <a:latin typeface="Arial" charset="0"/>
              </a:defRPr>
            </a:lvl9pPr>
          </a:lstStyle>
          <a:p>
            <a:pPr algn="ctr">
              <a:defRPr/>
            </a:pPr>
            <a:r>
              <a:rPr lang="en-GB" sz="800" b="0" smtClean="0"/>
              <a:t>4.</a:t>
            </a:r>
            <a:fld id="{A5F8F8F7-0DBE-4873-9CF1-2210D448D6E3}" type="slidenum">
              <a:rPr lang="en-GB" sz="800" b="0" smtClean="0"/>
              <a:pPr algn="ctr">
                <a:defRPr/>
              </a:pPr>
              <a:t>‹#›</a:t>
            </a:fld>
            <a:endParaRPr lang="en-GB" sz="800" b="0" smtClean="0">
              <a:latin typeface="Times" pitchFamily="18" charset="0"/>
            </a:endParaRPr>
          </a:p>
        </p:txBody>
      </p:sp>
      <p:sp>
        <p:nvSpPr>
          <p:cNvPr id="2" name="Text Box 7"/>
          <p:cNvSpPr txBox="1">
            <a:spLocks noChangeArrowheads="1"/>
          </p:cNvSpPr>
          <p:nvPr userDrawn="1"/>
        </p:nvSpPr>
        <p:spPr bwMode="auto">
          <a:xfrm>
            <a:off x="219075" y="6524625"/>
            <a:ext cx="8642350" cy="1889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1435" tIns="45718" rIns="91435" bIns="45718"/>
          <a:lstStyle>
            <a:lvl1pPr eaLnBrk="0" hangingPunct="0">
              <a:defRPr sz="3600" b="1">
                <a:solidFill>
                  <a:srgbClr val="000000"/>
                </a:solidFill>
                <a:latin typeface="Arial" charset="0"/>
              </a:defRPr>
            </a:lvl1pPr>
            <a:lvl2pPr marL="742950" indent="-285750" eaLnBrk="0" hangingPunct="0">
              <a:defRPr sz="3600" b="1">
                <a:solidFill>
                  <a:srgbClr val="000000"/>
                </a:solidFill>
                <a:latin typeface="Arial" charset="0"/>
              </a:defRPr>
            </a:lvl2pPr>
            <a:lvl3pPr marL="1143000" indent="-228600" eaLnBrk="0" hangingPunct="0">
              <a:defRPr sz="3600" b="1">
                <a:solidFill>
                  <a:srgbClr val="000000"/>
                </a:solidFill>
                <a:latin typeface="Arial" charset="0"/>
              </a:defRPr>
            </a:lvl3pPr>
            <a:lvl4pPr marL="1600200" indent="-228600" eaLnBrk="0" hangingPunct="0">
              <a:defRPr sz="3600" b="1">
                <a:solidFill>
                  <a:srgbClr val="000000"/>
                </a:solidFill>
                <a:latin typeface="Arial" charset="0"/>
              </a:defRPr>
            </a:lvl4pPr>
            <a:lvl5pPr marL="2057400" indent="-228600" eaLnBrk="0" hangingPunct="0">
              <a:defRPr sz="3600" b="1">
                <a:solidFill>
                  <a:srgbClr val="000000"/>
                </a:solidFill>
                <a:latin typeface="Arial" charset="0"/>
              </a:defRPr>
            </a:lvl5pPr>
            <a:lvl6pPr marL="2514600" indent="-228600" eaLnBrk="0" fontAlgn="base" hangingPunct="0">
              <a:spcBef>
                <a:spcPct val="0"/>
              </a:spcBef>
              <a:spcAft>
                <a:spcPct val="0"/>
              </a:spcAft>
              <a:defRPr sz="3600" b="1">
                <a:solidFill>
                  <a:srgbClr val="000000"/>
                </a:solidFill>
                <a:latin typeface="Arial" charset="0"/>
              </a:defRPr>
            </a:lvl6pPr>
            <a:lvl7pPr marL="2971800" indent="-228600" eaLnBrk="0" fontAlgn="base" hangingPunct="0">
              <a:spcBef>
                <a:spcPct val="0"/>
              </a:spcBef>
              <a:spcAft>
                <a:spcPct val="0"/>
              </a:spcAft>
              <a:defRPr sz="3600" b="1">
                <a:solidFill>
                  <a:srgbClr val="000000"/>
                </a:solidFill>
                <a:latin typeface="Arial" charset="0"/>
              </a:defRPr>
            </a:lvl7pPr>
            <a:lvl8pPr marL="3429000" indent="-228600" eaLnBrk="0" fontAlgn="base" hangingPunct="0">
              <a:spcBef>
                <a:spcPct val="0"/>
              </a:spcBef>
              <a:spcAft>
                <a:spcPct val="0"/>
              </a:spcAft>
              <a:defRPr sz="3600" b="1">
                <a:solidFill>
                  <a:srgbClr val="000000"/>
                </a:solidFill>
                <a:latin typeface="Arial" charset="0"/>
              </a:defRPr>
            </a:lvl8pPr>
            <a:lvl9pPr marL="3886200" indent="-228600" eaLnBrk="0" fontAlgn="base" hangingPunct="0">
              <a:spcBef>
                <a:spcPct val="0"/>
              </a:spcBef>
              <a:spcAft>
                <a:spcPct val="0"/>
              </a:spcAft>
              <a:defRPr sz="3600" b="1">
                <a:solidFill>
                  <a:srgbClr val="000000"/>
                </a:solidFill>
                <a:latin typeface="Arial" charset="0"/>
              </a:defRPr>
            </a:lvl9pPr>
          </a:lstStyle>
          <a:p>
            <a:pPr algn="r">
              <a:defRPr/>
            </a:pPr>
            <a:r>
              <a:rPr lang="en-US" sz="800" b="0" smtClean="0">
                <a:cs typeface="Times New Roman" pitchFamily="18" charset="0"/>
              </a:rPr>
              <a:t>Van Horne and Wachowicz, Fundamentals of Financial Management, 13th edition. © Pearson Education Limited 2009. Created by Gregory Kuhlemeyer.</a:t>
            </a:r>
            <a:endParaRPr lang="en-GB" sz="800" b="0" smtClean="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rtl="0" eaLnBrk="0" fontAlgn="base" hangingPunct="0">
        <a:spcBef>
          <a:spcPct val="0"/>
        </a:spcBef>
        <a:spcAft>
          <a:spcPct val="0"/>
        </a:spcAft>
        <a:defRPr sz="4400" i="1">
          <a:solidFill>
            <a:schemeClr val="tx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4400" i="1">
          <a:solidFill>
            <a:schemeClr val="tx2"/>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4400" i="1">
          <a:solidFill>
            <a:schemeClr val="tx2"/>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4400" i="1">
          <a:solidFill>
            <a:schemeClr val="tx2"/>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4400" i="1">
          <a:solidFill>
            <a:schemeClr val="tx2"/>
          </a:solidFill>
          <a:effectLst>
            <a:outerShdw blurRad="38100" dist="38100" dir="2700000" algn="tl">
              <a:srgbClr val="C0C0C0"/>
            </a:outerShdw>
          </a:effectLst>
          <a:latin typeface="Arial" charset="0"/>
        </a:defRPr>
      </a:lvl5pPr>
      <a:lvl6pPr marL="457200" algn="l" rtl="0" eaLnBrk="0" fontAlgn="base" hangingPunct="0">
        <a:spcBef>
          <a:spcPct val="0"/>
        </a:spcBef>
        <a:spcAft>
          <a:spcPct val="0"/>
        </a:spcAft>
        <a:defRPr sz="4400" i="1">
          <a:solidFill>
            <a:schemeClr val="tx2"/>
          </a:solidFill>
          <a:effectLst>
            <a:outerShdw blurRad="38100" dist="38100" dir="2700000" algn="tl">
              <a:srgbClr val="C0C0C0"/>
            </a:outerShdw>
          </a:effectLst>
          <a:latin typeface="Arial" charset="0"/>
        </a:defRPr>
      </a:lvl6pPr>
      <a:lvl7pPr marL="914400" algn="l" rtl="0" eaLnBrk="0" fontAlgn="base" hangingPunct="0">
        <a:spcBef>
          <a:spcPct val="0"/>
        </a:spcBef>
        <a:spcAft>
          <a:spcPct val="0"/>
        </a:spcAft>
        <a:defRPr sz="4400" i="1">
          <a:solidFill>
            <a:schemeClr val="tx2"/>
          </a:solidFill>
          <a:effectLst>
            <a:outerShdw blurRad="38100" dist="38100" dir="2700000" algn="tl">
              <a:srgbClr val="C0C0C0"/>
            </a:outerShdw>
          </a:effectLst>
          <a:latin typeface="Arial" charset="0"/>
        </a:defRPr>
      </a:lvl7pPr>
      <a:lvl8pPr marL="1371600" algn="l" rtl="0" eaLnBrk="0" fontAlgn="base" hangingPunct="0">
        <a:spcBef>
          <a:spcPct val="0"/>
        </a:spcBef>
        <a:spcAft>
          <a:spcPct val="0"/>
        </a:spcAft>
        <a:defRPr sz="4400" i="1">
          <a:solidFill>
            <a:schemeClr val="tx2"/>
          </a:solidFill>
          <a:effectLst>
            <a:outerShdw blurRad="38100" dist="38100" dir="2700000" algn="tl">
              <a:srgbClr val="C0C0C0"/>
            </a:outerShdw>
          </a:effectLst>
          <a:latin typeface="Arial" charset="0"/>
        </a:defRPr>
      </a:lvl8pPr>
      <a:lvl9pPr marL="1828800" algn="l" rtl="0" eaLnBrk="0" fontAlgn="base" hangingPunct="0">
        <a:spcBef>
          <a:spcPct val="0"/>
        </a:spcBef>
        <a:spcAft>
          <a:spcPct val="0"/>
        </a:spcAft>
        <a:defRPr sz="4400" i="1">
          <a:solidFill>
            <a:schemeClr val="tx2"/>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20000"/>
        </a:spcAft>
        <a:buClr>
          <a:schemeClr val="tx2"/>
        </a:buClr>
        <a:buSzPct val="75000"/>
        <a:buFont typeface="Monotype Sorts" pitchFamily="2" charset="2"/>
        <a:buChar char="u"/>
        <a:defRPr sz="3600" b="1">
          <a:solidFill>
            <a:srgbClr val="000000"/>
          </a:solidFill>
          <a:latin typeface="+mn-lt"/>
          <a:ea typeface="+mn-ea"/>
          <a:cs typeface="+mn-cs"/>
        </a:defRPr>
      </a:lvl1pPr>
      <a:lvl2pPr marL="742950" indent="-285750" algn="l" rtl="0" eaLnBrk="0" fontAlgn="base" hangingPunct="0">
        <a:spcBef>
          <a:spcPct val="20000"/>
        </a:spcBef>
        <a:spcAft>
          <a:spcPct val="20000"/>
        </a:spcAft>
        <a:buClr>
          <a:schemeClr val="tx2"/>
        </a:buClr>
        <a:buSzPct val="75000"/>
        <a:buFont typeface="Monotype Sorts" pitchFamily="2" charset="2"/>
        <a:buChar char="u"/>
        <a:defRPr sz="3600" b="1">
          <a:solidFill>
            <a:srgbClr val="000000"/>
          </a:solidFill>
          <a:latin typeface="+mn-lt"/>
        </a:defRPr>
      </a:lvl2pPr>
      <a:lvl3pPr marL="1143000" indent="-228600" algn="l" rtl="0" eaLnBrk="0" fontAlgn="base" hangingPunct="0">
        <a:spcBef>
          <a:spcPct val="20000"/>
        </a:spcBef>
        <a:spcAft>
          <a:spcPct val="20000"/>
        </a:spcAft>
        <a:buClr>
          <a:schemeClr val="tx2"/>
        </a:buClr>
        <a:buSzPct val="65000"/>
        <a:buFont typeface="Monotype Sorts" pitchFamily="2" charset="2"/>
        <a:buChar char="u"/>
        <a:defRPr sz="3600" b="1">
          <a:solidFill>
            <a:srgbClr val="000000"/>
          </a:solidFill>
          <a:latin typeface="+mn-lt"/>
        </a:defRPr>
      </a:lvl3pPr>
      <a:lvl4pPr marL="1600200" indent="-228600" algn="l" rtl="0" eaLnBrk="0" fontAlgn="base" hangingPunct="0">
        <a:spcBef>
          <a:spcPct val="20000"/>
        </a:spcBef>
        <a:spcAft>
          <a:spcPct val="20000"/>
        </a:spcAft>
        <a:buClr>
          <a:schemeClr val="tx2"/>
        </a:buClr>
        <a:buSzPct val="65000"/>
        <a:buFont typeface="Monotype Sorts" pitchFamily="2" charset="2"/>
        <a:buChar char="u"/>
        <a:defRPr sz="3600" b="1">
          <a:solidFill>
            <a:srgbClr val="000000"/>
          </a:solidFill>
          <a:latin typeface="+mn-lt"/>
        </a:defRPr>
      </a:lvl4pPr>
      <a:lvl5pPr marL="2057400" indent="-228600" algn="l" rtl="0" eaLnBrk="0" fontAlgn="base" hangingPunct="0">
        <a:spcBef>
          <a:spcPct val="20000"/>
        </a:spcBef>
        <a:spcAft>
          <a:spcPct val="20000"/>
        </a:spcAft>
        <a:buClr>
          <a:schemeClr val="tx2"/>
        </a:buClr>
        <a:buSzPct val="65000"/>
        <a:buFont typeface="Monotype Sorts" pitchFamily="2" charset="2"/>
        <a:buChar char="u"/>
        <a:defRPr sz="3600" b="1">
          <a:solidFill>
            <a:srgbClr val="000000"/>
          </a:solidFill>
          <a:latin typeface="+mn-lt"/>
        </a:defRPr>
      </a:lvl5pPr>
      <a:lvl6pPr marL="2514600" indent="-228600" algn="l" rtl="0" eaLnBrk="0" fontAlgn="base" hangingPunct="0">
        <a:spcBef>
          <a:spcPct val="20000"/>
        </a:spcBef>
        <a:spcAft>
          <a:spcPct val="20000"/>
        </a:spcAft>
        <a:buClr>
          <a:schemeClr val="tx2"/>
        </a:buClr>
        <a:buSzPct val="65000"/>
        <a:buFont typeface="Monotype Sorts" pitchFamily="2" charset="2"/>
        <a:buChar char="u"/>
        <a:defRPr sz="3600" b="1">
          <a:solidFill>
            <a:srgbClr val="000000"/>
          </a:solidFill>
          <a:latin typeface="+mn-lt"/>
        </a:defRPr>
      </a:lvl6pPr>
      <a:lvl7pPr marL="2971800" indent="-228600" algn="l" rtl="0" eaLnBrk="0" fontAlgn="base" hangingPunct="0">
        <a:spcBef>
          <a:spcPct val="20000"/>
        </a:spcBef>
        <a:spcAft>
          <a:spcPct val="20000"/>
        </a:spcAft>
        <a:buClr>
          <a:schemeClr val="tx2"/>
        </a:buClr>
        <a:buSzPct val="65000"/>
        <a:buFont typeface="Monotype Sorts" pitchFamily="2" charset="2"/>
        <a:buChar char="u"/>
        <a:defRPr sz="3600" b="1">
          <a:solidFill>
            <a:srgbClr val="000000"/>
          </a:solidFill>
          <a:latin typeface="+mn-lt"/>
        </a:defRPr>
      </a:lvl7pPr>
      <a:lvl8pPr marL="3429000" indent="-228600" algn="l" rtl="0" eaLnBrk="0" fontAlgn="base" hangingPunct="0">
        <a:spcBef>
          <a:spcPct val="20000"/>
        </a:spcBef>
        <a:spcAft>
          <a:spcPct val="20000"/>
        </a:spcAft>
        <a:buClr>
          <a:schemeClr val="tx2"/>
        </a:buClr>
        <a:buSzPct val="65000"/>
        <a:buFont typeface="Monotype Sorts" pitchFamily="2" charset="2"/>
        <a:buChar char="u"/>
        <a:defRPr sz="3600" b="1">
          <a:solidFill>
            <a:srgbClr val="000000"/>
          </a:solidFill>
          <a:latin typeface="+mn-lt"/>
        </a:defRPr>
      </a:lvl8pPr>
      <a:lvl9pPr marL="3886200" indent="-228600" algn="l" rtl="0" eaLnBrk="0" fontAlgn="base" hangingPunct="0">
        <a:spcBef>
          <a:spcPct val="20000"/>
        </a:spcBef>
        <a:spcAft>
          <a:spcPct val="20000"/>
        </a:spcAft>
        <a:buClr>
          <a:schemeClr val="tx2"/>
        </a:buClr>
        <a:buSzPct val="65000"/>
        <a:buFont typeface="Monotype Sorts" pitchFamily="2" charset="2"/>
        <a:buChar char="u"/>
        <a:defRPr sz="3600" b="1">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09600" y="665163"/>
            <a:ext cx="7772400" cy="1185862"/>
          </a:xfrm>
        </p:spPr>
        <p:txBody>
          <a:bodyPr/>
          <a:lstStyle/>
          <a:p>
            <a:pPr algn="ctr">
              <a:defRPr/>
            </a:pPr>
            <a:r>
              <a:rPr lang="en-US" sz="7200" b="1"/>
              <a:t>Chapter 4</a:t>
            </a:r>
          </a:p>
        </p:txBody>
      </p:sp>
      <p:sp>
        <p:nvSpPr>
          <p:cNvPr id="4099" name="Rectangle 3"/>
          <p:cNvSpPr>
            <a:spLocks noGrp="1" noChangeArrowheads="1"/>
          </p:cNvSpPr>
          <p:nvPr>
            <p:ph type="subTitle" idx="1"/>
          </p:nvPr>
        </p:nvSpPr>
        <p:spPr>
          <a:xfrm>
            <a:off x="685800" y="2057400"/>
            <a:ext cx="8001000" cy="3124200"/>
          </a:xfrm>
          <a:effectLst>
            <a:outerShdw dist="179605" dir="2700000" algn="ctr" rotWithShape="0">
              <a:schemeClr val="bg2"/>
            </a:outerShdw>
          </a:effectLst>
        </p:spPr>
        <p:txBody>
          <a:bodyPr/>
          <a:lstStyle/>
          <a:p>
            <a:pPr marL="342900" indent="-342900">
              <a:defRPr/>
            </a:pPr>
            <a:r>
              <a:rPr lang="en-US" sz="6600">
                <a:effectLst>
                  <a:outerShdw blurRad="38100" dist="38100" dir="2700000" algn="tl">
                    <a:srgbClr val="C0C0C0"/>
                  </a:outerShdw>
                </a:effectLst>
              </a:rPr>
              <a:t>The Valuation of Long-Term Securities</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3"/>
          <p:cNvSpPr>
            <a:spLocks noGrp="1" noChangeArrowheads="1"/>
          </p:cNvSpPr>
          <p:nvPr>
            <p:ph type="title"/>
          </p:nvPr>
        </p:nvSpPr>
        <p:spPr>
          <a:xfrm>
            <a:off x="1676400" y="758825"/>
            <a:ext cx="7162800" cy="768350"/>
          </a:xfrm>
          <a:effectLst>
            <a:outerShdw dist="71842" dir="2700000" algn="ctr" rotWithShape="0">
              <a:schemeClr val="bg2"/>
            </a:outerShdw>
          </a:effectLst>
        </p:spPr>
        <p:txBody>
          <a:bodyPr/>
          <a:lstStyle/>
          <a:p>
            <a:pPr>
              <a:defRPr/>
            </a:pPr>
            <a:r>
              <a:rPr lang="en-US" b="1" dirty="0" smtClean="0"/>
              <a:t>Importance of Valuation </a:t>
            </a:r>
            <a:endParaRPr lang="en-US" b="1" dirty="0"/>
          </a:p>
        </p:txBody>
      </p:sp>
      <p:sp>
        <p:nvSpPr>
          <p:cNvPr id="10244" name="Rectangle 4"/>
          <p:cNvSpPr>
            <a:spLocks noGrp="1" noChangeArrowheads="1"/>
          </p:cNvSpPr>
          <p:nvPr>
            <p:ph type="body" idx="1"/>
          </p:nvPr>
        </p:nvSpPr>
        <p:spPr>
          <a:xfrm>
            <a:off x="457200" y="1981200"/>
            <a:ext cx="8229600" cy="5962650"/>
          </a:xfrm>
          <a:effectLst>
            <a:outerShdw algn="ctr" rotWithShape="0">
              <a:schemeClr val="bg2"/>
            </a:outerShdw>
          </a:effectLst>
        </p:spPr>
        <p:txBody>
          <a:bodyPr>
            <a:spAutoFit/>
          </a:bodyPr>
          <a:lstStyle/>
          <a:p>
            <a:pPr marL="914400" lvl="1" indent="-457200">
              <a:buFontTx/>
              <a:buChar char="•"/>
            </a:pPr>
            <a:r>
              <a:rPr lang="en-US" smtClean="0"/>
              <a:t>It is used to determine a security’s intrinsic value.</a:t>
            </a:r>
          </a:p>
          <a:p>
            <a:pPr marL="914400" lvl="1" indent="-457200">
              <a:buFontTx/>
              <a:buChar char="•"/>
            </a:pPr>
            <a:r>
              <a:rPr lang="en-US" smtClean="0"/>
              <a:t>It helps to determine the security worth.</a:t>
            </a:r>
          </a:p>
          <a:p>
            <a:pPr marL="914400" lvl="1" indent="-457200">
              <a:buFontTx/>
              <a:buChar char="•"/>
            </a:pPr>
            <a:r>
              <a:rPr lang="en-US" smtClean="0"/>
              <a:t>This value is the present value of the cash-flow stream provided to the investor.</a:t>
            </a:r>
          </a:p>
          <a:p>
            <a:pPr marL="914400" lvl="1" indent="-457200">
              <a:buFontTx/>
              <a:buChar char="•"/>
            </a:pPr>
            <a:endParaRPr lang="en-US" smtClean="0"/>
          </a:p>
          <a:p>
            <a:pPr marL="914400" lvl="1" indent="-457200">
              <a:buFontTx/>
              <a:buChar char="•"/>
            </a:pPr>
            <a:r>
              <a:rPr lang="en-US" smtClean="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4">
                                            <p:txEl>
                                              <p:pRg st="0" end="0"/>
                                            </p:txEl>
                                          </p:spTgt>
                                        </p:tgtEl>
                                        <p:attrNameLst>
                                          <p:attrName>style.visibility</p:attrName>
                                        </p:attrNameLst>
                                      </p:cBhvr>
                                      <p:to>
                                        <p:strVal val="visible"/>
                                      </p:to>
                                    </p:set>
                                    <p:animEffect transition="in" filter="wipe(left)">
                                      <p:cBhvr>
                                        <p:cTn id="7" dur="500"/>
                                        <p:tgtEl>
                                          <p:spTgt spid="1024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44">
                                            <p:txEl>
                                              <p:pRg st="1" end="1"/>
                                            </p:txEl>
                                          </p:spTgt>
                                        </p:tgtEl>
                                        <p:attrNameLst>
                                          <p:attrName>style.visibility</p:attrName>
                                        </p:attrNameLst>
                                      </p:cBhvr>
                                      <p:to>
                                        <p:strVal val="visible"/>
                                      </p:to>
                                    </p:set>
                                    <p:animEffect transition="in" filter="wipe(left)">
                                      <p:cBhvr>
                                        <p:cTn id="12" dur="500"/>
                                        <p:tgtEl>
                                          <p:spTgt spid="1024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44">
                                            <p:txEl>
                                              <p:pRg st="2" end="2"/>
                                            </p:txEl>
                                          </p:spTgt>
                                        </p:tgtEl>
                                        <p:attrNameLst>
                                          <p:attrName>style.visibility</p:attrName>
                                        </p:attrNameLst>
                                      </p:cBhvr>
                                      <p:to>
                                        <p:strVal val="visible"/>
                                      </p:to>
                                    </p:set>
                                    <p:animEffect transition="in" filter="wipe(left)">
                                      <p:cBhvr>
                                        <p:cTn id="17" dur="500"/>
                                        <p:tgtEl>
                                          <p:spTgt spid="1024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44">
                                            <p:txEl>
                                              <p:pRg st="4" end="4"/>
                                            </p:txEl>
                                          </p:spTgt>
                                        </p:tgtEl>
                                        <p:attrNameLst>
                                          <p:attrName>style.visibility</p:attrName>
                                        </p:attrNameLst>
                                      </p:cBhvr>
                                      <p:to>
                                        <p:strVal val="visible"/>
                                      </p:to>
                                    </p:set>
                                    <p:animEffect transition="in" filter="wipe(left)">
                                      <p:cBhvr>
                                        <p:cTn id="22" dur="500"/>
                                        <p:tgtEl>
                                          <p:spTgt spid="1024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p:cNvSpPr>
            <a:spLocks noGrp="1" noChangeArrowheads="1"/>
          </p:cNvSpPr>
          <p:nvPr>
            <p:ph type="title"/>
          </p:nvPr>
        </p:nvSpPr>
        <p:spPr>
          <a:xfrm>
            <a:off x="1676400" y="763588"/>
            <a:ext cx="7162800" cy="758825"/>
          </a:xfrm>
          <a:effectLst>
            <a:outerShdw dist="71842" dir="2700000" algn="ctr" rotWithShape="0">
              <a:schemeClr val="bg2"/>
            </a:outerShdw>
          </a:effectLst>
        </p:spPr>
        <p:txBody>
          <a:bodyPr/>
          <a:lstStyle/>
          <a:p>
            <a:pPr>
              <a:defRPr/>
            </a:pPr>
            <a:r>
              <a:rPr lang="en-US" b="1" dirty="0"/>
              <a:t>Important Bond Terms</a:t>
            </a:r>
          </a:p>
        </p:txBody>
      </p:sp>
      <p:sp>
        <p:nvSpPr>
          <p:cNvPr id="11268" name="Rectangle 4"/>
          <p:cNvSpPr>
            <a:spLocks noGrp="1" noChangeArrowheads="1"/>
          </p:cNvSpPr>
          <p:nvPr>
            <p:ph type="body" idx="1"/>
          </p:nvPr>
        </p:nvSpPr>
        <p:spPr>
          <a:xfrm>
            <a:off x="457200" y="3810000"/>
            <a:ext cx="8001000" cy="2286000"/>
          </a:xfrm>
          <a:effectLst>
            <a:outerShdw algn="ctr" rotWithShape="0">
              <a:schemeClr val="bg2"/>
            </a:outerShdw>
          </a:effectLst>
        </p:spPr>
        <p:txBody>
          <a:bodyPr/>
          <a:lstStyle/>
          <a:p>
            <a:pPr marL="457200" indent="-457200">
              <a:buFontTx/>
              <a:buChar char="•"/>
              <a:defRPr/>
            </a:pPr>
            <a:r>
              <a:rPr lang="en-US" dirty="0" smtClean="0"/>
              <a:t>A </a:t>
            </a:r>
            <a:r>
              <a:rPr lang="en-US" i="1" dirty="0" smtClean="0">
                <a:solidFill>
                  <a:srgbClr val="C00000"/>
                </a:solidFill>
                <a:effectLst>
                  <a:outerShdw blurRad="38100" dist="38100" dir="2700000" algn="tl">
                    <a:srgbClr val="000000">
                      <a:alpha val="43137"/>
                    </a:srgbClr>
                  </a:outerShdw>
                </a:effectLst>
              </a:rPr>
              <a:t>bond </a:t>
            </a:r>
            <a:r>
              <a:rPr lang="en-US" dirty="0" smtClean="0"/>
              <a:t>has </a:t>
            </a:r>
            <a:r>
              <a:rPr lang="en-US" i="1" dirty="0" smtClean="0">
                <a:solidFill>
                  <a:srgbClr val="C00000"/>
                </a:solidFill>
                <a:effectLst>
                  <a:outerShdw blurRad="38100" dist="38100" dir="2700000" algn="tl">
                    <a:srgbClr val="000000">
                      <a:alpha val="43137"/>
                    </a:srgbClr>
                  </a:outerShdw>
                </a:effectLst>
              </a:rPr>
              <a:t>face value </a:t>
            </a:r>
            <a:r>
              <a:rPr lang="en-US" dirty="0" smtClean="0"/>
              <a:t>or it is called </a:t>
            </a:r>
            <a:r>
              <a:rPr lang="en-US" i="1" dirty="0" smtClean="0">
                <a:solidFill>
                  <a:srgbClr val="C00000"/>
                </a:solidFill>
                <a:effectLst>
                  <a:outerShdw blurRad="38100" dist="38100" dir="2700000" algn="tl">
                    <a:srgbClr val="000000">
                      <a:alpha val="43137"/>
                    </a:srgbClr>
                  </a:outerShdw>
                </a:effectLst>
              </a:rPr>
              <a:t>par value (principal)</a:t>
            </a:r>
            <a:r>
              <a:rPr lang="en-US" i="1" dirty="0" smtClean="0">
                <a:solidFill>
                  <a:srgbClr val="C00000"/>
                </a:solidFill>
              </a:rPr>
              <a:t>. </a:t>
            </a:r>
            <a:r>
              <a:rPr lang="en-US" dirty="0" smtClean="0">
                <a:solidFill>
                  <a:schemeClr val="tx1"/>
                </a:solidFill>
              </a:rPr>
              <a:t>It is the amount that will be repaid when the bond matures.</a:t>
            </a:r>
          </a:p>
        </p:txBody>
      </p:sp>
      <p:sp>
        <p:nvSpPr>
          <p:cNvPr id="11270" name="Rectangle 6"/>
          <p:cNvSpPr>
            <a:spLocks noChangeArrowheads="1"/>
          </p:cNvSpPr>
          <p:nvPr/>
        </p:nvSpPr>
        <p:spPr bwMode="auto">
          <a:xfrm>
            <a:off x="457200" y="1981200"/>
            <a:ext cx="8001000" cy="1752600"/>
          </a:xfrm>
          <a:prstGeom prst="rect">
            <a:avLst/>
          </a:prstGeom>
          <a:noFill/>
          <a:ln w="12700">
            <a:noFill/>
            <a:miter lim="800000"/>
            <a:headEnd/>
            <a:tailEnd/>
          </a:ln>
          <a:effectLst>
            <a:outerShdw algn="ctr" rotWithShape="0">
              <a:schemeClr val="bg2"/>
            </a:outerShdw>
          </a:effectLst>
        </p:spPr>
        <p:txBody>
          <a:bodyPr lIns="90488" tIns="44450" rIns="90488" bIns="44450"/>
          <a:lstStyle/>
          <a:p>
            <a:pPr marL="457200" indent="-457200" eaLnBrk="0" hangingPunct="0">
              <a:spcBef>
                <a:spcPct val="20000"/>
              </a:spcBef>
              <a:spcAft>
                <a:spcPct val="20000"/>
              </a:spcAft>
              <a:buClr>
                <a:schemeClr val="tx2"/>
              </a:buClr>
              <a:buSzPct val="75000"/>
              <a:buFontTx/>
              <a:buChar char="•"/>
              <a:defRPr/>
            </a:pPr>
            <a:r>
              <a:rPr lang="en-US" dirty="0">
                <a:latin typeface="Arial" charset="0"/>
              </a:rPr>
              <a:t>A </a:t>
            </a:r>
            <a:r>
              <a:rPr lang="en-US" i="1" dirty="0">
                <a:solidFill>
                  <a:srgbClr val="C00000"/>
                </a:solidFill>
                <a:effectLst>
                  <a:outerShdw blurRad="38100" dist="38100" dir="2700000" algn="tl">
                    <a:srgbClr val="C0C0C0"/>
                  </a:outerShdw>
                </a:effectLst>
                <a:latin typeface="Arial" charset="0"/>
              </a:rPr>
              <a:t>bond</a:t>
            </a:r>
            <a:r>
              <a:rPr lang="en-US" dirty="0">
                <a:latin typeface="Arial" charset="0"/>
              </a:rPr>
              <a:t> is a debt instrument issued by a corporation, banks municipality or government.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animEffect transition="in" filter="wipe(left)">
                                      <p:cBhvr>
                                        <p:cTn id="7" dur="500"/>
                                        <p:tgtEl>
                                          <p:spTgt spid="1126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730250"/>
            <a:ext cx="6781800" cy="768350"/>
          </a:xfrm>
        </p:spPr>
        <p:txBody>
          <a:bodyPr/>
          <a:lstStyle/>
          <a:p>
            <a:pPr>
              <a:defRPr/>
            </a:pPr>
            <a:r>
              <a:rPr lang="en-US" b="1" dirty="0" smtClean="0"/>
              <a:t>Important Bond Terms</a:t>
            </a:r>
            <a:endParaRPr lang="en-US" b="1" dirty="0"/>
          </a:p>
        </p:txBody>
      </p:sp>
      <p:sp>
        <p:nvSpPr>
          <p:cNvPr id="13315" name="Content Placeholder 2"/>
          <p:cNvSpPr>
            <a:spLocks noGrp="1"/>
          </p:cNvSpPr>
          <p:nvPr>
            <p:ph idx="1"/>
          </p:nvPr>
        </p:nvSpPr>
        <p:spPr/>
        <p:txBody>
          <a:bodyPr/>
          <a:lstStyle/>
          <a:p>
            <a:pPr>
              <a:defRPr/>
            </a:pPr>
            <a:r>
              <a:rPr lang="en-US" i="1" dirty="0" smtClean="0">
                <a:solidFill>
                  <a:srgbClr val="C00000"/>
                </a:solidFill>
                <a:effectLst>
                  <a:outerShdw blurRad="38100" dist="38100" dir="2700000" algn="tl">
                    <a:srgbClr val="000000">
                      <a:alpha val="43137"/>
                    </a:srgbClr>
                  </a:outerShdw>
                </a:effectLst>
              </a:rPr>
              <a:t>Maturity value (MV) </a:t>
            </a:r>
            <a:r>
              <a:rPr lang="en-US" dirty="0" smtClean="0"/>
              <a:t>[or face value] of a bond is the stated value. In the case of a US bond, the face value is usually $1,000.</a:t>
            </a:r>
          </a:p>
          <a:p>
            <a:pPr>
              <a:defRPr/>
            </a:pPr>
            <a:r>
              <a:rPr lang="en-US" i="1" dirty="0" smtClean="0">
                <a:solidFill>
                  <a:srgbClr val="C00000"/>
                </a:solidFill>
                <a:effectLst>
                  <a:outerShdw blurRad="38100" dist="38100" dir="2700000" algn="tl">
                    <a:srgbClr val="000000">
                      <a:alpha val="43137"/>
                    </a:srgbClr>
                  </a:outerShdw>
                </a:effectLst>
              </a:rPr>
              <a:t>Maturity time (MT) </a:t>
            </a:r>
            <a:r>
              <a:rPr lang="en-US" dirty="0" smtClean="0"/>
              <a:t>is the time when the company is obligated to pay the bondholder the face V.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3"/>
          <p:cNvSpPr>
            <a:spLocks noGrp="1" noChangeArrowheads="1"/>
          </p:cNvSpPr>
          <p:nvPr>
            <p:ph type="title"/>
          </p:nvPr>
        </p:nvSpPr>
        <p:spPr>
          <a:xfrm>
            <a:off x="1676400" y="763588"/>
            <a:ext cx="7162800" cy="758825"/>
          </a:xfrm>
          <a:effectLst>
            <a:outerShdw dist="71842" dir="2700000" algn="ctr" rotWithShape="0">
              <a:schemeClr val="bg2"/>
            </a:outerShdw>
          </a:effectLst>
        </p:spPr>
        <p:txBody>
          <a:bodyPr/>
          <a:lstStyle/>
          <a:p>
            <a:pPr>
              <a:defRPr/>
            </a:pPr>
            <a:r>
              <a:rPr lang="en-US" b="1" dirty="0"/>
              <a:t>Important Bond Terms</a:t>
            </a:r>
          </a:p>
        </p:txBody>
      </p:sp>
      <p:sp>
        <p:nvSpPr>
          <p:cNvPr id="12292" name="Rectangle 4"/>
          <p:cNvSpPr>
            <a:spLocks noGrp="1" noChangeArrowheads="1"/>
          </p:cNvSpPr>
          <p:nvPr>
            <p:ph type="body" idx="1"/>
          </p:nvPr>
        </p:nvSpPr>
        <p:spPr>
          <a:xfrm>
            <a:off x="533400" y="4419600"/>
            <a:ext cx="8610600" cy="1704975"/>
          </a:xfrm>
          <a:effectLst>
            <a:outerShdw algn="ctr" rotWithShape="0">
              <a:schemeClr val="bg2"/>
            </a:outerShdw>
          </a:effectLst>
        </p:spPr>
        <p:txBody>
          <a:bodyPr>
            <a:spAutoFit/>
          </a:bodyPr>
          <a:lstStyle/>
          <a:p>
            <a:pPr marL="457200" indent="-457200">
              <a:buFontTx/>
              <a:buChar char="•"/>
            </a:pPr>
            <a:r>
              <a:rPr lang="en-US" sz="3500" smtClean="0"/>
              <a:t>This is the annual interest rate that will be paid by the issuer of the bond to the owner of the bond.</a:t>
            </a:r>
          </a:p>
        </p:txBody>
      </p:sp>
      <p:sp>
        <p:nvSpPr>
          <p:cNvPr id="12294" name="Rectangle 6"/>
          <p:cNvSpPr>
            <a:spLocks noChangeArrowheads="1"/>
          </p:cNvSpPr>
          <p:nvPr/>
        </p:nvSpPr>
        <p:spPr bwMode="auto">
          <a:xfrm>
            <a:off x="533400" y="1828800"/>
            <a:ext cx="8382000" cy="2286000"/>
          </a:xfrm>
          <a:prstGeom prst="rect">
            <a:avLst/>
          </a:prstGeom>
          <a:noFill/>
          <a:ln w="12700">
            <a:noFill/>
            <a:miter lim="800000"/>
            <a:headEnd/>
            <a:tailEnd/>
          </a:ln>
          <a:effectLst>
            <a:outerShdw algn="ctr" rotWithShape="0">
              <a:schemeClr val="bg2"/>
            </a:outerShdw>
          </a:effectLst>
        </p:spPr>
        <p:txBody>
          <a:bodyPr lIns="90488" tIns="44450" rIns="90488" bIns="44450"/>
          <a:lstStyle/>
          <a:p>
            <a:pPr marL="457200" indent="-457200" eaLnBrk="0" hangingPunct="0">
              <a:spcBef>
                <a:spcPct val="20000"/>
              </a:spcBef>
              <a:spcAft>
                <a:spcPct val="20000"/>
              </a:spcAft>
              <a:buClr>
                <a:schemeClr val="tx2"/>
              </a:buClr>
              <a:buSzPct val="75000"/>
              <a:buFontTx/>
              <a:buChar char="•"/>
              <a:defRPr/>
            </a:pPr>
            <a:r>
              <a:rPr lang="en-US" sz="3500" dirty="0">
                <a:latin typeface="Arial" charset="0"/>
              </a:rPr>
              <a:t>The bond’s </a:t>
            </a:r>
            <a:r>
              <a:rPr lang="en-US" sz="3500" i="1" dirty="0">
                <a:solidFill>
                  <a:schemeClr val="hlink"/>
                </a:solidFill>
                <a:effectLst>
                  <a:outerShdw blurRad="38100" dist="38100" dir="2700000" algn="tl">
                    <a:srgbClr val="C0C0C0"/>
                  </a:outerShdw>
                </a:effectLst>
                <a:latin typeface="Arial" charset="0"/>
              </a:rPr>
              <a:t>coupon rate </a:t>
            </a:r>
            <a:r>
              <a:rPr lang="en-US" sz="3500" dirty="0">
                <a:latin typeface="Arial" charset="0"/>
              </a:rPr>
              <a:t>is the stated rate of interest on the bond in %. This rate is typically fixed for the life of the bond.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animEffect transition="in" filter="wipe(left)">
                                      <p:cBhvr>
                                        <p:cTn id="7" dur="500"/>
                                        <p:tgtEl>
                                          <p:spTgt spid="1229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730250"/>
            <a:ext cx="6781800" cy="768350"/>
          </a:xfrm>
        </p:spPr>
        <p:txBody>
          <a:bodyPr/>
          <a:lstStyle/>
          <a:p>
            <a:pPr>
              <a:defRPr/>
            </a:pPr>
            <a:r>
              <a:rPr lang="en-US" b="1" dirty="0" smtClean="0"/>
              <a:t>Important Bond Terms</a:t>
            </a:r>
            <a:endParaRPr lang="en-US" b="1" dirty="0"/>
          </a:p>
        </p:txBody>
      </p:sp>
      <p:sp>
        <p:nvSpPr>
          <p:cNvPr id="15363" name="Content Placeholder 2"/>
          <p:cNvSpPr>
            <a:spLocks noGrp="1"/>
          </p:cNvSpPr>
          <p:nvPr>
            <p:ph idx="1"/>
          </p:nvPr>
        </p:nvSpPr>
        <p:spPr>
          <a:xfrm>
            <a:off x="685800" y="1981200"/>
            <a:ext cx="7772400" cy="4724400"/>
          </a:xfrm>
        </p:spPr>
        <p:txBody>
          <a:bodyPr/>
          <a:lstStyle/>
          <a:p>
            <a:pPr>
              <a:defRPr/>
            </a:pPr>
            <a:r>
              <a:rPr lang="en-US" dirty="0" smtClean="0"/>
              <a:t>The </a:t>
            </a:r>
            <a:r>
              <a:rPr lang="en-US" i="1" dirty="0" smtClean="0">
                <a:solidFill>
                  <a:srgbClr val="C00000"/>
                </a:solidFill>
                <a:effectLst>
                  <a:outerShdw blurRad="38100" dist="38100" dir="2700000" algn="tl">
                    <a:srgbClr val="000000">
                      <a:alpha val="43137"/>
                    </a:srgbClr>
                  </a:outerShdw>
                </a:effectLst>
              </a:rPr>
              <a:t>discount rate (capitalization) </a:t>
            </a:r>
            <a:r>
              <a:rPr lang="en-US" dirty="0" smtClean="0"/>
              <a:t>is the interest rate used in determining the present value of series of future cash flows.</a:t>
            </a:r>
          </a:p>
          <a:p>
            <a:pPr marL="0" indent="0">
              <a:buFont typeface="Monotype Sorts" pitchFamily="2" charset="2"/>
              <a:buNone/>
              <a:defRPr/>
            </a:pPr>
            <a:endParaRPr lang="en-US" dirty="0" smtClean="0"/>
          </a:p>
          <a:p>
            <a:pPr>
              <a:defRPr/>
            </a:pP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92113"/>
            <a:ext cx="7086600" cy="1444625"/>
          </a:xfrm>
        </p:spPr>
        <p:txBody>
          <a:bodyPr/>
          <a:lstStyle/>
          <a:p>
            <a:pPr>
              <a:defRPr/>
            </a:pPr>
            <a:r>
              <a:rPr lang="en-US" b="1" dirty="0" smtClean="0"/>
              <a:t>Different Types of Bonds</a:t>
            </a:r>
            <a:endParaRPr lang="en-US" b="1" dirty="0"/>
          </a:p>
        </p:txBody>
      </p:sp>
      <p:sp>
        <p:nvSpPr>
          <p:cNvPr id="3" name="Content Placeholder 2"/>
          <p:cNvSpPr>
            <a:spLocks noGrp="1"/>
          </p:cNvSpPr>
          <p:nvPr>
            <p:ph idx="1"/>
          </p:nvPr>
        </p:nvSpPr>
        <p:spPr>
          <a:xfrm>
            <a:off x="762000" y="1981200"/>
            <a:ext cx="7772400" cy="4114800"/>
          </a:xfrm>
        </p:spPr>
        <p:txBody>
          <a:bodyPr/>
          <a:lstStyle/>
          <a:p>
            <a:pPr>
              <a:defRPr/>
            </a:pPr>
            <a:r>
              <a:rPr lang="en-US" dirty="0" smtClean="0"/>
              <a:t> 1)  Bonds have </a:t>
            </a:r>
            <a:r>
              <a:rPr lang="en-US" dirty="0" smtClean="0">
                <a:solidFill>
                  <a:schemeClr val="accent6">
                    <a:lumMod val="75000"/>
                  </a:schemeClr>
                </a:solidFill>
              </a:rPr>
              <a:t>infinite life</a:t>
            </a:r>
            <a:r>
              <a:rPr lang="en-US" dirty="0" smtClean="0"/>
              <a:t>  </a:t>
            </a:r>
          </a:p>
          <a:p>
            <a:pPr marL="0" indent="0">
              <a:buFont typeface="Monotype Sorts" pitchFamily="2" charset="2"/>
              <a:buNone/>
              <a:defRPr/>
            </a:pPr>
            <a:r>
              <a:rPr lang="en-US" dirty="0"/>
              <a:t> </a:t>
            </a:r>
            <a:r>
              <a:rPr lang="en-US" dirty="0" smtClean="0"/>
              <a:t>       </a:t>
            </a:r>
            <a:r>
              <a:rPr lang="en-US" dirty="0" smtClean="0">
                <a:solidFill>
                  <a:schemeClr val="accent6">
                    <a:lumMod val="75000"/>
                  </a:schemeClr>
                </a:solidFill>
              </a:rPr>
              <a:t>(Perpetual Bonds).</a:t>
            </a:r>
          </a:p>
          <a:p>
            <a:pPr>
              <a:defRPr/>
            </a:pPr>
            <a:r>
              <a:rPr lang="en-US" dirty="0" smtClean="0"/>
              <a:t> 2)  Bonds have </a:t>
            </a:r>
            <a:r>
              <a:rPr lang="en-US" dirty="0" smtClean="0">
                <a:solidFill>
                  <a:schemeClr val="accent6">
                    <a:lumMod val="75000"/>
                  </a:schemeClr>
                </a:solidFill>
              </a:rPr>
              <a:t>finite maturity.</a:t>
            </a:r>
          </a:p>
          <a:p>
            <a:pPr>
              <a:defRPr/>
            </a:pPr>
            <a:r>
              <a:rPr lang="en-US" dirty="0" smtClean="0"/>
              <a:t>A)  </a:t>
            </a:r>
            <a:r>
              <a:rPr lang="en-US" dirty="0">
                <a:solidFill>
                  <a:schemeClr val="accent6">
                    <a:lumMod val="75000"/>
                  </a:schemeClr>
                </a:solidFill>
              </a:rPr>
              <a:t>Nonzero</a:t>
            </a:r>
            <a:r>
              <a:rPr lang="en-US" dirty="0"/>
              <a:t> Coupon Bonds</a:t>
            </a:r>
          </a:p>
          <a:p>
            <a:pPr>
              <a:defRPr/>
            </a:pPr>
            <a:r>
              <a:rPr lang="en-US" dirty="0" smtClean="0"/>
              <a:t>B)  </a:t>
            </a:r>
            <a:r>
              <a:rPr lang="en-US" dirty="0">
                <a:solidFill>
                  <a:schemeClr val="accent6">
                    <a:lumMod val="75000"/>
                  </a:schemeClr>
                </a:solidFill>
              </a:rPr>
              <a:t>Zero </a:t>
            </a:r>
            <a:r>
              <a:rPr lang="en-US" dirty="0"/>
              <a:t>- Coupon Bonds</a:t>
            </a:r>
          </a:p>
          <a:p>
            <a:pPr>
              <a:defRPr/>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7"/>
          <p:cNvSpPr>
            <a:spLocks noChangeArrowheads="1"/>
          </p:cNvSpPr>
          <p:nvPr/>
        </p:nvSpPr>
        <p:spPr bwMode="auto">
          <a:xfrm>
            <a:off x="533400" y="5784850"/>
            <a:ext cx="2133600" cy="685800"/>
          </a:xfrm>
          <a:prstGeom prst="rect">
            <a:avLst/>
          </a:prstGeom>
          <a:solidFill>
            <a:srgbClr val="FFFF99"/>
          </a:solidFill>
          <a:ln w="12700">
            <a:solidFill>
              <a:schemeClr val="tx1"/>
            </a:solidFill>
            <a:miter lim="800000"/>
            <a:headEnd/>
            <a:tailEnd/>
          </a:ln>
        </p:spPr>
        <p:txBody>
          <a:bodyPr wrap="none" anchor="ctr"/>
          <a:lstStyle/>
          <a:p>
            <a:pPr eaLnBrk="0" hangingPunct="0"/>
            <a:endParaRPr lang="en-GB"/>
          </a:p>
        </p:txBody>
      </p:sp>
      <p:sp>
        <p:nvSpPr>
          <p:cNvPr id="17411" name="Rectangle 26"/>
          <p:cNvSpPr>
            <a:spLocks noChangeArrowheads="1"/>
          </p:cNvSpPr>
          <p:nvPr/>
        </p:nvSpPr>
        <p:spPr bwMode="auto">
          <a:xfrm>
            <a:off x="457200" y="3314700"/>
            <a:ext cx="8001000" cy="1219200"/>
          </a:xfrm>
          <a:prstGeom prst="rect">
            <a:avLst/>
          </a:prstGeom>
          <a:solidFill>
            <a:srgbClr val="FFFF99"/>
          </a:solidFill>
          <a:ln w="12700">
            <a:solidFill>
              <a:schemeClr val="tx1"/>
            </a:solidFill>
            <a:miter lim="800000"/>
            <a:headEnd/>
            <a:tailEnd/>
          </a:ln>
        </p:spPr>
        <p:txBody>
          <a:bodyPr wrap="none" anchor="ctr"/>
          <a:lstStyle/>
          <a:p>
            <a:pPr eaLnBrk="0" hangingPunct="0"/>
            <a:endParaRPr lang="en-GB"/>
          </a:p>
        </p:txBody>
      </p:sp>
      <p:sp>
        <p:nvSpPr>
          <p:cNvPr id="13315" name="Rectangle 3"/>
          <p:cNvSpPr>
            <a:spLocks noGrp="1" noChangeArrowheads="1"/>
          </p:cNvSpPr>
          <p:nvPr>
            <p:ph type="title"/>
          </p:nvPr>
        </p:nvSpPr>
        <p:spPr>
          <a:xfrm>
            <a:off x="1676400" y="758825"/>
            <a:ext cx="7162800" cy="768350"/>
          </a:xfrm>
          <a:effectLst>
            <a:outerShdw dist="71842" dir="2700000" algn="ctr" rotWithShape="0">
              <a:schemeClr val="bg2"/>
            </a:outerShdw>
          </a:effectLst>
        </p:spPr>
        <p:txBody>
          <a:bodyPr/>
          <a:lstStyle/>
          <a:p>
            <a:pPr>
              <a:defRPr/>
            </a:pPr>
            <a:r>
              <a:rPr lang="en-US" b="1" dirty="0" smtClean="0"/>
              <a:t>1) Perpetual </a:t>
            </a:r>
            <a:r>
              <a:rPr lang="en-US" b="1" dirty="0"/>
              <a:t>Bonds</a:t>
            </a:r>
          </a:p>
        </p:txBody>
      </p:sp>
      <p:sp>
        <p:nvSpPr>
          <p:cNvPr id="13316" name="Rectangle 4"/>
          <p:cNvSpPr>
            <a:spLocks noGrp="1" noChangeArrowheads="1"/>
          </p:cNvSpPr>
          <p:nvPr>
            <p:ph type="body" idx="1"/>
          </p:nvPr>
        </p:nvSpPr>
        <p:spPr>
          <a:xfrm>
            <a:off x="304800" y="1714500"/>
            <a:ext cx="8534400" cy="1143000"/>
          </a:xfrm>
          <a:effectLst>
            <a:outerShdw algn="ctr" rotWithShape="0">
              <a:schemeClr val="bg2"/>
            </a:outerShdw>
          </a:effectLst>
        </p:spPr>
        <p:txBody>
          <a:bodyPr/>
          <a:lstStyle/>
          <a:p>
            <a:pPr marL="0" indent="0" algn="ctr">
              <a:lnSpc>
                <a:spcPct val="90000"/>
              </a:lnSpc>
              <a:buFont typeface="Monotype Sorts" pitchFamily="2" charset="2"/>
              <a:buNone/>
              <a:defRPr/>
            </a:pPr>
            <a:r>
              <a:rPr lang="en-US" sz="3500" dirty="0" smtClean="0"/>
              <a:t>1)  A </a:t>
            </a:r>
            <a:r>
              <a:rPr lang="en-US" sz="3500" i="1" dirty="0" smtClean="0">
                <a:solidFill>
                  <a:schemeClr val="hlink"/>
                </a:solidFill>
                <a:effectLst>
                  <a:outerShdw blurRad="38100" dist="38100" dir="2700000" algn="tl">
                    <a:srgbClr val="C0C0C0"/>
                  </a:outerShdw>
                </a:effectLst>
              </a:rPr>
              <a:t>perpetual bond</a:t>
            </a:r>
            <a:r>
              <a:rPr lang="en-US" sz="3500" dirty="0" smtClean="0"/>
              <a:t> is a bond that  </a:t>
            </a:r>
          </a:p>
          <a:p>
            <a:pPr marL="0" indent="0" algn="ctr">
              <a:lnSpc>
                <a:spcPct val="90000"/>
              </a:lnSpc>
              <a:buFont typeface="Monotype Sorts" pitchFamily="2" charset="2"/>
              <a:buNone/>
              <a:defRPr/>
            </a:pPr>
            <a:r>
              <a:rPr lang="en-US" sz="3500" i="1" dirty="0" smtClean="0"/>
              <a:t>never</a:t>
            </a:r>
            <a:r>
              <a:rPr lang="en-US" sz="3500" dirty="0" smtClean="0"/>
              <a:t> matures. It has an infinite life.</a:t>
            </a:r>
          </a:p>
        </p:txBody>
      </p:sp>
      <p:sp>
        <p:nvSpPr>
          <p:cNvPr id="17414" name="Rectangle 6"/>
          <p:cNvSpPr>
            <a:spLocks noChangeArrowheads="1"/>
          </p:cNvSpPr>
          <p:nvPr/>
        </p:nvSpPr>
        <p:spPr bwMode="auto">
          <a:xfrm>
            <a:off x="1585913" y="3863975"/>
            <a:ext cx="1503362" cy="515938"/>
          </a:xfrm>
          <a:prstGeom prst="rect">
            <a:avLst/>
          </a:prstGeom>
          <a:noFill/>
          <a:ln w="12700">
            <a:noFill/>
            <a:miter lim="800000"/>
            <a:headEnd/>
            <a:tailEnd/>
          </a:ln>
        </p:spPr>
        <p:txBody>
          <a:bodyPr wrap="none" lIns="90488" tIns="44450" rIns="90488" bIns="44450">
            <a:spAutoFit/>
          </a:bodyPr>
          <a:lstStyle/>
          <a:p>
            <a:pPr eaLnBrk="0" hangingPunct="0"/>
            <a:r>
              <a:rPr lang="en-US" sz="2800"/>
              <a:t>(1 +</a:t>
            </a:r>
            <a:r>
              <a:rPr lang="en-US" sz="2800">
                <a:solidFill>
                  <a:srgbClr val="014A01"/>
                </a:solidFill>
              </a:rPr>
              <a:t> </a:t>
            </a:r>
            <a:r>
              <a:rPr lang="en-US" sz="2800">
                <a:solidFill>
                  <a:srgbClr val="42B200"/>
                </a:solidFill>
              </a:rPr>
              <a:t>k</a:t>
            </a:r>
            <a:r>
              <a:rPr lang="en-US" sz="2800" baseline="-25000">
                <a:solidFill>
                  <a:srgbClr val="42B200"/>
                </a:solidFill>
              </a:rPr>
              <a:t>d</a:t>
            </a:r>
            <a:r>
              <a:rPr lang="en-US" sz="2800"/>
              <a:t>)</a:t>
            </a:r>
            <a:r>
              <a:rPr lang="en-US" sz="2800" baseline="30000"/>
              <a:t>1</a:t>
            </a:r>
          </a:p>
        </p:txBody>
      </p:sp>
      <p:sp>
        <p:nvSpPr>
          <p:cNvPr id="17415" name="Rectangle 7"/>
          <p:cNvSpPr>
            <a:spLocks noChangeArrowheads="1"/>
          </p:cNvSpPr>
          <p:nvPr/>
        </p:nvSpPr>
        <p:spPr bwMode="auto">
          <a:xfrm>
            <a:off x="3643313" y="3863975"/>
            <a:ext cx="1503362" cy="515938"/>
          </a:xfrm>
          <a:prstGeom prst="rect">
            <a:avLst/>
          </a:prstGeom>
          <a:noFill/>
          <a:ln w="12700">
            <a:noFill/>
            <a:miter lim="800000"/>
            <a:headEnd/>
            <a:tailEnd/>
          </a:ln>
        </p:spPr>
        <p:txBody>
          <a:bodyPr wrap="none" lIns="90488" tIns="44450" rIns="90488" bIns="44450">
            <a:spAutoFit/>
          </a:bodyPr>
          <a:lstStyle/>
          <a:p>
            <a:pPr eaLnBrk="0" hangingPunct="0"/>
            <a:r>
              <a:rPr lang="en-US" sz="2800"/>
              <a:t>(1 + </a:t>
            </a:r>
            <a:r>
              <a:rPr lang="en-US" sz="2800">
                <a:solidFill>
                  <a:srgbClr val="42B200"/>
                </a:solidFill>
              </a:rPr>
              <a:t>k</a:t>
            </a:r>
            <a:r>
              <a:rPr lang="en-US" sz="2800" baseline="-25000">
                <a:solidFill>
                  <a:srgbClr val="42B200"/>
                </a:solidFill>
              </a:rPr>
              <a:t>d</a:t>
            </a:r>
            <a:r>
              <a:rPr lang="en-US" sz="2800"/>
              <a:t>)</a:t>
            </a:r>
            <a:r>
              <a:rPr lang="en-US" sz="2800" baseline="30000"/>
              <a:t>2</a:t>
            </a:r>
          </a:p>
        </p:txBody>
      </p:sp>
      <p:sp>
        <p:nvSpPr>
          <p:cNvPr id="13320" name="Rectangle 8"/>
          <p:cNvSpPr>
            <a:spLocks noChangeArrowheads="1"/>
          </p:cNvSpPr>
          <p:nvPr/>
        </p:nvSpPr>
        <p:spPr bwMode="auto">
          <a:xfrm>
            <a:off x="6538913" y="3863975"/>
            <a:ext cx="1541462" cy="515938"/>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800">
                <a:latin typeface="Arial" charset="0"/>
              </a:rPr>
              <a:t>(1 + </a:t>
            </a:r>
            <a:r>
              <a:rPr lang="en-US" sz="2800">
                <a:solidFill>
                  <a:srgbClr val="42B200"/>
                </a:solidFill>
                <a:latin typeface="Arial" charset="0"/>
              </a:rPr>
              <a:t>k</a:t>
            </a:r>
            <a:r>
              <a:rPr lang="en-US" sz="2800" baseline="-25000">
                <a:solidFill>
                  <a:srgbClr val="42B200"/>
                </a:solidFill>
                <a:latin typeface="Arial" charset="0"/>
              </a:rPr>
              <a:t>d</a:t>
            </a:r>
            <a:r>
              <a:rPr lang="en-US" sz="2800">
                <a:latin typeface="Arial" charset="0"/>
              </a:rPr>
              <a:t>)</a:t>
            </a:r>
            <a:r>
              <a:rPr lang="en-US" sz="2800" baseline="30000">
                <a:solidFill>
                  <a:schemeClr val="hlink"/>
                </a:solidFill>
                <a:effectLst>
                  <a:outerShdw blurRad="38100" dist="38100" dir="2700000" algn="tl">
                    <a:srgbClr val="C0C0C0"/>
                  </a:outerShdw>
                </a:effectLst>
                <a:latin typeface="Symbol" pitchFamily="18" charset="2"/>
              </a:rPr>
              <a:t>¥</a:t>
            </a:r>
          </a:p>
        </p:txBody>
      </p:sp>
      <p:sp>
        <p:nvSpPr>
          <p:cNvPr id="17417" name="Rectangle 9"/>
          <p:cNvSpPr>
            <a:spLocks noChangeArrowheads="1"/>
          </p:cNvSpPr>
          <p:nvPr/>
        </p:nvSpPr>
        <p:spPr bwMode="auto">
          <a:xfrm>
            <a:off x="671513" y="3543300"/>
            <a:ext cx="879475" cy="638175"/>
          </a:xfrm>
          <a:prstGeom prst="rect">
            <a:avLst/>
          </a:prstGeom>
          <a:noFill/>
          <a:ln w="12700">
            <a:noFill/>
            <a:miter lim="800000"/>
            <a:headEnd/>
            <a:tailEnd/>
          </a:ln>
        </p:spPr>
        <p:txBody>
          <a:bodyPr wrap="none" lIns="90488" tIns="44450" rIns="90488" bIns="44450">
            <a:spAutoFit/>
          </a:bodyPr>
          <a:lstStyle/>
          <a:p>
            <a:pPr eaLnBrk="0" hangingPunct="0"/>
            <a:r>
              <a:rPr lang="en-US"/>
              <a:t>V =</a:t>
            </a:r>
          </a:p>
        </p:txBody>
      </p:sp>
      <p:sp>
        <p:nvSpPr>
          <p:cNvPr id="17418" name="Rectangle 10"/>
          <p:cNvSpPr>
            <a:spLocks noChangeArrowheads="1"/>
          </p:cNvSpPr>
          <p:nvPr/>
        </p:nvSpPr>
        <p:spPr bwMode="auto">
          <a:xfrm>
            <a:off x="3186113" y="3619500"/>
            <a:ext cx="447675" cy="638175"/>
          </a:xfrm>
          <a:prstGeom prst="rect">
            <a:avLst/>
          </a:prstGeom>
          <a:noFill/>
          <a:ln w="12700">
            <a:noFill/>
            <a:miter lim="800000"/>
            <a:headEnd/>
            <a:tailEnd/>
          </a:ln>
        </p:spPr>
        <p:txBody>
          <a:bodyPr wrap="none" lIns="90488" tIns="44450" rIns="90488" bIns="44450">
            <a:spAutoFit/>
          </a:bodyPr>
          <a:lstStyle/>
          <a:p>
            <a:pPr eaLnBrk="0" hangingPunct="0"/>
            <a:r>
              <a:rPr lang="en-US"/>
              <a:t>+</a:t>
            </a:r>
          </a:p>
        </p:txBody>
      </p:sp>
      <p:sp>
        <p:nvSpPr>
          <p:cNvPr id="17419" name="Rectangle 11"/>
          <p:cNvSpPr>
            <a:spLocks noChangeArrowheads="1"/>
          </p:cNvSpPr>
          <p:nvPr/>
        </p:nvSpPr>
        <p:spPr bwMode="auto">
          <a:xfrm>
            <a:off x="5167313" y="3619500"/>
            <a:ext cx="1349375" cy="638175"/>
          </a:xfrm>
          <a:prstGeom prst="rect">
            <a:avLst/>
          </a:prstGeom>
          <a:noFill/>
          <a:ln w="12700">
            <a:noFill/>
            <a:miter lim="800000"/>
            <a:headEnd/>
            <a:tailEnd/>
          </a:ln>
        </p:spPr>
        <p:txBody>
          <a:bodyPr wrap="none" lIns="90488" tIns="44450" rIns="90488" bIns="44450">
            <a:spAutoFit/>
          </a:bodyPr>
          <a:lstStyle/>
          <a:p>
            <a:pPr eaLnBrk="0" hangingPunct="0"/>
            <a:r>
              <a:rPr lang="en-US"/>
              <a:t>+ ... +</a:t>
            </a:r>
          </a:p>
        </p:txBody>
      </p:sp>
      <p:sp>
        <p:nvSpPr>
          <p:cNvPr id="17420" name="Line 12"/>
          <p:cNvSpPr>
            <a:spLocks noChangeShapeType="1"/>
          </p:cNvSpPr>
          <p:nvPr/>
        </p:nvSpPr>
        <p:spPr bwMode="auto">
          <a:xfrm>
            <a:off x="1600200" y="3848100"/>
            <a:ext cx="1371600" cy="0"/>
          </a:xfrm>
          <a:prstGeom prst="line">
            <a:avLst/>
          </a:prstGeom>
          <a:noFill/>
          <a:ln w="25400">
            <a:solidFill>
              <a:srgbClr val="000000"/>
            </a:solidFill>
            <a:round/>
            <a:headEnd/>
            <a:tailEnd/>
          </a:ln>
        </p:spPr>
        <p:txBody>
          <a:bodyPr/>
          <a:lstStyle/>
          <a:p>
            <a:endParaRPr lang="ar-SA"/>
          </a:p>
        </p:txBody>
      </p:sp>
      <p:sp>
        <p:nvSpPr>
          <p:cNvPr id="17421" name="Line 13"/>
          <p:cNvSpPr>
            <a:spLocks noChangeShapeType="1"/>
          </p:cNvSpPr>
          <p:nvPr/>
        </p:nvSpPr>
        <p:spPr bwMode="auto">
          <a:xfrm>
            <a:off x="3657600" y="3848100"/>
            <a:ext cx="1371600" cy="0"/>
          </a:xfrm>
          <a:prstGeom prst="line">
            <a:avLst/>
          </a:prstGeom>
          <a:noFill/>
          <a:ln w="25400">
            <a:solidFill>
              <a:srgbClr val="000000"/>
            </a:solidFill>
            <a:round/>
            <a:headEnd/>
            <a:tailEnd/>
          </a:ln>
        </p:spPr>
        <p:txBody>
          <a:bodyPr/>
          <a:lstStyle/>
          <a:p>
            <a:endParaRPr lang="ar-SA"/>
          </a:p>
        </p:txBody>
      </p:sp>
      <p:sp>
        <p:nvSpPr>
          <p:cNvPr id="17422" name="Line 14"/>
          <p:cNvSpPr>
            <a:spLocks noChangeShapeType="1"/>
          </p:cNvSpPr>
          <p:nvPr/>
        </p:nvSpPr>
        <p:spPr bwMode="auto">
          <a:xfrm>
            <a:off x="6553200" y="3848100"/>
            <a:ext cx="1371600" cy="0"/>
          </a:xfrm>
          <a:prstGeom prst="line">
            <a:avLst/>
          </a:prstGeom>
          <a:noFill/>
          <a:ln w="25400">
            <a:solidFill>
              <a:srgbClr val="000000"/>
            </a:solidFill>
            <a:round/>
            <a:headEnd/>
            <a:tailEnd/>
          </a:ln>
        </p:spPr>
        <p:txBody>
          <a:bodyPr/>
          <a:lstStyle/>
          <a:p>
            <a:endParaRPr lang="ar-SA"/>
          </a:p>
        </p:txBody>
      </p:sp>
      <p:sp>
        <p:nvSpPr>
          <p:cNvPr id="17423" name="Rectangle 15"/>
          <p:cNvSpPr>
            <a:spLocks noChangeArrowheads="1"/>
          </p:cNvSpPr>
          <p:nvPr/>
        </p:nvSpPr>
        <p:spPr bwMode="auto">
          <a:xfrm>
            <a:off x="2119313" y="3314700"/>
            <a:ext cx="307975"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I</a:t>
            </a:r>
          </a:p>
        </p:txBody>
      </p:sp>
      <p:sp>
        <p:nvSpPr>
          <p:cNvPr id="17424" name="Rectangle 16"/>
          <p:cNvSpPr>
            <a:spLocks noChangeArrowheads="1"/>
          </p:cNvSpPr>
          <p:nvPr/>
        </p:nvSpPr>
        <p:spPr bwMode="auto">
          <a:xfrm>
            <a:off x="7072313" y="3314700"/>
            <a:ext cx="307975"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I</a:t>
            </a:r>
          </a:p>
        </p:txBody>
      </p:sp>
      <p:sp>
        <p:nvSpPr>
          <p:cNvPr id="17425" name="Rectangle 17"/>
          <p:cNvSpPr>
            <a:spLocks noChangeArrowheads="1"/>
          </p:cNvSpPr>
          <p:nvPr/>
        </p:nvSpPr>
        <p:spPr bwMode="auto">
          <a:xfrm>
            <a:off x="4176713" y="3314700"/>
            <a:ext cx="307975"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I</a:t>
            </a:r>
          </a:p>
        </p:txBody>
      </p:sp>
      <p:sp>
        <p:nvSpPr>
          <p:cNvPr id="17426" name="Rectangle 18"/>
          <p:cNvSpPr>
            <a:spLocks noChangeArrowheads="1"/>
          </p:cNvSpPr>
          <p:nvPr/>
        </p:nvSpPr>
        <p:spPr bwMode="auto">
          <a:xfrm>
            <a:off x="1052513" y="4838700"/>
            <a:ext cx="846137" cy="638175"/>
          </a:xfrm>
          <a:prstGeom prst="rect">
            <a:avLst/>
          </a:prstGeom>
          <a:noFill/>
          <a:ln w="12700">
            <a:noFill/>
            <a:miter lim="800000"/>
            <a:headEnd/>
            <a:tailEnd/>
          </a:ln>
        </p:spPr>
        <p:txBody>
          <a:bodyPr wrap="none" lIns="90488" tIns="44450" rIns="90488" bIns="44450">
            <a:spAutoFit/>
          </a:bodyPr>
          <a:lstStyle/>
          <a:p>
            <a:pPr eaLnBrk="0" hangingPunct="0"/>
            <a:r>
              <a:rPr lang="en-US"/>
              <a:t>= </a:t>
            </a:r>
            <a:r>
              <a:rPr lang="en-US">
                <a:latin typeface="Symbol" pitchFamily="18" charset="2"/>
              </a:rPr>
              <a:t>S</a:t>
            </a:r>
          </a:p>
        </p:txBody>
      </p:sp>
      <p:sp>
        <p:nvSpPr>
          <p:cNvPr id="13331" name="Rectangle 19"/>
          <p:cNvSpPr>
            <a:spLocks noChangeArrowheads="1"/>
          </p:cNvSpPr>
          <p:nvPr/>
        </p:nvSpPr>
        <p:spPr bwMode="auto">
          <a:xfrm>
            <a:off x="1509713" y="4595813"/>
            <a:ext cx="398462" cy="4540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400">
                <a:solidFill>
                  <a:schemeClr val="hlink"/>
                </a:solidFill>
                <a:effectLst>
                  <a:outerShdw blurRad="38100" dist="38100" dir="2700000" algn="tl">
                    <a:srgbClr val="C0C0C0"/>
                  </a:outerShdw>
                </a:effectLst>
                <a:latin typeface="Symbol" pitchFamily="18" charset="2"/>
              </a:rPr>
              <a:t>¥</a:t>
            </a:r>
          </a:p>
        </p:txBody>
      </p:sp>
      <p:sp>
        <p:nvSpPr>
          <p:cNvPr id="17428" name="Rectangle 20"/>
          <p:cNvSpPr>
            <a:spLocks noChangeArrowheads="1"/>
          </p:cNvSpPr>
          <p:nvPr/>
        </p:nvSpPr>
        <p:spPr bwMode="auto">
          <a:xfrm>
            <a:off x="1433513" y="5327650"/>
            <a:ext cx="554037" cy="393700"/>
          </a:xfrm>
          <a:prstGeom prst="rect">
            <a:avLst/>
          </a:prstGeom>
          <a:noFill/>
          <a:ln w="12700">
            <a:noFill/>
            <a:miter lim="800000"/>
            <a:headEnd/>
            <a:tailEnd/>
          </a:ln>
        </p:spPr>
        <p:txBody>
          <a:bodyPr wrap="none" lIns="90488" tIns="44450" rIns="90488" bIns="44450">
            <a:spAutoFit/>
          </a:bodyPr>
          <a:lstStyle/>
          <a:p>
            <a:pPr eaLnBrk="0" hangingPunct="0"/>
            <a:r>
              <a:rPr lang="en-US" sz="2000"/>
              <a:t>t=1</a:t>
            </a:r>
          </a:p>
        </p:txBody>
      </p:sp>
      <p:sp>
        <p:nvSpPr>
          <p:cNvPr id="17429" name="Rectangle 21"/>
          <p:cNvSpPr>
            <a:spLocks noChangeArrowheads="1"/>
          </p:cNvSpPr>
          <p:nvPr/>
        </p:nvSpPr>
        <p:spPr bwMode="auto">
          <a:xfrm>
            <a:off x="2043113" y="5083175"/>
            <a:ext cx="1449387" cy="515938"/>
          </a:xfrm>
          <a:prstGeom prst="rect">
            <a:avLst/>
          </a:prstGeom>
          <a:noFill/>
          <a:ln w="12700">
            <a:noFill/>
            <a:miter lim="800000"/>
            <a:headEnd/>
            <a:tailEnd/>
          </a:ln>
        </p:spPr>
        <p:txBody>
          <a:bodyPr wrap="none" lIns="90488" tIns="44450" rIns="90488" bIns="44450">
            <a:spAutoFit/>
          </a:bodyPr>
          <a:lstStyle/>
          <a:p>
            <a:pPr eaLnBrk="0" hangingPunct="0"/>
            <a:r>
              <a:rPr lang="en-US" sz="2800"/>
              <a:t>(1 + </a:t>
            </a:r>
            <a:r>
              <a:rPr lang="en-US" sz="2800">
                <a:solidFill>
                  <a:srgbClr val="42B200"/>
                </a:solidFill>
              </a:rPr>
              <a:t>k</a:t>
            </a:r>
            <a:r>
              <a:rPr lang="en-US" sz="2800" baseline="-25000">
                <a:solidFill>
                  <a:srgbClr val="42B200"/>
                </a:solidFill>
              </a:rPr>
              <a:t>d</a:t>
            </a:r>
            <a:r>
              <a:rPr lang="en-US" sz="2800"/>
              <a:t>)</a:t>
            </a:r>
            <a:r>
              <a:rPr lang="en-US" sz="2800" baseline="30000"/>
              <a:t>t</a:t>
            </a:r>
          </a:p>
        </p:txBody>
      </p:sp>
      <p:sp>
        <p:nvSpPr>
          <p:cNvPr id="17430" name="Line 22"/>
          <p:cNvSpPr>
            <a:spLocks noChangeShapeType="1"/>
          </p:cNvSpPr>
          <p:nvPr/>
        </p:nvSpPr>
        <p:spPr bwMode="auto">
          <a:xfrm>
            <a:off x="2057400" y="5067300"/>
            <a:ext cx="1371600" cy="0"/>
          </a:xfrm>
          <a:prstGeom prst="line">
            <a:avLst/>
          </a:prstGeom>
          <a:noFill/>
          <a:ln w="25400">
            <a:solidFill>
              <a:srgbClr val="000000"/>
            </a:solidFill>
            <a:round/>
            <a:headEnd/>
            <a:tailEnd/>
          </a:ln>
        </p:spPr>
        <p:txBody>
          <a:bodyPr/>
          <a:lstStyle/>
          <a:p>
            <a:endParaRPr lang="ar-SA"/>
          </a:p>
        </p:txBody>
      </p:sp>
      <p:sp>
        <p:nvSpPr>
          <p:cNvPr id="17431" name="Rectangle 23"/>
          <p:cNvSpPr>
            <a:spLocks noChangeArrowheads="1"/>
          </p:cNvSpPr>
          <p:nvPr/>
        </p:nvSpPr>
        <p:spPr bwMode="auto">
          <a:xfrm>
            <a:off x="2576513" y="4533900"/>
            <a:ext cx="307975"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I</a:t>
            </a:r>
          </a:p>
        </p:txBody>
      </p:sp>
      <p:sp>
        <p:nvSpPr>
          <p:cNvPr id="13336" name="Rectangle 24"/>
          <p:cNvSpPr>
            <a:spLocks noChangeArrowheads="1"/>
          </p:cNvSpPr>
          <p:nvPr/>
        </p:nvSpPr>
        <p:spPr bwMode="auto">
          <a:xfrm>
            <a:off x="4329113" y="4838700"/>
            <a:ext cx="3771900" cy="63817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3200">
                <a:latin typeface="Arial" charset="0"/>
              </a:rPr>
              <a:t>or     </a:t>
            </a:r>
            <a:r>
              <a:rPr lang="en-US" sz="3200">
                <a:solidFill>
                  <a:schemeClr val="tx2"/>
                </a:solidFill>
                <a:latin typeface="Arial" charset="0"/>
              </a:rPr>
              <a:t>I </a:t>
            </a:r>
            <a:r>
              <a:rPr lang="en-US" sz="3200">
                <a:latin typeface="Arial" charset="0"/>
              </a:rPr>
              <a:t>(PVIFA </a:t>
            </a:r>
            <a:r>
              <a:rPr lang="en-US" baseline="-25000">
                <a:solidFill>
                  <a:srgbClr val="42B200"/>
                </a:solidFill>
                <a:latin typeface="Arial" charset="0"/>
              </a:rPr>
              <a:t>k</a:t>
            </a:r>
            <a:r>
              <a:rPr lang="en-US" baseline="-50000">
                <a:solidFill>
                  <a:srgbClr val="42B200"/>
                </a:solidFill>
                <a:latin typeface="Arial" charset="0"/>
              </a:rPr>
              <a:t>d</a:t>
            </a:r>
            <a:r>
              <a:rPr lang="en-US" baseline="-25000">
                <a:latin typeface="Arial" charset="0"/>
              </a:rPr>
              <a:t>, </a:t>
            </a:r>
            <a:r>
              <a:rPr lang="en-US" sz="3200" baseline="-25000">
                <a:solidFill>
                  <a:schemeClr val="hlink"/>
                </a:solidFill>
                <a:effectLst>
                  <a:outerShdw blurRad="38100" dist="38100" dir="2700000" algn="tl">
                    <a:srgbClr val="C0C0C0"/>
                  </a:outerShdw>
                </a:effectLst>
                <a:latin typeface="Symbol" pitchFamily="18" charset="2"/>
              </a:rPr>
              <a:t>¥</a:t>
            </a:r>
            <a:r>
              <a:rPr lang="en-US" baseline="-25000">
                <a:latin typeface="Arial" charset="0"/>
              </a:rPr>
              <a:t> </a:t>
            </a:r>
            <a:r>
              <a:rPr lang="en-US">
                <a:latin typeface="Arial" charset="0"/>
              </a:rPr>
              <a:t>)</a:t>
            </a:r>
          </a:p>
        </p:txBody>
      </p:sp>
      <p:sp>
        <p:nvSpPr>
          <p:cNvPr id="13337" name="Rectangle 25"/>
          <p:cNvSpPr>
            <a:spLocks noChangeArrowheads="1"/>
          </p:cNvSpPr>
          <p:nvPr/>
        </p:nvSpPr>
        <p:spPr bwMode="auto">
          <a:xfrm>
            <a:off x="685800" y="5753100"/>
            <a:ext cx="6429375" cy="638175"/>
          </a:xfrm>
          <a:prstGeom prst="rect">
            <a:avLst/>
          </a:prstGeom>
          <a:noFill/>
          <a:ln w="12700">
            <a:noFill/>
            <a:miter lim="800000"/>
            <a:headEnd/>
            <a:tailEnd/>
          </a:ln>
          <a:effectLst/>
        </p:spPr>
        <p:txBody>
          <a:bodyPr wrap="none" lIns="90488" tIns="44450" rIns="90488" bIns="44450">
            <a:spAutoFit/>
          </a:bodyPr>
          <a:lstStyle/>
          <a:p>
            <a:pPr eaLnBrk="0" hangingPunct="0">
              <a:spcBef>
                <a:spcPct val="20000"/>
              </a:spcBef>
              <a:spcAft>
                <a:spcPct val="20000"/>
              </a:spcAft>
              <a:defRPr/>
            </a:pPr>
            <a:r>
              <a:rPr lang="en-US" dirty="0">
                <a:latin typeface="Arial" charset="0"/>
              </a:rPr>
              <a:t>V = </a:t>
            </a:r>
            <a:r>
              <a:rPr lang="en-US" dirty="0">
                <a:solidFill>
                  <a:schemeClr val="tx2"/>
                </a:solidFill>
                <a:effectLst>
                  <a:outerShdw blurRad="38100" dist="38100" dir="2700000" algn="tl">
                    <a:srgbClr val="C0C0C0"/>
                  </a:outerShdw>
                </a:effectLst>
                <a:latin typeface="Arial" charset="0"/>
              </a:rPr>
              <a:t>I</a:t>
            </a:r>
            <a:r>
              <a:rPr lang="en-US" dirty="0">
                <a:latin typeface="Arial" charset="0"/>
              </a:rPr>
              <a:t> / </a:t>
            </a:r>
            <a:r>
              <a:rPr lang="en-US" dirty="0" err="1">
                <a:solidFill>
                  <a:srgbClr val="42B200"/>
                </a:solidFill>
                <a:effectLst>
                  <a:outerShdw blurRad="38100" dist="38100" dir="2700000" algn="tl">
                    <a:srgbClr val="C0C0C0"/>
                  </a:outerShdw>
                </a:effectLst>
                <a:latin typeface="Arial" charset="0"/>
              </a:rPr>
              <a:t>k</a:t>
            </a:r>
            <a:r>
              <a:rPr lang="en-US" baseline="-25000" dirty="0" err="1">
                <a:solidFill>
                  <a:srgbClr val="42B200"/>
                </a:solidFill>
                <a:effectLst>
                  <a:outerShdw blurRad="38100" dist="38100" dir="2700000" algn="tl">
                    <a:srgbClr val="C0C0C0"/>
                  </a:outerShdw>
                </a:effectLst>
                <a:latin typeface="Arial" charset="0"/>
              </a:rPr>
              <a:t>d</a:t>
            </a:r>
            <a:r>
              <a:rPr lang="en-US" dirty="0">
                <a:latin typeface="Arial" charset="0"/>
              </a:rPr>
              <a:t> 	[</a:t>
            </a:r>
            <a:r>
              <a:rPr lang="en-US" i="1" dirty="0">
                <a:latin typeface="Arial" charset="0"/>
              </a:rPr>
              <a:t>Reduced Form</a:t>
            </a:r>
            <a:r>
              <a:rPr lang="en-US" dirty="0">
                <a:latin typeface="Arial" charset="0"/>
              </a:rPr>
              <a:t>]</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730250"/>
            <a:ext cx="6781800" cy="768350"/>
          </a:xfrm>
        </p:spPr>
        <p:txBody>
          <a:bodyPr/>
          <a:lstStyle/>
          <a:p>
            <a:pPr>
              <a:defRPr/>
            </a:pPr>
            <a:r>
              <a:rPr lang="en-US" b="1" dirty="0" smtClean="0"/>
              <a:t>Meaning of symbol</a:t>
            </a:r>
            <a:endParaRPr lang="en-US" b="1" dirty="0"/>
          </a:p>
        </p:txBody>
      </p:sp>
      <p:sp>
        <p:nvSpPr>
          <p:cNvPr id="15363" name="Content Placeholder 2"/>
          <p:cNvSpPr>
            <a:spLocks noGrp="1"/>
          </p:cNvSpPr>
          <p:nvPr>
            <p:ph idx="1"/>
          </p:nvPr>
        </p:nvSpPr>
        <p:spPr>
          <a:xfrm>
            <a:off x="685800" y="1981200"/>
            <a:ext cx="7772400" cy="4724400"/>
          </a:xfrm>
        </p:spPr>
        <p:txBody>
          <a:bodyPr/>
          <a:lstStyle/>
          <a:p>
            <a:pPr>
              <a:defRPr/>
            </a:pPr>
            <a:r>
              <a:rPr lang="en-US" i="1" dirty="0" smtClean="0">
                <a:solidFill>
                  <a:srgbClr val="C00000"/>
                </a:solidFill>
                <a:effectLst>
                  <a:outerShdw blurRad="38100" dist="38100" dir="2700000" algn="tl">
                    <a:srgbClr val="000000">
                      <a:alpha val="43137"/>
                    </a:srgbClr>
                  </a:outerShdw>
                </a:effectLst>
              </a:rPr>
              <a:t>V</a:t>
            </a:r>
            <a:r>
              <a:rPr lang="en-US" dirty="0" smtClean="0"/>
              <a:t> = Present </a:t>
            </a:r>
            <a:r>
              <a:rPr lang="en-US" dirty="0" err="1" smtClean="0"/>
              <a:t>Intrensic</a:t>
            </a:r>
            <a:r>
              <a:rPr lang="en-US" dirty="0" smtClean="0"/>
              <a:t> Value</a:t>
            </a:r>
          </a:p>
          <a:p>
            <a:pPr>
              <a:defRPr/>
            </a:pPr>
            <a:r>
              <a:rPr lang="en-US" i="1" dirty="0" smtClean="0">
                <a:solidFill>
                  <a:srgbClr val="C00000"/>
                </a:solidFill>
                <a:effectLst>
                  <a:outerShdw blurRad="38100" dist="38100" dir="2700000" algn="tl">
                    <a:srgbClr val="000000">
                      <a:alpha val="43137"/>
                    </a:srgbClr>
                  </a:outerShdw>
                </a:effectLst>
              </a:rPr>
              <a:t>I</a:t>
            </a:r>
            <a:r>
              <a:rPr lang="en-US" dirty="0" smtClean="0">
                <a:solidFill>
                  <a:srgbClr val="C00000"/>
                </a:solidFill>
              </a:rPr>
              <a:t> </a:t>
            </a:r>
            <a:r>
              <a:rPr lang="en-US" dirty="0" smtClean="0"/>
              <a:t>= Periodic Interest Payment In  </a:t>
            </a:r>
          </a:p>
          <a:p>
            <a:pPr marL="0" indent="0">
              <a:buFont typeface="Monotype Sorts" pitchFamily="2" charset="2"/>
              <a:buNone/>
              <a:defRPr/>
            </a:pPr>
            <a:r>
              <a:rPr lang="en-US" dirty="0"/>
              <a:t> </a:t>
            </a:r>
            <a:r>
              <a:rPr lang="en-US" dirty="0" smtClean="0"/>
              <a:t>      Value Not %; or it is the actual </a:t>
            </a:r>
          </a:p>
          <a:p>
            <a:pPr marL="0" indent="0">
              <a:buFont typeface="Monotype Sorts" pitchFamily="2" charset="2"/>
              <a:buNone/>
              <a:defRPr/>
            </a:pPr>
            <a:r>
              <a:rPr lang="en-US" dirty="0"/>
              <a:t> </a:t>
            </a:r>
            <a:r>
              <a:rPr lang="en-US" dirty="0" smtClean="0"/>
              <a:t>      amount paid by the issuer </a:t>
            </a:r>
          </a:p>
          <a:p>
            <a:pPr marL="0" indent="0">
              <a:buFont typeface="Monotype Sorts" pitchFamily="2" charset="2"/>
              <a:buNone/>
              <a:defRPr/>
            </a:pPr>
            <a:r>
              <a:rPr lang="en-US" dirty="0"/>
              <a:t> </a:t>
            </a:r>
            <a:r>
              <a:rPr lang="en-US" i="1" dirty="0" err="1" smtClean="0">
                <a:solidFill>
                  <a:srgbClr val="C00000"/>
                </a:solidFill>
                <a:effectLst>
                  <a:outerShdw blurRad="38100" dist="38100" dir="2700000" algn="tl">
                    <a:srgbClr val="000000">
                      <a:alpha val="43137"/>
                    </a:srgbClr>
                  </a:outerShdw>
                </a:effectLst>
              </a:rPr>
              <a:t>kd</a:t>
            </a:r>
            <a:r>
              <a:rPr lang="en-US" i="1" dirty="0" smtClean="0">
                <a:solidFill>
                  <a:srgbClr val="C00000"/>
                </a:solidFill>
                <a:effectLst>
                  <a:outerShdw blurRad="38100" dist="38100" dir="2700000" algn="tl">
                    <a:srgbClr val="000000">
                      <a:alpha val="43137"/>
                    </a:srgbClr>
                  </a:outerShdw>
                </a:effectLst>
              </a:rPr>
              <a:t> </a:t>
            </a:r>
            <a:r>
              <a:rPr lang="en-US" dirty="0" smtClean="0"/>
              <a:t>= Required Rate of Return or  </a:t>
            </a:r>
          </a:p>
          <a:p>
            <a:pPr marL="0" indent="0">
              <a:buFont typeface="Monotype Sorts" pitchFamily="2" charset="2"/>
              <a:buNone/>
              <a:defRPr/>
            </a:pPr>
            <a:r>
              <a:rPr lang="en-US" dirty="0"/>
              <a:t> </a:t>
            </a:r>
            <a:r>
              <a:rPr lang="en-US" dirty="0" smtClean="0"/>
              <a:t>         Discount Rate per Period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92113"/>
            <a:ext cx="7010400" cy="1444625"/>
          </a:xfrm>
        </p:spPr>
        <p:txBody>
          <a:bodyPr/>
          <a:lstStyle/>
          <a:p>
            <a:pPr>
              <a:defRPr/>
            </a:pPr>
            <a:r>
              <a:rPr lang="en-US" b="1" dirty="0" smtClean="0"/>
              <a:t>Perpetual Bonds Formula</a:t>
            </a:r>
            <a:endParaRPr lang="en-US" b="1" dirty="0"/>
          </a:p>
        </p:txBody>
      </p:sp>
      <p:sp>
        <p:nvSpPr>
          <p:cNvPr id="3" name="Content Placeholder 2"/>
          <p:cNvSpPr>
            <a:spLocks noGrp="1" noRot="1" noChangeAspect="1" noMove="1" noResize="1" noEditPoints="1" noAdjustHandles="1" noChangeArrowheads="1" noChangeShapeType="1" noTextEdit="1"/>
          </p:cNvSpPr>
          <p:nvPr>
            <p:ph idx="1"/>
          </p:nvPr>
        </p:nvSpPr>
        <p:spPr>
          <a:xfrm>
            <a:off x="685800" y="1981200"/>
            <a:ext cx="7772400" cy="4800600"/>
          </a:xfrm>
          <a:blipFill rotWithShape="1">
            <a:blip r:embed="rId2" cstate="print"/>
            <a:stretch>
              <a:fillRect l="-1333" r="-78"/>
            </a:stretch>
          </a:blipFill>
          <a:ln w="9525"/>
          <a:extLst>
            <a:ext uri="{91240B29-F687-4F45-9708-019B960494DF}">
              <a14:hiddenLine xmlns:a14="http://schemas.microsoft.com/office/drawing/2010/main" xmlns="" w="12700">
                <a:solidFill>
                  <a:srgbClr val="000000"/>
                </a:solidFill>
                <a:miter lim="800000"/>
                <a:headEnd/>
                <a:tailEnd/>
              </a14:hiddenLine>
            </a:ext>
          </a:extLst>
        </p:spPr>
        <p:txBody>
          <a:bodyPr/>
          <a:lstStyle/>
          <a:p>
            <a:pPr>
              <a:defRPr/>
            </a:pPr>
            <a:r>
              <a:rPr lang="en-US">
                <a:noFill/>
              </a:rPr>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title"/>
          </p:nvPr>
        </p:nvSpPr>
        <p:spPr>
          <a:xfrm>
            <a:off x="1676400" y="763588"/>
            <a:ext cx="7162800" cy="758825"/>
          </a:xfrm>
          <a:effectLst>
            <a:outerShdw dist="71842" dir="2700000" algn="ctr" rotWithShape="0">
              <a:schemeClr val="bg2"/>
            </a:outerShdw>
          </a:effectLst>
        </p:spPr>
        <p:txBody>
          <a:bodyPr/>
          <a:lstStyle/>
          <a:p>
            <a:pPr>
              <a:defRPr/>
            </a:pPr>
            <a:r>
              <a:rPr lang="en-US" b="1" dirty="0"/>
              <a:t>Perpetual Bond Example</a:t>
            </a:r>
          </a:p>
        </p:txBody>
      </p:sp>
      <p:sp>
        <p:nvSpPr>
          <p:cNvPr id="14340" name="Rectangle 4"/>
          <p:cNvSpPr>
            <a:spLocks noGrp="1" noChangeArrowheads="1"/>
          </p:cNvSpPr>
          <p:nvPr>
            <p:ph type="body" idx="1"/>
          </p:nvPr>
        </p:nvSpPr>
        <p:spPr>
          <a:xfrm>
            <a:off x="457200" y="1828800"/>
            <a:ext cx="8382000" cy="1905000"/>
          </a:xfrm>
          <a:effectLst>
            <a:outerShdw algn="ctr" rotWithShape="0">
              <a:schemeClr val="bg2"/>
            </a:outerShdw>
          </a:effectLst>
        </p:spPr>
        <p:txBody>
          <a:bodyPr/>
          <a:lstStyle/>
          <a:p>
            <a:pPr marL="0" indent="0" algn="ctr">
              <a:lnSpc>
                <a:spcPct val="90000"/>
              </a:lnSpc>
              <a:buFont typeface="Monotype Sorts" pitchFamily="2" charset="2"/>
              <a:buNone/>
              <a:defRPr/>
            </a:pPr>
            <a:r>
              <a:rPr lang="en-US" sz="3200" dirty="0" smtClean="0"/>
              <a:t>Bond P has a $1,000 face value and provides an </a:t>
            </a:r>
            <a:r>
              <a:rPr lang="en-US" sz="3200" dirty="0" smtClean="0">
                <a:solidFill>
                  <a:srgbClr val="380069"/>
                </a:solidFill>
              </a:rPr>
              <a:t>8% annual coupon</a:t>
            </a:r>
            <a:r>
              <a:rPr lang="en-US" sz="3200" dirty="0" smtClean="0"/>
              <a:t>. The appropriate </a:t>
            </a:r>
            <a:r>
              <a:rPr lang="en-US" sz="3200" dirty="0" smtClean="0">
                <a:solidFill>
                  <a:srgbClr val="42B200"/>
                </a:solidFill>
              </a:rPr>
              <a:t>discount rate is 10%</a:t>
            </a:r>
            <a:r>
              <a:rPr lang="en-US" sz="3200" dirty="0" smtClean="0"/>
              <a:t>. What is the value of the </a:t>
            </a:r>
            <a:r>
              <a:rPr lang="en-US" sz="3200" dirty="0" smtClean="0">
                <a:solidFill>
                  <a:schemeClr val="hlink"/>
                </a:solidFill>
                <a:effectLst>
                  <a:outerShdw blurRad="38100" dist="38100" dir="2700000" algn="tl">
                    <a:srgbClr val="C0C0C0"/>
                  </a:outerShdw>
                </a:effectLst>
              </a:rPr>
              <a:t>perpetual bond</a:t>
            </a:r>
            <a:r>
              <a:rPr lang="en-US" sz="3200" dirty="0" smtClean="0"/>
              <a:t>?</a:t>
            </a:r>
            <a:endParaRPr lang="en-US" sz="2800" dirty="0" smtClean="0"/>
          </a:p>
          <a:p>
            <a:pPr marL="0" indent="0" algn="ctr">
              <a:lnSpc>
                <a:spcPct val="90000"/>
              </a:lnSpc>
              <a:buFont typeface="Monotype Sorts" pitchFamily="2" charset="2"/>
              <a:buNone/>
              <a:defRPr/>
            </a:pPr>
            <a:endParaRPr lang="en-US" sz="1000" dirty="0" smtClean="0"/>
          </a:p>
          <a:p>
            <a:pPr marL="0" indent="0">
              <a:lnSpc>
                <a:spcPct val="90000"/>
              </a:lnSpc>
              <a:buFont typeface="Monotype Sorts" pitchFamily="2" charset="2"/>
              <a:buNone/>
              <a:defRPr/>
            </a:pPr>
            <a:r>
              <a:rPr lang="en-US" sz="2800" dirty="0" smtClean="0"/>
              <a:t>   </a:t>
            </a:r>
          </a:p>
        </p:txBody>
      </p:sp>
      <p:sp>
        <p:nvSpPr>
          <p:cNvPr id="20484" name="Line 6"/>
          <p:cNvSpPr>
            <a:spLocks noChangeShapeType="1"/>
          </p:cNvSpPr>
          <p:nvPr/>
        </p:nvSpPr>
        <p:spPr bwMode="auto">
          <a:xfrm>
            <a:off x="533400" y="3962400"/>
            <a:ext cx="8001000" cy="0"/>
          </a:xfrm>
          <a:prstGeom prst="line">
            <a:avLst/>
          </a:prstGeom>
          <a:noFill/>
          <a:ln w="12700">
            <a:solidFill>
              <a:schemeClr val="tx1"/>
            </a:solidFill>
            <a:prstDash val="sysDot"/>
            <a:round/>
            <a:headEnd/>
            <a:tailEnd/>
          </a:ln>
        </p:spPr>
        <p:txBody>
          <a:bodyPr/>
          <a:lstStyle/>
          <a:p>
            <a:endParaRPr lang="ar-SA"/>
          </a:p>
        </p:txBody>
      </p:sp>
      <p:sp>
        <p:nvSpPr>
          <p:cNvPr id="14343" name="Rectangle 7"/>
          <p:cNvSpPr>
            <a:spLocks noChangeArrowheads="1"/>
          </p:cNvSpPr>
          <p:nvPr/>
        </p:nvSpPr>
        <p:spPr bwMode="auto">
          <a:xfrm>
            <a:off x="457200" y="3810000"/>
            <a:ext cx="8382000" cy="2438400"/>
          </a:xfrm>
          <a:prstGeom prst="rect">
            <a:avLst/>
          </a:prstGeom>
          <a:noFill/>
          <a:ln w="12700">
            <a:noFill/>
            <a:miter lim="800000"/>
            <a:headEnd/>
            <a:tailEnd/>
          </a:ln>
          <a:effectLst>
            <a:outerShdw algn="ctr" rotWithShape="0">
              <a:schemeClr val="bg2"/>
            </a:outerShdw>
          </a:effectLst>
        </p:spPr>
        <p:txBody>
          <a:bodyPr lIns="90488" tIns="44450" rIns="90488" bIns="44450"/>
          <a:lstStyle/>
          <a:p>
            <a:pPr algn="ctr" eaLnBrk="0" hangingPunct="0">
              <a:spcBef>
                <a:spcPct val="20000"/>
              </a:spcBef>
              <a:spcAft>
                <a:spcPct val="20000"/>
              </a:spcAft>
              <a:buClr>
                <a:schemeClr val="tx2"/>
              </a:buClr>
              <a:buSzPct val="75000"/>
              <a:buFont typeface="Monotype Sorts" pitchFamily="2" charset="2"/>
              <a:buNone/>
              <a:defRPr/>
            </a:pPr>
            <a:endParaRPr lang="en-US" sz="1000" dirty="0">
              <a:latin typeface="Arial" charset="0"/>
            </a:endParaRPr>
          </a:p>
          <a:p>
            <a:pPr eaLnBrk="0" hangingPunct="0">
              <a:spcBef>
                <a:spcPct val="20000"/>
              </a:spcBef>
              <a:spcAft>
                <a:spcPct val="20000"/>
              </a:spcAft>
              <a:buClr>
                <a:schemeClr val="tx2"/>
              </a:buClr>
              <a:buSzPct val="75000"/>
              <a:buFont typeface="Monotype Sorts" pitchFamily="2" charset="2"/>
              <a:buNone/>
              <a:defRPr/>
            </a:pPr>
            <a:r>
              <a:rPr lang="en-US" sz="2800" dirty="0">
                <a:latin typeface="Arial" charset="0"/>
              </a:rPr>
              <a:t>   </a:t>
            </a:r>
            <a:r>
              <a:rPr lang="en-US" sz="2800" dirty="0">
                <a:solidFill>
                  <a:schemeClr val="tx2"/>
                </a:solidFill>
                <a:effectLst>
                  <a:outerShdw blurRad="38100" dist="38100" dir="2700000" algn="tl">
                    <a:srgbClr val="C0C0C0"/>
                  </a:outerShdw>
                </a:effectLst>
                <a:latin typeface="Arial" charset="0"/>
              </a:rPr>
              <a:t>I</a:t>
            </a:r>
            <a:r>
              <a:rPr lang="en-US" sz="2800" dirty="0">
                <a:latin typeface="Arial" charset="0"/>
              </a:rPr>
              <a:t> 	  = $1,000 ( </a:t>
            </a:r>
            <a:r>
              <a:rPr lang="en-US" sz="2800" dirty="0">
                <a:solidFill>
                  <a:srgbClr val="380069"/>
                </a:solidFill>
                <a:latin typeface="Arial" charset="0"/>
              </a:rPr>
              <a:t>8%</a:t>
            </a:r>
            <a:r>
              <a:rPr lang="en-US" sz="2800" dirty="0">
                <a:latin typeface="Arial" charset="0"/>
              </a:rPr>
              <a:t>)	 = </a:t>
            </a:r>
            <a:r>
              <a:rPr lang="en-US" sz="2800" dirty="0">
                <a:solidFill>
                  <a:schemeClr val="tx2"/>
                </a:solidFill>
                <a:effectLst>
                  <a:outerShdw blurRad="38100" dist="38100" dir="2700000" algn="tl">
                    <a:srgbClr val="C0C0C0"/>
                  </a:outerShdw>
                </a:effectLst>
                <a:latin typeface="Arial" charset="0"/>
              </a:rPr>
              <a:t>$80</a:t>
            </a:r>
            <a:r>
              <a:rPr lang="en-US" sz="2800" dirty="0">
                <a:latin typeface="Arial" charset="0"/>
              </a:rPr>
              <a:t>.</a:t>
            </a:r>
          </a:p>
          <a:p>
            <a:pPr eaLnBrk="0" hangingPunct="0">
              <a:spcBef>
                <a:spcPct val="20000"/>
              </a:spcBef>
              <a:spcAft>
                <a:spcPct val="20000"/>
              </a:spcAft>
              <a:buClr>
                <a:schemeClr val="tx2"/>
              </a:buClr>
              <a:buSzPct val="75000"/>
              <a:buFont typeface="Monotype Sorts" pitchFamily="2" charset="2"/>
              <a:buNone/>
              <a:defRPr/>
            </a:pPr>
            <a:r>
              <a:rPr lang="en-US" sz="2800" dirty="0">
                <a:latin typeface="Arial" charset="0"/>
              </a:rPr>
              <a:t>   </a:t>
            </a:r>
            <a:r>
              <a:rPr lang="en-US" sz="2800" dirty="0" err="1">
                <a:solidFill>
                  <a:srgbClr val="42B200"/>
                </a:solidFill>
                <a:effectLst>
                  <a:outerShdw blurRad="38100" dist="38100" dir="2700000" algn="tl">
                    <a:srgbClr val="C0C0C0"/>
                  </a:outerShdw>
                </a:effectLst>
                <a:latin typeface="Arial" charset="0"/>
              </a:rPr>
              <a:t>k</a:t>
            </a:r>
            <a:r>
              <a:rPr lang="en-US" sz="2800" baseline="-25000" dirty="0" err="1">
                <a:solidFill>
                  <a:srgbClr val="42B200"/>
                </a:solidFill>
                <a:effectLst>
                  <a:outerShdw blurRad="38100" dist="38100" dir="2700000" algn="tl">
                    <a:srgbClr val="C0C0C0"/>
                  </a:outerShdw>
                </a:effectLst>
                <a:latin typeface="Arial" charset="0"/>
              </a:rPr>
              <a:t>d</a:t>
            </a:r>
            <a:r>
              <a:rPr lang="en-US" sz="2800" dirty="0">
                <a:solidFill>
                  <a:srgbClr val="42B200"/>
                </a:solidFill>
                <a:latin typeface="Arial" charset="0"/>
              </a:rPr>
              <a:t> </a:t>
            </a:r>
            <a:r>
              <a:rPr lang="en-US" sz="2800" dirty="0">
                <a:latin typeface="Arial" charset="0"/>
              </a:rPr>
              <a:t>	  = </a:t>
            </a:r>
            <a:r>
              <a:rPr lang="en-US" sz="2800" dirty="0">
                <a:solidFill>
                  <a:srgbClr val="42B200"/>
                </a:solidFill>
                <a:effectLst>
                  <a:outerShdw blurRad="38100" dist="38100" dir="2700000" algn="tl">
                    <a:srgbClr val="C0C0C0"/>
                  </a:outerShdw>
                </a:effectLst>
                <a:latin typeface="Arial" charset="0"/>
              </a:rPr>
              <a:t>10%</a:t>
            </a:r>
            <a:r>
              <a:rPr lang="en-US" sz="2800" dirty="0">
                <a:latin typeface="Arial" charset="0"/>
              </a:rPr>
              <a:t>.</a:t>
            </a:r>
          </a:p>
          <a:p>
            <a:pPr eaLnBrk="0" hangingPunct="0">
              <a:spcBef>
                <a:spcPct val="20000"/>
              </a:spcBef>
              <a:spcAft>
                <a:spcPct val="20000"/>
              </a:spcAft>
              <a:buClr>
                <a:schemeClr val="tx2"/>
              </a:buClr>
              <a:buSzPct val="75000"/>
              <a:buFont typeface="Monotype Sorts" pitchFamily="2" charset="2"/>
              <a:buNone/>
              <a:defRPr/>
            </a:pPr>
            <a:r>
              <a:rPr lang="en-US" sz="2800" dirty="0">
                <a:latin typeface="Arial" charset="0"/>
              </a:rPr>
              <a:t>   </a:t>
            </a:r>
            <a:r>
              <a:rPr lang="en-US" sz="2800" dirty="0">
                <a:solidFill>
                  <a:schemeClr val="hlink"/>
                </a:solidFill>
                <a:effectLst>
                  <a:outerShdw blurRad="38100" dist="38100" dir="2700000" algn="tl">
                    <a:srgbClr val="C0C0C0"/>
                  </a:outerShdw>
                </a:effectLst>
                <a:latin typeface="Arial" charset="0"/>
              </a:rPr>
              <a:t>V</a:t>
            </a:r>
            <a:r>
              <a:rPr lang="en-US" sz="2800" dirty="0">
                <a:latin typeface="Arial" charset="0"/>
              </a:rPr>
              <a:t> 	  = </a:t>
            </a:r>
            <a:r>
              <a:rPr lang="en-US" sz="2800" dirty="0">
                <a:solidFill>
                  <a:schemeClr val="tx2"/>
                </a:solidFill>
                <a:effectLst>
                  <a:outerShdw blurRad="38100" dist="38100" dir="2700000" algn="tl">
                    <a:srgbClr val="C0C0C0"/>
                  </a:outerShdw>
                </a:effectLst>
                <a:latin typeface="Arial" charset="0"/>
              </a:rPr>
              <a:t>I</a:t>
            </a:r>
            <a:r>
              <a:rPr lang="en-US" sz="2800" dirty="0">
                <a:latin typeface="Arial" charset="0"/>
              </a:rPr>
              <a:t> / </a:t>
            </a:r>
            <a:r>
              <a:rPr lang="en-US" sz="2800" dirty="0" err="1">
                <a:solidFill>
                  <a:srgbClr val="42B200"/>
                </a:solidFill>
                <a:effectLst>
                  <a:outerShdw blurRad="38100" dist="38100" dir="2700000" algn="tl">
                    <a:srgbClr val="C0C0C0"/>
                  </a:outerShdw>
                </a:effectLst>
                <a:latin typeface="Arial" charset="0"/>
              </a:rPr>
              <a:t>k</a:t>
            </a:r>
            <a:r>
              <a:rPr lang="en-US" sz="2800" baseline="-25000" dirty="0" err="1">
                <a:solidFill>
                  <a:srgbClr val="42B200"/>
                </a:solidFill>
                <a:effectLst>
                  <a:outerShdw blurRad="38100" dist="38100" dir="2700000" algn="tl">
                    <a:srgbClr val="C0C0C0"/>
                  </a:outerShdw>
                </a:effectLst>
                <a:latin typeface="Arial" charset="0"/>
              </a:rPr>
              <a:t>d</a:t>
            </a:r>
            <a:r>
              <a:rPr lang="en-US" sz="2800" dirty="0">
                <a:latin typeface="Arial" charset="0"/>
              </a:rPr>
              <a:t> 	[</a:t>
            </a:r>
            <a:r>
              <a:rPr lang="en-US" sz="2800" i="1" dirty="0">
                <a:latin typeface="Arial" charset="0"/>
              </a:rPr>
              <a:t>Reduced Form</a:t>
            </a:r>
            <a:r>
              <a:rPr lang="en-US" sz="2800" dirty="0">
                <a:latin typeface="Arial" charset="0"/>
              </a:rPr>
              <a:t>]</a:t>
            </a:r>
          </a:p>
          <a:p>
            <a:pPr eaLnBrk="0" hangingPunct="0">
              <a:spcBef>
                <a:spcPct val="20000"/>
              </a:spcBef>
              <a:spcAft>
                <a:spcPct val="20000"/>
              </a:spcAft>
              <a:buClr>
                <a:schemeClr val="tx2"/>
              </a:buClr>
              <a:buSzPct val="75000"/>
              <a:buFont typeface="Monotype Sorts" pitchFamily="2" charset="2"/>
              <a:buNone/>
              <a:defRPr/>
            </a:pPr>
            <a:r>
              <a:rPr lang="en-US" sz="2800" dirty="0">
                <a:latin typeface="Arial" charset="0"/>
              </a:rPr>
              <a:t>	  = </a:t>
            </a:r>
            <a:r>
              <a:rPr lang="en-US" sz="2800" dirty="0">
                <a:solidFill>
                  <a:schemeClr val="tx2"/>
                </a:solidFill>
                <a:effectLst>
                  <a:outerShdw blurRad="38100" dist="38100" dir="2700000" algn="tl">
                    <a:srgbClr val="C0C0C0"/>
                  </a:outerShdw>
                </a:effectLst>
                <a:latin typeface="Arial" charset="0"/>
              </a:rPr>
              <a:t>$80</a:t>
            </a:r>
            <a:r>
              <a:rPr lang="en-US" sz="2800" dirty="0">
                <a:latin typeface="Arial" charset="0"/>
              </a:rPr>
              <a:t> / </a:t>
            </a:r>
            <a:r>
              <a:rPr lang="en-US" sz="2800" dirty="0">
                <a:solidFill>
                  <a:srgbClr val="42B200"/>
                </a:solidFill>
                <a:effectLst>
                  <a:outerShdw blurRad="38100" dist="38100" dir="2700000" algn="tl">
                    <a:srgbClr val="C0C0C0"/>
                  </a:outerShdw>
                </a:effectLst>
                <a:latin typeface="Arial" charset="0"/>
              </a:rPr>
              <a:t>10%</a:t>
            </a:r>
            <a:r>
              <a:rPr lang="en-US" sz="2800" dirty="0">
                <a:latin typeface="Arial" charset="0"/>
              </a:rPr>
              <a:t> =</a:t>
            </a:r>
            <a:r>
              <a:rPr lang="en-US" sz="2800" dirty="0">
                <a:solidFill>
                  <a:schemeClr val="hlink"/>
                </a:solidFill>
                <a:effectLst>
                  <a:outerShdw blurRad="38100" dist="38100" dir="2700000" algn="tl">
                    <a:srgbClr val="C0C0C0"/>
                  </a:outerShdw>
                </a:effectLst>
                <a:latin typeface="Arial" charset="0"/>
              </a:rPr>
              <a:t> $800</a:t>
            </a:r>
            <a:r>
              <a:rPr lang="en-US" sz="2800" dirty="0">
                <a:latin typeface="Arial" charset="0"/>
              </a:rPr>
              <a:t>. Maximum payment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3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3"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168963" name="Rectangle 3"/>
          <p:cNvSpPr>
            <a:spLocks noGrp="1" noChangeArrowheads="1"/>
          </p:cNvSpPr>
          <p:nvPr>
            <p:ph type="title"/>
          </p:nvPr>
        </p:nvSpPr>
        <p:spPr>
          <a:xfrm>
            <a:off x="1676400" y="161925"/>
            <a:ext cx="7010400" cy="1428750"/>
          </a:xfrm>
        </p:spPr>
        <p:txBody>
          <a:bodyPr/>
          <a:lstStyle/>
          <a:p>
            <a:pPr>
              <a:defRPr/>
            </a:pPr>
            <a:r>
              <a:rPr lang="en-US" b="1"/>
              <a:t>After studying Chapter 4, you should be able to:</a:t>
            </a:r>
          </a:p>
        </p:txBody>
      </p:sp>
      <p:sp>
        <p:nvSpPr>
          <p:cNvPr id="3075" name="Rectangle 4"/>
          <p:cNvSpPr>
            <a:spLocks noGrp="1" noChangeArrowheads="1"/>
          </p:cNvSpPr>
          <p:nvPr>
            <p:ph type="body" idx="1"/>
          </p:nvPr>
        </p:nvSpPr>
        <p:spPr>
          <a:xfrm>
            <a:off x="381000" y="2133600"/>
            <a:ext cx="8458200" cy="3333750"/>
          </a:xfrm>
        </p:spPr>
        <p:txBody>
          <a:bodyPr>
            <a:spAutoFit/>
          </a:bodyPr>
          <a:lstStyle/>
          <a:p>
            <a:pPr marL="685800" indent="-685800">
              <a:lnSpc>
                <a:spcPct val="80000"/>
              </a:lnSpc>
              <a:buFont typeface="Monotype Sorts" pitchFamily="2" charset="2"/>
              <a:buAutoNum type="arabicPeriod"/>
            </a:pPr>
            <a:r>
              <a:rPr lang="en-US" sz="2800" smtClean="0"/>
              <a:t>Distinguish among the various terms used to express value. </a:t>
            </a:r>
          </a:p>
          <a:p>
            <a:pPr marL="685800" indent="-685800">
              <a:lnSpc>
                <a:spcPct val="80000"/>
              </a:lnSpc>
              <a:buFont typeface="Monotype Sorts" pitchFamily="2" charset="2"/>
              <a:buAutoNum type="arabicPeriod"/>
            </a:pPr>
            <a:r>
              <a:rPr lang="en-US" sz="2800" smtClean="0"/>
              <a:t>Value bonds, preferred stocks, and common stocks. </a:t>
            </a:r>
          </a:p>
          <a:p>
            <a:pPr marL="685800" indent="-685800">
              <a:lnSpc>
                <a:spcPct val="80000"/>
              </a:lnSpc>
              <a:buFont typeface="Monotype Sorts" pitchFamily="2" charset="2"/>
              <a:buAutoNum type="arabicPeriod"/>
            </a:pPr>
            <a:r>
              <a:rPr lang="en-US" sz="2800" smtClean="0"/>
              <a:t>Calculate the rates of return (or yields) of different types of long-term securities. </a:t>
            </a:r>
          </a:p>
          <a:p>
            <a:pPr marL="685800" indent="-685800">
              <a:lnSpc>
                <a:spcPct val="80000"/>
              </a:lnSpc>
              <a:buFont typeface="Monotype Sorts" pitchFamily="2" charset="2"/>
              <a:buAutoNum type="arabicPeriod"/>
            </a:pPr>
            <a:r>
              <a:rPr lang="en-US" sz="2800" smtClean="0"/>
              <a:t>List and explain a number of observations regarding the behavior of bond prices. </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730250"/>
            <a:ext cx="6781800" cy="768350"/>
          </a:xfrm>
        </p:spPr>
        <p:txBody>
          <a:bodyPr/>
          <a:lstStyle/>
          <a:p>
            <a:pPr>
              <a:defRPr/>
            </a:pPr>
            <a:r>
              <a:rPr lang="en-US" b="1" dirty="0" smtClean="0"/>
              <a:t>Another Example</a:t>
            </a:r>
            <a:endParaRPr lang="en-US" b="1" dirty="0"/>
          </a:p>
        </p:txBody>
      </p:sp>
      <p:sp>
        <p:nvSpPr>
          <p:cNvPr id="21507" name="Content Placeholder 2"/>
          <p:cNvSpPr>
            <a:spLocks noGrp="1"/>
          </p:cNvSpPr>
          <p:nvPr>
            <p:ph idx="1"/>
          </p:nvPr>
        </p:nvSpPr>
        <p:spPr/>
        <p:txBody>
          <a:bodyPr/>
          <a:lstStyle/>
          <a:p>
            <a:r>
              <a:rPr lang="en-US" smtClean="0"/>
              <a:t>Suppose you could buy a bond that pay SR 50 a year forever. Required rate of return for this bond is 12%, what is the PV of this bond?</a:t>
            </a:r>
          </a:p>
          <a:p>
            <a:r>
              <a:rPr lang="en-US" smtClean="0"/>
              <a:t>V = I/kd = 50/0.12 = SR 416.67</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19138"/>
            <a:ext cx="7162800" cy="766762"/>
          </a:xfrm>
        </p:spPr>
        <p:txBody>
          <a:bodyPr/>
          <a:lstStyle/>
          <a:p>
            <a:pPr>
              <a:defRPr/>
            </a:pPr>
            <a:r>
              <a:rPr lang="en-US" b="1" dirty="0" smtClean="0"/>
              <a:t>Comment on the example</a:t>
            </a:r>
            <a:endParaRPr lang="en-US" b="1" dirty="0"/>
          </a:p>
        </p:txBody>
      </p:sp>
      <p:sp>
        <p:nvSpPr>
          <p:cNvPr id="22531" name="Content Placeholder 2"/>
          <p:cNvSpPr>
            <a:spLocks noGrp="1"/>
          </p:cNvSpPr>
          <p:nvPr>
            <p:ph idx="1"/>
          </p:nvPr>
        </p:nvSpPr>
        <p:spPr/>
        <p:txBody>
          <a:bodyPr/>
          <a:lstStyle/>
          <a:p>
            <a:r>
              <a:rPr lang="en-US" smtClean="0"/>
              <a:t>This is the </a:t>
            </a:r>
            <a:r>
              <a:rPr lang="en-US" smtClean="0">
                <a:solidFill>
                  <a:srgbClr val="C00000"/>
                </a:solidFill>
              </a:rPr>
              <a:t>maximum</a:t>
            </a:r>
            <a:r>
              <a:rPr lang="en-US" smtClean="0"/>
              <a:t> amount that should be paid for this bond.</a:t>
            </a:r>
          </a:p>
          <a:p>
            <a:r>
              <a:rPr lang="en-US" smtClean="0"/>
              <a:t>If the market price more than this never buy it.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9"/>
          <p:cNvSpPr>
            <a:spLocks noChangeArrowheads="1"/>
          </p:cNvSpPr>
          <p:nvPr/>
        </p:nvSpPr>
        <p:spPr bwMode="auto">
          <a:xfrm>
            <a:off x="609600" y="3416300"/>
            <a:ext cx="7620000" cy="990600"/>
          </a:xfrm>
          <a:prstGeom prst="rect">
            <a:avLst/>
          </a:prstGeom>
          <a:solidFill>
            <a:srgbClr val="FFFF99"/>
          </a:solidFill>
          <a:ln w="12700">
            <a:solidFill>
              <a:schemeClr val="tx1"/>
            </a:solidFill>
            <a:miter lim="800000"/>
            <a:headEnd/>
            <a:tailEnd/>
          </a:ln>
        </p:spPr>
        <p:txBody>
          <a:bodyPr wrap="none" anchor="ctr"/>
          <a:lstStyle/>
          <a:p>
            <a:pPr eaLnBrk="0" hangingPunct="0"/>
            <a:endParaRPr lang="en-GB"/>
          </a:p>
        </p:txBody>
      </p:sp>
      <p:sp>
        <p:nvSpPr>
          <p:cNvPr id="15363" name="Rectangle 3"/>
          <p:cNvSpPr>
            <a:spLocks noGrp="1" noChangeArrowheads="1"/>
          </p:cNvSpPr>
          <p:nvPr>
            <p:ph type="title"/>
          </p:nvPr>
        </p:nvSpPr>
        <p:spPr>
          <a:xfrm>
            <a:off x="1676400" y="758825"/>
            <a:ext cx="7162800" cy="768350"/>
          </a:xfrm>
          <a:effectLst>
            <a:outerShdw dist="71842" dir="2700000" algn="ctr" rotWithShape="0">
              <a:schemeClr val="bg2"/>
            </a:outerShdw>
          </a:effectLst>
        </p:spPr>
        <p:txBody>
          <a:bodyPr/>
          <a:lstStyle/>
          <a:p>
            <a:pPr>
              <a:defRPr/>
            </a:pPr>
            <a:r>
              <a:rPr lang="en-US" b="1" dirty="0" smtClean="0"/>
              <a:t>Nonzero Coupon </a:t>
            </a:r>
            <a:r>
              <a:rPr lang="en-US" b="1" dirty="0"/>
              <a:t>Bonds</a:t>
            </a:r>
          </a:p>
        </p:txBody>
      </p:sp>
      <p:sp>
        <p:nvSpPr>
          <p:cNvPr id="15364" name="Rectangle 4"/>
          <p:cNvSpPr>
            <a:spLocks noGrp="1" noChangeArrowheads="1"/>
          </p:cNvSpPr>
          <p:nvPr>
            <p:ph type="body" idx="1"/>
          </p:nvPr>
        </p:nvSpPr>
        <p:spPr>
          <a:xfrm>
            <a:off x="304800" y="1968500"/>
            <a:ext cx="8610600" cy="1143000"/>
          </a:xfrm>
          <a:effectLst>
            <a:outerShdw algn="ctr" rotWithShape="0">
              <a:schemeClr val="bg2"/>
            </a:outerShdw>
          </a:effectLst>
        </p:spPr>
        <p:txBody>
          <a:bodyPr/>
          <a:lstStyle/>
          <a:p>
            <a:pPr marL="0" indent="0" algn="ctr">
              <a:lnSpc>
                <a:spcPct val="90000"/>
              </a:lnSpc>
              <a:buFont typeface="Monotype Sorts" pitchFamily="2" charset="2"/>
              <a:buNone/>
              <a:defRPr/>
            </a:pPr>
            <a:r>
              <a:rPr lang="en-US" sz="3500" dirty="0" smtClean="0"/>
              <a:t>1) A </a:t>
            </a:r>
            <a:r>
              <a:rPr lang="en-US" sz="3500" dirty="0" smtClean="0">
                <a:solidFill>
                  <a:srgbClr val="C00000"/>
                </a:solidFill>
              </a:rPr>
              <a:t>N</a:t>
            </a:r>
            <a:r>
              <a:rPr lang="en-US" sz="3500" i="1" dirty="0" smtClean="0">
                <a:solidFill>
                  <a:srgbClr val="C00000"/>
                </a:solidFill>
                <a:effectLst>
                  <a:outerShdw blurRad="38100" dist="38100" dir="2700000" algn="tl">
                    <a:srgbClr val="C0C0C0"/>
                  </a:outerShdw>
                </a:effectLst>
              </a:rPr>
              <a:t>onzero</a:t>
            </a:r>
            <a:r>
              <a:rPr lang="en-US" sz="3500" i="1" dirty="0" smtClean="0">
                <a:solidFill>
                  <a:schemeClr val="hlink"/>
                </a:solidFill>
                <a:effectLst>
                  <a:outerShdw blurRad="38100" dist="38100" dir="2700000" algn="tl">
                    <a:srgbClr val="C0C0C0"/>
                  </a:outerShdw>
                </a:effectLst>
              </a:rPr>
              <a:t> Coupon Bond</a:t>
            </a:r>
            <a:r>
              <a:rPr lang="en-US" sz="3500" dirty="0" smtClean="0"/>
              <a:t> is a coupon paying bond with a finite life (MV). </a:t>
            </a:r>
          </a:p>
        </p:txBody>
      </p:sp>
      <p:sp>
        <p:nvSpPr>
          <p:cNvPr id="23557" name="Rectangle 6"/>
          <p:cNvSpPr>
            <a:spLocks noChangeArrowheads="1"/>
          </p:cNvSpPr>
          <p:nvPr/>
        </p:nvSpPr>
        <p:spPr bwMode="auto">
          <a:xfrm>
            <a:off x="1585913" y="3889375"/>
            <a:ext cx="1503362" cy="515938"/>
          </a:xfrm>
          <a:prstGeom prst="rect">
            <a:avLst/>
          </a:prstGeom>
          <a:noFill/>
          <a:ln w="12700">
            <a:noFill/>
            <a:miter lim="800000"/>
            <a:headEnd/>
            <a:tailEnd/>
          </a:ln>
        </p:spPr>
        <p:txBody>
          <a:bodyPr wrap="none" lIns="90488" tIns="44450" rIns="90488" bIns="44450">
            <a:spAutoFit/>
          </a:bodyPr>
          <a:lstStyle/>
          <a:p>
            <a:pPr eaLnBrk="0" hangingPunct="0"/>
            <a:r>
              <a:rPr lang="en-US" sz="2800"/>
              <a:t>(1 +</a:t>
            </a:r>
            <a:r>
              <a:rPr lang="en-US" sz="2800">
                <a:solidFill>
                  <a:srgbClr val="014A01"/>
                </a:solidFill>
              </a:rPr>
              <a:t> </a:t>
            </a:r>
            <a:r>
              <a:rPr lang="en-US" sz="2800">
                <a:solidFill>
                  <a:srgbClr val="42B200"/>
                </a:solidFill>
              </a:rPr>
              <a:t>k</a:t>
            </a:r>
            <a:r>
              <a:rPr lang="en-US" sz="2800" baseline="-25000">
                <a:solidFill>
                  <a:srgbClr val="42B200"/>
                </a:solidFill>
              </a:rPr>
              <a:t>d</a:t>
            </a:r>
            <a:r>
              <a:rPr lang="en-US" sz="2800"/>
              <a:t>)</a:t>
            </a:r>
            <a:r>
              <a:rPr lang="en-US" sz="2800" baseline="30000"/>
              <a:t>1</a:t>
            </a:r>
          </a:p>
        </p:txBody>
      </p:sp>
      <p:sp>
        <p:nvSpPr>
          <p:cNvPr id="23558" name="Rectangle 7"/>
          <p:cNvSpPr>
            <a:spLocks noChangeArrowheads="1"/>
          </p:cNvSpPr>
          <p:nvPr/>
        </p:nvSpPr>
        <p:spPr bwMode="auto">
          <a:xfrm>
            <a:off x="3643313" y="3889375"/>
            <a:ext cx="1503362" cy="515938"/>
          </a:xfrm>
          <a:prstGeom prst="rect">
            <a:avLst/>
          </a:prstGeom>
          <a:noFill/>
          <a:ln w="12700">
            <a:noFill/>
            <a:miter lim="800000"/>
            <a:headEnd/>
            <a:tailEnd/>
          </a:ln>
        </p:spPr>
        <p:txBody>
          <a:bodyPr wrap="none" lIns="90488" tIns="44450" rIns="90488" bIns="44450">
            <a:spAutoFit/>
          </a:bodyPr>
          <a:lstStyle/>
          <a:p>
            <a:pPr eaLnBrk="0" hangingPunct="0"/>
            <a:r>
              <a:rPr lang="en-US" sz="2800"/>
              <a:t>(1 + </a:t>
            </a:r>
            <a:r>
              <a:rPr lang="en-US" sz="2800">
                <a:solidFill>
                  <a:srgbClr val="42B200"/>
                </a:solidFill>
              </a:rPr>
              <a:t>k</a:t>
            </a:r>
            <a:r>
              <a:rPr lang="en-US" sz="2800" baseline="-25000">
                <a:solidFill>
                  <a:srgbClr val="42B200"/>
                </a:solidFill>
              </a:rPr>
              <a:t>d</a:t>
            </a:r>
            <a:r>
              <a:rPr lang="en-US" sz="2800"/>
              <a:t>)</a:t>
            </a:r>
            <a:r>
              <a:rPr lang="en-US" sz="2800" baseline="30000"/>
              <a:t>2</a:t>
            </a:r>
          </a:p>
        </p:txBody>
      </p:sp>
      <p:sp>
        <p:nvSpPr>
          <p:cNvPr id="15368" name="Rectangle 8"/>
          <p:cNvSpPr>
            <a:spLocks noChangeArrowheads="1"/>
          </p:cNvSpPr>
          <p:nvPr/>
        </p:nvSpPr>
        <p:spPr bwMode="auto">
          <a:xfrm>
            <a:off x="6538913" y="3889375"/>
            <a:ext cx="1531937" cy="515938"/>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800">
                <a:latin typeface="Arial" charset="0"/>
              </a:rPr>
              <a:t>(1 + </a:t>
            </a:r>
            <a:r>
              <a:rPr lang="en-US" sz="2800">
                <a:solidFill>
                  <a:srgbClr val="42B200"/>
                </a:solidFill>
                <a:latin typeface="Arial" charset="0"/>
              </a:rPr>
              <a:t>k</a:t>
            </a:r>
            <a:r>
              <a:rPr lang="en-US" sz="2800" baseline="-25000">
                <a:solidFill>
                  <a:srgbClr val="42B200"/>
                </a:solidFill>
                <a:latin typeface="Arial" charset="0"/>
              </a:rPr>
              <a:t>d</a:t>
            </a:r>
            <a:r>
              <a:rPr lang="en-US" sz="2800">
                <a:latin typeface="Arial" charset="0"/>
              </a:rPr>
              <a:t>)</a:t>
            </a:r>
            <a:r>
              <a:rPr lang="en-US" sz="3200" baseline="30000">
                <a:solidFill>
                  <a:schemeClr val="hlink"/>
                </a:solidFill>
                <a:effectLst>
                  <a:outerShdw blurRad="38100" dist="38100" dir="2700000" algn="tl">
                    <a:srgbClr val="C0C0C0"/>
                  </a:outerShdw>
                </a:effectLst>
                <a:latin typeface="Arial" charset="0"/>
              </a:rPr>
              <a:t>n</a:t>
            </a:r>
          </a:p>
        </p:txBody>
      </p:sp>
      <p:sp>
        <p:nvSpPr>
          <p:cNvPr id="23560" name="Rectangle 9"/>
          <p:cNvSpPr>
            <a:spLocks noChangeArrowheads="1"/>
          </p:cNvSpPr>
          <p:nvPr/>
        </p:nvSpPr>
        <p:spPr bwMode="auto">
          <a:xfrm>
            <a:off x="671513" y="3568700"/>
            <a:ext cx="879475" cy="638175"/>
          </a:xfrm>
          <a:prstGeom prst="rect">
            <a:avLst/>
          </a:prstGeom>
          <a:noFill/>
          <a:ln w="12700">
            <a:noFill/>
            <a:miter lim="800000"/>
            <a:headEnd/>
            <a:tailEnd/>
          </a:ln>
        </p:spPr>
        <p:txBody>
          <a:bodyPr wrap="none" lIns="90488" tIns="44450" rIns="90488" bIns="44450">
            <a:spAutoFit/>
          </a:bodyPr>
          <a:lstStyle/>
          <a:p>
            <a:pPr eaLnBrk="0" hangingPunct="0"/>
            <a:r>
              <a:rPr lang="en-US"/>
              <a:t>V =</a:t>
            </a:r>
          </a:p>
        </p:txBody>
      </p:sp>
      <p:sp>
        <p:nvSpPr>
          <p:cNvPr id="23561" name="Rectangle 10"/>
          <p:cNvSpPr>
            <a:spLocks noChangeArrowheads="1"/>
          </p:cNvSpPr>
          <p:nvPr/>
        </p:nvSpPr>
        <p:spPr bwMode="auto">
          <a:xfrm>
            <a:off x="3186113" y="3644900"/>
            <a:ext cx="447675" cy="638175"/>
          </a:xfrm>
          <a:prstGeom prst="rect">
            <a:avLst/>
          </a:prstGeom>
          <a:noFill/>
          <a:ln w="12700">
            <a:noFill/>
            <a:miter lim="800000"/>
            <a:headEnd/>
            <a:tailEnd/>
          </a:ln>
        </p:spPr>
        <p:txBody>
          <a:bodyPr wrap="none" lIns="90488" tIns="44450" rIns="90488" bIns="44450">
            <a:spAutoFit/>
          </a:bodyPr>
          <a:lstStyle/>
          <a:p>
            <a:pPr eaLnBrk="0" hangingPunct="0"/>
            <a:r>
              <a:rPr lang="en-US"/>
              <a:t>+</a:t>
            </a:r>
          </a:p>
        </p:txBody>
      </p:sp>
      <p:sp>
        <p:nvSpPr>
          <p:cNvPr id="23562" name="Rectangle 11"/>
          <p:cNvSpPr>
            <a:spLocks noChangeArrowheads="1"/>
          </p:cNvSpPr>
          <p:nvPr/>
        </p:nvSpPr>
        <p:spPr bwMode="auto">
          <a:xfrm>
            <a:off x="5167313" y="3644900"/>
            <a:ext cx="1349375" cy="638175"/>
          </a:xfrm>
          <a:prstGeom prst="rect">
            <a:avLst/>
          </a:prstGeom>
          <a:noFill/>
          <a:ln w="12700">
            <a:noFill/>
            <a:miter lim="800000"/>
            <a:headEnd/>
            <a:tailEnd/>
          </a:ln>
        </p:spPr>
        <p:txBody>
          <a:bodyPr wrap="none" lIns="90488" tIns="44450" rIns="90488" bIns="44450">
            <a:spAutoFit/>
          </a:bodyPr>
          <a:lstStyle/>
          <a:p>
            <a:pPr eaLnBrk="0" hangingPunct="0"/>
            <a:r>
              <a:rPr lang="en-US"/>
              <a:t>+ ... +</a:t>
            </a:r>
          </a:p>
        </p:txBody>
      </p:sp>
      <p:sp>
        <p:nvSpPr>
          <p:cNvPr id="23563" name="Line 12"/>
          <p:cNvSpPr>
            <a:spLocks noChangeShapeType="1"/>
          </p:cNvSpPr>
          <p:nvPr/>
        </p:nvSpPr>
        <p:spPr bwMode="auto">
          <a:xfrm>
            <a:off x="1600200" y="3873500"/>
            <a:ext cx="1371600" cy="0"/>
          </a:xfrm>
          <a:prstGeom prst="line">
            <a:avLst/>
          </a:prstGeom>
          <a:noFill/>
          <a:ln w="25400">
            <a:solidFill>
              <a:srgbClr val="000000"/>
            </a:solidFill>
            <a:round/>
            <a:headEnd/>
            <a:tailEnd/>
          </a:ln>
        </p:spPr>
        <p:txBody>
          <a:bodyPr/>
          <a:lstStyle/>
          <a:p>
            <a:endParaRPr lang="ar-SA"/>
          </a:p>
        </p:txBody>
      </p:sp>
      <p:sp>
        <p:nvSpPr>
          <p:cNvPr id="23564" name="Line 13"/>
          <p:cNvSpPr>
            <a:spLocks noChangeShapeType="1"/>
          </p:cNvSpPr>
          <p:nvPr/>
        </p:nvSpPr>
        <p:spPr bwMode="auto">
          <a:xfrm>
            <a:off x="3657600" y="3873500"/>
            <a:ext cx="1371600" cy="0"/>
          </a:xfrm>
          <a:prstGeom prst="line">
            <a:avLst/>
          </a:prstGeom>
          <a:noFill/>
          <a:ln w="25400">
            <a:solidFill>
              <a:srgbClr val="000000"/>
            </a:solidFill>
            <a:round/>
            <a:headEnd/>
            <a:tailEnd/>
          </a:ln>
        </p:spPr>
        <p:txBody>
          <a:bodyPr/>
          <a:lstStyle/>
          <a:p>
            <a:endParaRPr lang="ar-SA"/>
          </a:p>
        </p:txBody>
      </p:sp>
      <p:sp>
        <p:nvSpPr>
          <p:cNvPr id="23565" name="Line 14"/>
          <p:cNvSpPr>
            <a:spLocks noChangeShapeType="1"/>
          </p:cNvSpPr>
          <p:nvPr/>
        </p:nvSpPr>
        <p:spPr bwMode="auto">
          <a:xfrm>
            <a:off x="6553200" y="3873500"/>
            <a:ext cx="1371600" cy="0"/>
          </a:xfrm>
          <a:prstGeom prst="line">
            <a:avLst/>
          </a:prstGeom>
          <a:noFill/>
          <a:ln w="25400">
            <a:solidFill>
              <a:srgbClr val="000000"/>
            </a:solidFill>
            <a:round/>
            <a:headEnd/>
            <a:tailEnd/>
          </a:ln>
        </p:spPr>
        <p:txBody>
          <a:bodyPr/>
          <a:lstStyle/>
          <a:p>
            <a:endParaRPr lang="ar-SA"/>
          </a:p>
        </p:txBody>
      </p:sp>
      <p:sp>
        <p:nvSpPr>
          <p:cNvPr id="23566" name="Rectangle 15"/>
          <p:cNvSpPr>
            <a:spLocks noChangeArrowheads="1"/>
          </p:cNvSpPr>
          <p:nvPr/>
        </p:nvSpPr>
        <p:spPr bwMode="auto">
          <a:xfrm>
            <a:off x="2119313" y="3340100"/>
            <a:ext cx="307975"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I</a:t>
            </a:r>
          </a:p>
        </p:txBody>
      </p:sp>
      <p:sp>
        <p:nvSpPr>
          <p:cNvPr id="23567" name="Rectangle 16"/>
          <p:cNvSpPr>
            <a:spLocks noChangeArrowheads="1"/>
          </p:cNvSpPr>
          <p:nvPr/>
        </p:nvSpPr>
        <p:spPr bwMode="auto">
          <a:xfrm>
            <a:off x="6462713" y="3340100"/>
            <a:ext cx="1514475"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I </a:t>
            </a:r>
            <a:r>
              <a:rPr lang="en-US"/>
              <a:t>+</a:t>
            </a:r>
            <a:r>
              <a:rPr lang="en-US">
                <a:solidFill>
                  <a:schemeClr val="tx2"/>
                </a:solidFill>
              </a:rPr>
              <a:t> MV</a:t>
            </a:r>
          </a:p>
        </p:txBody>
      </p:sp>
      <p:sp>
        <p:nvSpPr>
          <p:cNvPr id="23568" name="Rectangle 17"/>
          <p:cNvSpPr>
            <a:spLocks noChangeArrowheads="1"/>
          </p:cNvSpPr>
          <p:nvPr/>
        </p:nvSpPr>
        <p:spPr bwMode="auto">
          <a:xfrm>
            <a:off x="4176713" y="3340100"/>
            <a:ext cx="307975"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I</a:t>
            </a:r>
          </a:p>
        </p:txBody>
      </p:sp>
      <p:sp>
        <p:nvSpPr>
          <p:cNvPr id="23569" name="Rectangle 18"/>
          <p:cNvSpPr>
            <a:spLocks noChangeArrowheads="1"/>
          </p:cNvSpPr>
          <p:nvPr/>
        </p:nvSpPr>
        <p:spPr bwMode="auto">
          <a:xfrm>
            <a:off x="1052513" y="4864100"/>
            <a:ext cx="846137" cy="638175"/>
          </a:xfrm>
          <a:prstGeom prst="rect">
            <a:avLst/>
          </a:prstGeom>
          <a:noFill/>
          <a:ln w="12700">
            <a:noFill/>
            <a:miter lim="800000"/>
            <a:headEnd/>
            <a:tailEnd/>
          </a:ln>
        </p:spPr>
        <p:txBody>
          <a:bodyPr wrap="none" lIns="90488" tIns="44450" rIns="90488" bIns="44450">
            <a:spAutoFit/>
          </a:bodyPr>
          <a:lstStyle/>
          <a:p>
            <a:pPr eaLnBrk="0" hangingPunct="0"/>
            <a:r>
              <a:rPr lang="en-US"/>
              <a:t>= </a:t>
            </a:r>
            <a:r>
              <a:rPr lang="en-US">
                <a:latin typeface="Symbol" pitchFamily="18" charset="2"/>
              </a:rPr>
              <a:t>S</a:t>
            </a:r>
          </a:p>
        </p:txBody>
      </p:sp>
      <p:sp>
        <p:nvSpPr>
          <p:cNvPr id="15379" name="Rectangle 19"/>
          <p:cNvSpPr>
            <a:spLocks noChangeArrowheads="1"/>
          </p:cNvSpPr>
          <p:nvPr/>
        </p:nvSpPr>
        <p:spPr bwMode="auto">
          <a:xfrm>
            <a:off x="1509713" y="4621213"/>
            <a:ext cx="366712" cy="4540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400">
                <a:solidFill>
                  <a:schemeClr val="hlink"/>
                </a:solidFill>
                <a:effectLst>
                  <a:outerShdw blurRad="38100" dist="38100" dir="2700000" algn="tl">
                    <a:srgbClr val="C0C0C0"/>
                  </a:outerShdw>
                </a:effectLst>
                <a:latin typeface="Arial" charset="0"/>
              </a:rPr>
              <a:t>n</a:t>
            </a:r>
          </a:p>
        </p:txBody>
      </p:sp>
      <p:sp>
        <p:nvSpPr>
          <p:cNvPr id="23571" name="Rectangle 20"/>
          <p:cNvSpPr>
            <a:spLocks noChangeArrowheads="1"/>
          </p:cNvSpPr>
          <p:nvPr/>
        </p:nvSpPr>
        <p:spPr bwMode="auto">
          <a:xfrm>
            <a:off x="1433513" y="5353050"/>
            <a:ext cx="554037" cy="393700"/>
          </a:xfrm>
          <a:prstGeom prst="rect">
            <a:avLst/>
          </a:prstGeom>
          <a:noFill/>
          <a:ln w="12700">
            <a:noFill/>
            <a:miter lim="800000"/>
            <a:headEnd/>
            <a:tailEnd/>
          </a:ln>
        </p:spPr>
        <p:txBody>
          <a:bodyPr wrap="none" lIns="90488" tIns="44450" rIns="90488" bIns="44450">
            <a:spAutoFit/>
          </a:bodyPr>
          <a:lstStyle/>
          <a:p>
            <a:pPr eaLnBrk="0" hangingPunct="0"/>
            <a:r>
              <a:rPr lang="en-US" sz="2000"/>
              <a:t>t=1</a:t>
            </a:r>
          </a:p>
        </p:txBody>
      </p:sp>
      <p:sp>
        <p:nvSpPr>
          <p:cNvPr id="23572" name="Rectangle 21"/>
          <p:cNvSpPr>
            <a:spLocks noChangeArrowheads="1"/>
          </p:cNvSpPr>
          <p:nvPr/>
        </p:nvSpPr>
        <p:spPr bwMode="auto">
          <a:xfrm>
            <a:off x="2043113" y="5108575"/>
            <a:ext cx="1449387" cy="515938"/>
          </a:xfrm>
          <a:prstGeom prst="rect">
            <a:avLst/>
          </a:prstGeom>
          <a:noFill/>
          <a:ln w="12700">
            <a:noFill/>
            <a:miter lim="800000"/>
            <a:headEnd/>
            <a:tailEnd/>
          </a:ln>
        </p:spPr>
        <p:txBody>
          <a:bodyPr wrap="none" lIns="90488" tIns="44450" rIns="90488" bIns="44450">
            <a:spAutoFit/>
          </a:bodyPr>
          <a:lstStyle/>
          <a:p>
            <a:pPr eaLnBrk="0" hangingPunct="0"/>
            <a:r>
              <a:rPr lang="en-US" sz="2800"/>
              <a:t>(1 + </a:t>
            </a:r>
            <a:r>
              <a:rPr lang="en-US" sz="2800">
                <a:solidFill>
                  <a:srgbClr val="42B200"/>
                </a:solidFill>
              </a:rPr>
              <a:t>k</a:t>
            </a:r>
            <a:r>
              <a:rPr lang="en-US" sz="2800" baseline="-25000">
                <a:solidFill>
                  <a:srgbClr val="42B200"/>
                </a:solidFill>
              </a:rPr>
              <a:t>d</a:t>
            </a:r>
            <a:r>
              <a:rPr lang="en-US" sz="2800"/>
              <a:t>)</a:t>
            </a:r>
            <a:r>
              <a:rPr lang="en-US" sz="2800" baseline="30000"/>
              <a:t>t</a:t>
            </a:r>
          </a:p>
        </p:txBody>
      </p:sp>
      <p:sp>
        <p:nvSpPr>
          <p:cNvPr id="23573" name="Line 22"/>
          <p:cNvSpPr>
            <a:spLocks noChangeShapeType="1"/>
          </p:cNvSpPr>
          <p:nvPr/>
        </p:nvSpPr>
        <p:spPr bwMode="auto">
          <a:xfrm>
            <a:off x="2057400" y="5092700"/>
            <a:ext cx="1371600" cy="0"/>
          </a:xfrm>
          <a:prstGeom prst="line">
            <a:avLst/>
          </a:prstGeom>
          <a:noFill/>
          <a:ln w="25400">
            <a:solidFill>
              <a:srgbClr val="000000"/>
            </a:solidFill>
            <a:round/>
            <a:headEnd/>
            <a:tailEnd/>
          </a:ln>
        </p:spPr>
        <p:txBody>
          <a:bodyPr/>
          <a:lstStyle/>
          <a:p>
            <a:endParaRPr lang="ar-SA"/>
          </a:p>
        </p:txBody>
      </p:sp>
      <p:sp>
        <p:nvSpPr>
          <p:cNvPr id="23574" name="Rectangle 23"/>
          <p:cNvSpPr>
            <a:spLocks noChangeArrowheads="1"/>
          </p:cNvSpPr>
          <p:nvPr/>
        </p:nvSpPr>
        <p:spPr bwMode="auto">
          <a:xfrm>
            <a:off x="2576513" y="4559300"/>
            <a:ext cx="307975"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I</a:t>
            </a:r>
          </a:p>
        </p:txBody>
      </p:sp>
      <p:sp>
        <p:nvSpPr>
          <p:cNvPr id="15384" name="Rectangle 24"/>
          <p:cNvSpPr>
            <a:spLocks noChangeArrowheads="1"/>
          </p:cNvSpPr>
          <p:nvPr/>
        </p:nvSpPr>
        <p:spPr bwMode="auto">
          <a:xfrm>
            <a:off x="685800" y="5702300"/>
            <a:ext cx="6956425" cy="755650"/>
          </a:xfrm>
          <a:prstGeom prst="rect">
            <a:avLst/>
          </a:prstGeom>
          <a:solidFill>
            <a:srgbClr val="FFFF99"/>
          </a:solidFill>
          <a:ln w="12700">
            <a:solidFill>
              <a:schemeClr val="tx1"/>
            </a:solidFill>
            <a:miter lim="800000"/>
            <a:headEnd/>
            <a:tailEnd/>
          </a:ln>
          <a:effectLst/>
        </p:spPr>
        <p:txBody>
          <a:bodyPr lIns="90488" tIns="44450" rIns="90488" bIns="44450"/>
          <a:lstStyle/>
          <a:p>
            <a:pPr eaLnBrk="0" hangingPunct="0">
              <a:defRPr/>
            </a:pPr>
            <a:r>
              <a:rPr lang="en-US" sz="3200" dirty="0">
                <a:latin typeface="Arial" charset="0"/>
              </a:rPr>
              <a:t>V =  </a:t>
            </a:r>
            <a:r>
              <a:rPr lang="en-US" sz="3200" dirty="0">
                <a:solidFill>
                  <a:schemeClr val="tx2"/>
                </a:solidFill>
                <a:latin typeface="Arial" charset="0"/>
              </a:rPr>
              <a:t>I </a:t>
            </a:r>
            <a:r>
              <a:rPr lang="en-US" sz="3200" dirty="0">
                <a:latin typeface="Arial" charset="0"/>
              </a:rPr>
              <a:t>(PVIFA </a:t>
            </a:r>
            <a:r>
              <a:rPr lang="en-US" baseline="-25000" dirty="0" err="1">
                <a:solidFill>
                  <a:srgbClr val="42B200"/>
                </a:solidFill>
                <a:latin typeface="Arial" charset="0"/>
              </a:rPr>
              <a:t>k</a:t>
            </a:r>
            <a:r>
              <a:rPr lang="en-US" baseline="-50000" dirty="0" err="1">
                <a:solidFill>
                  <a:srgbClr val="42B200"/>
                </a:solidFill>
                <a:latin typeface="Arial" charset="0"/>
              </a:rPr>
              <a:t>d</a:t>
            </a:r>
            <a:r>
              <a:rPr lang="en-US" baseline="-25000" dirty="0">
                <a:latin typeface="Arial" charset="0"/>
              </a:rPr>
              <a:t>, </a:t>
            </a:r>
            <a:r>
              <a:rPr lang="en-US" baseline="-25000" dirty="0">
                <a:solidFill>
                  <a:schemeClr val="hlink"/>
                </a:solidFill>
                <a:effectLst>
                  <a:outerShdw blurRad="38100" dist="38100" dir="2700000" algn="tl">
                    <a:srgbClr val="000000"/>
                  </a:outerShdw>
                </a:effectLst>
                <a:latin typeface="Arial" charset="0"/>
              </a:rPr>
              <a:t>n</a:t>
            </a:r>
            <a:r>
              <a:rPr lang="en-US" dirty="0">
                <a:latin typeface="Arial" charset="0"/>
              </a:rPr>
              <a:t>) + </a:t>
            </a:r>
            <a:r>
              <a:rPr lang="en-US" sz="3200" dirty="0">
                <a:solidFill>
                  <a:schemeClr val="tx2"/>
                </a:solidFill>
                <a:latin typeface="Arial" charset="0"/>
              </a:rPr>
              <a:t>MV </a:t>
            </a:r>
            <a:r>
              <a:rPr lang="en-US" sz="3200" dirty="0">
                <a:latin typeface="Arial" charset="0"/>
              </a:rPr>
              <a:t>(PVIF </a:t>
            </a:r>
            <a:r>
              <a:rPr lang="en-US" baseline="-25000" dirty="0" err="1">
                <a:solidFill>
                  <a:srgbClr val="42B200"/>
                </a:solidFill>
                <a:latin typeface="Arial" charset="0"/>
              </a:rPr>
              <a:t>k</a:t>
            </a:r>
            <a:r>
              <a:rPr lang="en-US" baseline="-50000" dirty="0" err="1">
                <a:solidFill>
                  <a:srgbClr val="42B200"/>
                </a:solidFill>
                <a:latin typeface="Arial" charset="0"/>
              </a:rPr>
              <a:t>d</a:t>
            </a:r>
            <a:r>
              <a:rPr lang="en-US" baseline="-25000" dirty="0">
                <a:latin typeface="Arial" charset="0"/>
              </a:rPr>
              <a:t>, </a:t>
            </a:r>
            <a:r>
              <a:rPr lang="en-US" baseline="-25000" dirty="0">
                <a:solidFill>
                  <a:schemeClr val="hlink"/>
                </a:solidFill>
                <a:effectLst>
                  <a:outerShdw blurRad="38100" dist="38100" dir="2700000" algn="tl">
                    <a:srgbClr val="000000"/>
                  </a:outerShdw>
                </a:effectLst>
                <a:latin typeface="Arial" charset="0"/>
              </a:rPr>
              <a:t>n</a:t>
            </a:r>
            <a:r>
              <a:rPr lang="en-US" dirty="0">
                <a:latin typeface="Arial" charset="0"/>
              </a:rPr>
              <a:t>) </a:t>
            </a:r>
          </a:p>
        </p:txBody>
      </p:sp>
      <p:sp>
        <p:nvSpPr>
          <p:cNvPr id="15385" name="Rectangle 25"/>
          <p:cNvSpPr>
            <a:spLocks noChangeArrowheads="1"/>
          </p:cNvSpPr>
          <p:nvPr/>
        </p:nvSpPr>
        <p:spPr bwMode="auto">
          <a:xfrm>
            <a:off x="4176713" y="5108575"/>
            <a:ext cx="1531937" cy="515938"/>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800">
                <a:latin typeface="Arial" charset="0"/>
              </a:rPr>
              <a:t>(1 + </a:t>
            </a:r>
            <a:r>
              <a:rPr lang="en-US" sz="2800">
                <a:solidFill>
                  <a:srgbClr val="42B200"/>
                </a:solidFill>
                <a:latin typeface="Arial" charset="0"/>
              </a:rPr>
              <a:t>k</a:t>
            </a:r>
            <a:r>
              <a:rPr lang="en-US" sz="2800" baseline="-25000">
                <a:solidFill>
                  <a:srgbClr val="42B200"/>
                </a:solidFill>
                <a:latin typeface="Arial" charset="0"/>
              </a:rPr>
              <a:t>d</a:t>
            </a:r>
            <a:r>
              <a:rPr lang="en-US" sz="2800">
                <a:latin typeface="Arial" charset="0"/>
              </a:rPr>
              <a:t>)</a:t>
            </a:r>
            <a:r>
              <a:rPr lang="en-US" sz="3200" baseline="30000">
                <a:solidFill>
                  <a:schemeClr val="hlink"/>
                </a:solidFill>
                <a:effectLst>
                  <a:outerShdw blurRad="38100" dist="38100" dir="2700000" algn="tl">
                    <a:srgbClr val="C0C0C0"/>
                  </a:outerShdw>
                </a:effectLst>
                <a:latin typeface="Arial" charset="0"/>
              </a:rPr>
              <a:t>n</a:t>
            </a:r>
          </a:p>
        </p:txBody>
      </p:sp>
      <p:sp>
        <p:nvSpPr>
          <p:cNvPr id="23577" name="Rectangle 26"/>
          <p:cNvSpPr>
            <a:spLocks noChangeArrowheads="1"/>
          </p:cNvSpPr>
          <p:nvPr/>
        </p:nvSpPr>
        <p:spPr bwMode="auto">
          <a:xfrm>
            <a:off x="3643313" y="4787900"/>
            <a:ext cx="447675" cy="638175"/>
          </a:xfrm>
          <a:prstGeom prst="rect">
            <a:avLst/>
          </a:prstGeom>
          <a:noFill/>
          <a:ln w="12700">
            <a:noFill/>
            <a:miter lim="800000"/>
            <a:headEnd/>
            <a:tailEnd/>
          </a:ln>
        </p:spPr>
        <p:txBody>
          <a:bodyPr wrap="none" lIns="90488" tIns="44450" rIns="90488" bIns="44450">
            <a:spAutoFit/>
          </a:bodyPr>
          <a:lstStyle/>
          <a:p>
            <a:pPr eaLnBrk="0" hangingPunct="0"/>
            <a:r>
              <a:rPr lang="en-US"/>
              <a:t>+</a:t>
            </a:r>
          </a:p>
        </p:txBody>
      </p:sp>
      <p:sp>
        <p:nvSpPr>
          <p:cNvPr id="23578" name="Line 27"/>
          <p:cNvSpPr>
            <a:spLocks noChangeShapeType="1"/>
          </p:cNvSpPr>
          <p:nvPr/>
        </p:nvSpPr>
        <p:spPr bwMode="auto">
          <a:xfrm>
            <a:off x="4191000" y="5092700"/>
            <a:ext cx="1371600" cy="0"/>
          </a:xfrm>
          <a:prstGeom prst="line">
            <a:avLst/>
          </a:prstGeom>
          <a:noFill/>
          <a:ln w="25400">
            <a:solidFill>
              <a:srgbClr val="000000"/>
            </a:solidFill>
            <a:round/>
            <a:headEnd/>
            <a:tailEnd/>
          </a:ln>
        </p:spPr>
        <p:txBody>
          <a:bodyPr/>
          <a:lstStyle/>
          <a:p>
            <a:endParaRPr lang="ar-SA"/>
          </a:p>
        </p:txBody>
      </p:sp>
      <p:sp>
        <p:nvSpPr>
          <p:cNvPr id="23579" name="Rectangle 28"/>
          <p:cNvSpPr>
            <a:spLocks noChangeArrowheads="1"/>
          </p:cNvSpPr>
          <p:nvPr/>
        </p:nvSpPr>
        <p:spPr bwMode="auto">
          <a:xfrm>
            <a:off x="4481513" y="4559300"/>
            <a:ext cx="866775"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MV</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4959350" y="4959350"/>
            <a:ext cx="1663700" cy="477838"/>
          </a:xfrm>
          <a:prstGeom prst="rect">
            <a:avLst/>
          </a:prstGeom>
          <a:solidFill>
            <a:schemeClr val="accent1"/>
          </a:solidFill>
          <a:ln w="12700">
            <a:solidFill>
              <a:srgbClr val="000000"/>
            </a:solidFill>
            <a:miter lim="800000"/>
            <a:headEnd/>
            <a:tailEnd/>
          </a:ln>
        </p:spPr>
        <p:txBody>
          <a:bodyPr wrap="none" anchor="ctr"/>
          <a:lstStyle/>
          <a:p>
            <a:pPr eaLnBrk="0" hangingPunct="0"/>
            <a:endParaRPr lang="en-GB"/>
          </a:p>
        </p:txBody>
      </p:sp>
      <p:sp>
        <p:nvSpPr>
          <p:cNvPr id="16387" name="Rectangle 3"/>
          <p:cNvSpPr>
            <a:spLocks noChangeArrowheads="1"/>
          </p:cNvSpPr>
          <p:nvPr/>
        </p:nvSpPr>
        <p:spPr bwMode="auto">
          <a:xfrm>
            <a:off x="2444750" y="4959350"/>
            <a:ext cx="1825625" cy="477838"/>
          </a:xfrm>
          <a:prstGeom prst="rect">
            <a:avLst/>
          </a:prstGeom>
          <a:solidFill>
            <a:schemeClr val="accent1"/>
          </a:solidFill>
          <a:ln w="12700">
            <a:solidFill>
              <a:srgbClr val="000000"/>
            </a:solidFill>
            <a:miter lim="800000"/>
            <a:headEnd/>
            <a:tailEnd/>
          </a:ln>
        </p:spPr>
        <p:txBody>
          <a:bodyPr wrap="none" anchor="ctr"/>
          <a:lstStyle/>
          <a:p>
            <a:pPr eaLnBrk="0" hangingPunct="0"/>
            <a:endParaRPr lang="en-GB"/>
          </a:p>
        </p:txBody>
      </p:sp>
      <p:sp>
        <p:nvSpPr>
          <p:cNvPr id="16388" name="Rectangle 4"/>
          <p:cNvSpPr>
            <a:spLocks noGrp="1" noChangeArrowheads="1"/>
          </p:cNvSpPr>
          <p:nvPr>
            <p:ph type="body" idx="1"/>
          </p:nvPr>
        </p:nvSpPr>
        <p:spPr>
          <a:xfrm>
            <a:off x="568325" y="1849438"/>
            <a:ext cx="8153400" cy="1905000"/>
          </a:xfrm>
          <a:effectLst>
            <a:outerShdw algn="ctr" rotWithShape="0">
              <a:schemeClr val="bg2"/>
            </a:outerShdw>
          </a:effectLst>
        </p:spPr>
        <p:txBody>
          <a:bodyPr/>
          <a:lstStyle/>
          <a:p>
            <a:pPr marL="0" indent="0" algn="ctr">
              <a:buFont typeface="Monotype Sorts" pitchFamily="2" charset="2"/>
              <a:buNone/>
              <a:defRPr/>
            </a:pPr>
            <a:r>
              <a:rPr lang="en-US" sz="2800" dirty="0" smtClean="0"/>
              <a:t>Bond C has a $1,000 face value and provides an </a:t>
            </a:r>
            <a:r>
              <a:rPr lang="en-US" sz="2800" dirty="0" smtClean="0">
                <a:solidFill>
                  <a:srgbClr val="380069"/>
                </a:solidFill>
              </a:rPr>
              <a:t>8% annual coupon</a:t>
            </a:r>
            <a:r>
              <a:rPr lang="en-US" sz="2800" dirty="0" smtClean="0"/>
              <a:t> for </a:t>
            </a:r>
            <a:r>
              <a:rPr lang="en-US" sz="2800" dirty="0" smtClean="0">
                <a:solidFill>
                  <a:schemeClr val="hlink"/>
                </a:solidFill>
              </a:rPr>
              <a:t>30 years</a:t>
            </a:r>
            <a:r>
              <a:rPr lang="en-US" sz="2800" dirty="0" smtClean="0"/>
              <a:t>. The appropriate </a:t>
            </a:r>
            <a:r>
              <a:rPr lang="en-US" sz="2800" dirty="0" smtClean="0">
                <a:solidFill>
                  <a:srgbClr val="42B200"/>
                </a:solidFill>
              </a:rPr>
              <a:t>discount rate is 10%</a:t>
            </a:r>
            <a:r>
              <a:rPr lang="en-US" sz="2800" dirty="0" smtClean="0"/>
              <a:t>. What is the value of the</a:t>
            </a:r>
            <a:r>
              <a:rPr lang="en-US" sz="2800" dirty="0" smtClean="0">
                <a:solidFill>
                  <a:schemeClr val="hlink"/>
                </a:solidFill>
                <a:effectLst>
                  <a:outerShdw blurRad="38100" dist="38100" dir="2700000" algn="tl">
                    <a:srgbClr val="C0C0C0"/>
                  </a:outerShdw>
                </a:effectLst>
              </a:rPr>
              <a:t> </a:t>
            </a:r>
            <a:r>
              <a:rPr lang="en-US" sz="2800" i="1" dirty="0" smtClean="0"/>
              <a:t>coupon bond</a:t>
            </a:r>
            <a:r>
              <a:rPr lang="en-US" sz="2800" dirty="0" smtClean="0"/>
              <a:t>?</a:t>
            </a:r>
          </a:p>
        </p:txBody>
      </p:sp>
      <p:sp>
        <p:nvSpPr>
          <p:cNvPr id="16390" name="Rectangle 6"/>
          <p:cNvSpPr>
            <a:spLocks noGrp="1" noChangeArrowheads="1"/>
          </p:cNvSpPr>
          <p:nvPr>
            <p:ph type="title"/>
          </p:nvPr>
        </p:nvSpPr>
        <p:spPr>
          <a:xfrm>
            <a:off x="1676400" y="763588"/>
            <a:ext cx="7162800" cy="758825"/>
          </a:xfrm>
          <a:effectLst>
            <a:outerShdw dist="71842" dir="2700000" algn="ctr" rotWithShape="0">
              <a:schemeClr val="bg2"/>
            </a:outerShdw>
          </a:effectLst>
        </p:spPr>
        <p:txBody>
          <a:bodyPr/>
          <a:lstStyle/>
          <a:p>
            <a:pPr>
              <a:defRPr/>
            </a:pPr>
            <a:r>
              <a:rPr lang="en-US" b="1" dirty="0"/>
              <a:t>Coupon Bond Example</a:t>
            </a:r>
          </a:p>
        </p:txBody>
      </p:sp>
      <p:sp>
        <p:nvSpPr>
          <p:cNvPr id="24582" name="Line 8"/>
          <p:cNvSpPr>
            <a:spLocks noChangeShapeType="1"/>
          </p:cNvSpPr>
          <p:nvPr/>
        </p:nvSpPr>
        <p:spPr bwMode="auto">
          <a:xfrm>
            <a:off x="581025" y="3695700"/>
            <a:ext cx="7848600" cy="0"/>
          </a:xfrm>
          <a:prstGeom prst="line">
            <a:avLst/>
          </a:prstGeom>
          <a:noFill/>
          <a:ln w="12700">
            <a:solidFill>
              <a:schemeClr val="tx1"/>
            </a:solidFill>
            <a:prstDash val="sysDot"/>
            <a:round/>
            <a:headEnd/>
            <a:tailEnd/>
          </a:ln>
        </p:spPr>
        <p:txBody>
          <a:bodyPr/>
          <a:lstStyle/>
          <a:p>
            <a:endParaRPr lang="ar-SA"/>
          </a:p>
        </p:txBody>
      </p:sp>
      <p:sp>
        <p:nvSpPr>
          <p:cNvPr id="16393" name="Line 9"/>
          <p:cNvSpPr>
            <a:spLocks noChangeShapeType="1"/>
          </p:cNvSpPr>
          <p:nvPr/>
        </p:nvSpPr>
        <p:spPr bwMode="auto">
          <a:xfrm flipH="1" flipV="1">
            <a:off x="3048000" y="4648200"/>
            <a:ext cx="228600" cy="304800"/>
          </a:xfrm>
          <a:prstGeom prst="line">
            <a:avLst/>
          </a:prstGeom>
          <a:noFill/>
          <a:ln w="12700">
            <a:solidFill>
              <a:srgbClr val="000000"/>
            </a:solidFill>
            <a:round/>
            <a:headEnd/>
            <a:tailEnd type="triangle" w="med" len="med"/>
          </a:ln>
        </p:spPr>
        <p:txBody>
          <a:bodyPr/>
          <a:lstStyle/>
          <a:p>
            <a:endParaRPr lang="ar-SA"/>
          </a:p>
        </p:txBody>
      </p:sp>
      <p:sp>
        <p:nvSpPr>
          <p:cNvPr id="16394" name="Line 10"/>
          <p:cNvSpPr>
            <a:spLocks noChangeShapeType="1"/>
          </p:cNvSpPr>
          <p:nvPr/>
        </p:nvSpPr>
        <p:spPr bwMode="auto">
          <a:xfrm flipV="1">
            <a:off x="5562600" y="4648200"/>
            <a:ext cx="228600" cy="304800"/>
          </a:xfrm>
          <a:prstGeom prst="line">
            <a:avLst/>
          </a:prstGeom>
          <a:noFill/>
          <a:ln w="12700">
            <a:solidFill>
              <a:srgbClr val="000000"/>
            </a:solidFill>
            <a:round/>
            <a:headEnd/>
            <a:tailEnd type="triangle" w="med" len="med"/>
          </a:ln>
        </p:spPr>
        <p:txBody>
          <a:bodyPr/>
          <a:lstStyle/>
          <a:p>
            <a:endParaRPr lang="ar-SA"/>
          </a:p>
        </p:txBody>
      </p:sp>
      <p:sp>
        <p:nvSpPr>
          <p:cNvPr id="16395" name="Rectangle 11"/>
          <p:cNvSpPr>
            <a:spLocks noChangeArrowheads="1"/>
          </p:cNvSpPr>
          <p:nvPr/>
        </p:nvSpPr>
        <p:spPr bwMode="auto">
          <a:xfrm>
            <a:off x="228600" y="3741738"/>
            <a:ext cx="8534400" cy="2667000"/>
          </a:xfrm>
          <a:prstGeom prst="rect">
            <a:avLst/>
          </a:prstGeom>
          <a:noFill/>
          <a:ln w="12700">
            <a:noFill/>
            <a:miter lim="800000"/>
            <a:headEnd/>
            <a:tailEnd/>
          </a:ln>
          <a:effectLst>
            <a:outerShdw algn="ctr" rotWithShape="0">
              <a:schemeClr val="bg2"/>
            </a:outerShdw>
          </a:effectLst>
        </p:spPr>
        <p:txBody>
          <a:bodyPr lIns="90488" tIns="44450" rIns="90488" bIns="44450"/>
          <a:lstStyle/>
          <a:p>
            <a:pPr algn="ctr" eaLnBrk="0" hangingPunct="0">
              <a:spcBef>
                <a:spcPct val="20000"/>
              </a:spcBef>
              <a:spcAft>
                <a:spcPct val="20000"/>
              </a:spcAft>
              <a:buClr>
                <a:schemeClr val="tx2"/>
              </a:buClr>
              <a:buSzPct val="75000"/>
              <a:buFont typeface="Monotype Sorts" pitchFamily="2" charset="2"/>
              <a:buNone/>
              <a:defRPr/>
            </a:pPr>
            <a:r>
              <a:rPr lang="en-US" sz="2800" dirty="0">
                <a:solidFill>
                  <a:schemeClr val="hlink"/>
                </a:solidFill>
                <a:effectLst>
                  <a:outerShdw blurRad="38100" dist="38100" dir="2700000" algn="tl">
                    <a:srgbClr val="C0C0C0"/>
                  </a:outerShdw>
                </a:effectLst>
                <a:latin typeface="Arial" charset="0"/>
              </a:rPr>
              <a:t>V or PV</a:t>
            </a:r>
            <a:r>
              <a:rPr lang="en-US" sz="2800" dirty="0">
                <a:latin typeface="Arial" charset="0"/>
              </a:rPr>
              <a:t>= </a:t>
            </a:r>
            <a:r>
              <a:rPr lang="en-US" sz="2800" dirty="0">
                <a:solidFill>
                  <a:schemeClr val="tx2"/>
                </a:solidFill>
                <a:latin typeface="Arial" charset="0"/>
              </a:rPr>
              <a:t>$80 </a:t>
            </a:r>
            <a:r>
              <a:rPr lang="en-US" sz="2800" dirty="0">
                <a:latin typeface="Arial" charset="0"/>
              </a:rPr>
              <a:t>(PVIFA</a:t>
            </a:r>
            <a:r>
              <a:rPr lang="en-US" sz="3200" baseline="-25000" dirty="0">
                <a:solidFill>
                  <a:srgbClr val="42B200"/>
                </a:solidFill>
                <a:latin typeface="Arial" charset="0"/>
              </a:rPr>
              <a:t>10%</a:t>
            </a:r>
            <a:r>
              <a:rPr lang="en-US" sz="3200" baseline="-25000" dirty="0">
                <a:latin typeface="Arial" charset="0"/>
              </a:rPr>
              <a:t>, </a:t>
            </a:r>
            <a:r>
              <a:rPr lang="en-US" sz="3200" baseline="-25000" dirty="0">
                <a:solidFill>
                  <a:schemeClr val="hlink"/>
                </a:solidFill>
                <a:latin typeface="Arial" charset="0"/>
              </a:rPr>
              <a:t>30</a:t>
            </a:r>
            <a:r>
              <a:rPr lang="en-US" sz="3200" dirty="0">
                <a:latin typeface="Arial" charset="0"/>
              </a:rPr>
              <a:t>) + </a:t>
            </a:r>
            <a:r>
              <a:rPr lang="en-US" sz="2800" dirty="0">
                <a:solidFill>
                  <a:schemeClr val="tx2"/>
                </a:solidFill>
                <a:latin typeface="Arial" charset="0"/>
              </a:rPr>
              <a:t>$1,000 </a:t>
            </a:r>
            <a:r>
              <a:rPr lang="en-US" sz="2800" dirty="0">
                <a:latin typeface="Arial" charset="0"/>
              </a:rPr>
              <a:t>(PVIF</a:t>
            </a:r>
            <a:r>
              <a:rPr lang="en-US" sz="3200" baseline="-25000" dirty="0">
                <a:solidFill>
                  <a:srgbClr val="42B200"/>
                </a:solidFill>
                <a:latin typeface="Arial" charset="0"/>
              </a:rPr>
              <a:t>10%</a:t>
            </a:r>
            <a:r>
              <a:rPr lang="en-US" sz="3200" baseline="-25000" dirty="0">
                <a:latin typeface="Arial" charset="0"/>
              </a:rPr>
              <a:t>, </a:t>
            </a:r>
            <a:r>
              <a:rPr lang="en-US" sz="3200" baseline="-25000" dirty="0">
                <a:solidFill>
                  <a:schemeClr val="hlink"/>
                </a:solidFill>
                <a:latin typeface="Arial" charset="0"/>
              </a:rPr>
              <a:t>30</a:t>
            </a:r>
            <a:r>
              <a:rPr lang="en-US" sz="3200" dirty="0">
                <a:latin typeface="Arial" charset="0"/>
              </a:rPr>
              <a:t>) </a:t>
            </a:r>
            <a:r>
              <a:rPr lang="en-US" sz="2800" dirty="0">
                <a:latin typeface="Arial" charset="0"/>
              </a:rPr>
              <a:t>	=</a:t>
            </a:r>
            <a:r>
              <a:rPr lang="en-US" sz="2800" dirty="0">
                <a:solidFill>
                  <a:schemeClr val="hlink"/>
                </a:solidFill>
                <a:effectLst>
                  <a:outerShdw blurRad="38100" dist="38100" dir="2700000" algn="tl">
                    <a:srgbClr val="C0C0C0"/>
                  </a:outerShdw>
                </a:effectLst>
                <a:latin typeface="Arial" charset="0"/>
              </a:rPr>
              <a:t> </a:t>
            </a:r>
            <a:r>
              <a:rPr lang="en-US" sz="2800" dirty="0">
                <a:solidFill>
                  <a:schemeClr val="tx2"/>
                </a:solidFill>
                <a:latin typeface="Arial" charset="0"/>
              </a:rPr>
              <a:t>$80</a:t>
            </a:r>
            <a:r>
              <a:rPr lang="en-US" sz="2800" dirty="0">
                <a:solidFill>
                  <a:schemeClr val="tx2"/>
                </a:solidFill>
                <a:effectLst>
                  <a:outerShdw blurRad="38100" dist="38100" dir="2700000" algn="tl">
                    <a:srgbClr val="C0C0C0"/>
                  </a:outerShdw>
                </a:effectLst>
                <a:latin typeface="Arial" charset="0"/>
              </a:rPr>
              <a:t> </a:t>
            </a:r>
            <a:r>
              <a:rPr lang="en-US" sz="2800" dirty="0">
                <a:latin typeface="Arial" charset="0"/>
              </a:rPr>
              <a:t>(9.427</a:t>
            </a:r>
            <a:r>
              <a:rPr lang="en-US" sz="3200" dirty="0">
                <a:latin typeface="Arial" charset="0"/>
              </a:rPr>
              <a:t>) + </a:t>
            </a:r>
            <a:r>
              <a:rPr lang="en-US" sz="2800" dirty="0">
                <a:solidFill>
                  <a:schemeClr val="tx2"/>
                </a:solidFill>
                <a:latin typeface="Arial" charset="0"/>
              </a:rPr>
              <a:t>$1,000 </a:t>
            </a:r>
            <a:r>
              <a:rPr lang="en-US" sz="2800" dirty="0">
                <a:latin typeface="Arial" charset="0"/>
              </a:rPr>
              <a:t>(.057</a:t>
            </a:r>
            <a:r>
              <a:rPr lang="en-US" sz="3200" dirty="0">
                <a:latin typeface="Arial" charset="0"/>
              </a:rPr>
              <a:t>)</a:t>
            </a:r>
          </a:p>
          <a:p>
            <a:pPr eaLnBrk="0" hangingPunct="0">
              <a:spcBef>
                <a:spcPct val="20000"/>
              </a:spcBef>
              <a:spcAft>
                <a:spcPct val="20000"/>
              </a:spcAft>
              <a:buClr>
                <a:schemeClr val="tx2"/>
              </a:buClr>
              <a:buSzPct val="75000"/>
              <a:buFont typeface="Monotype Sorts" pitchFamily="2" charset="2"/>
              <a:buNone/>
              <a:defRPr/>
            </a:pPr>
            <a:r>
              <a:rPr lang="en-US" sz="3200" dirty="0">
                <a:latin typeface="Arial" charset="0"/>
              </a:rPr>
              <a:t>		 </a:t>
            </a:r>
            <a:r>
              <a:rPr lang="en-US" sz="2800" dirty="0">
                <a:effectLst>
                  <a:outerShdw blurRad="38100" dist="38100" dir="2700000" algn="tl">
                    <a:srgbClr val="C0C0C0"/>
                  </a:outerShdw>
                </a:effectLst>
                <a:latin typeface="Arial" charset="0"/>
              </a:rPr>
              <a:t>[</a:t>
            </a:r>
            <a:r>
              <a:rPr lang="en-US" sz="2800" i="1" dirty="0">
                <a:effectLst>
                  <a:outerShdw blurRad="38100" dist="38100" dir="2700000" algn="tl">
                    <a:srgbClr val="C0C0C0"/>
                  </a:outerShdw>
                </a:effectLst>
                <a:latin typeface="Arial" charset="0"/>
              </a:rPr>
              <a:t>Table IV</a:t>
            </a:r>
            <a:r>
              <a:rPr lang="en-US" sz="2800" dirty="0">
                <a:effectLst>
                  <a:outerShdw blurRad="38100" dist="38100" dir="2700000" algn="tl">
                    <a:srgbClr val="C0C0C0"/>
                  </a:outerShdw>
                </a:effectLst>
                <a:latin typeface="Arial" charset="0"/>
              </a:rPr>
              <a:t>] 	</a:t>
            </a:r>
            <a:r>
              <a:rPr lang="en-US" sz="3200" dirty="0">
                <a:latin typeface="Arial" charset="0"/>
              </a:rPr>
              <a:t>       </a:t>
            </a:r>
            <a:r>
              <a:rPr lang="en-US" sz="2800" dirty="0">
                <a:effectLst>
                  <a:outerShdw blurRad="38100" dist="38100" dir="2700000" algn="tl">
                    <a:srgbClr val="C0C0C0"/>
                  </a:outerShdw>
                </a:effectLst>
                <a:latin typeface="Arial" charset="0"/>
              </a:rPr>
              <a:t>[</a:t>
            </a:r>
            <a:r>
              <a:rPr lang="en-US" sz="2800" i="1" dirty="0">
                <a:effectLst>
                  <a:outerShdw blurRad="38100" dist="38100" dir="2700000" algn="tl">
                    <a:srgbClr val="C0C0C0"/>
                  </a:outerShdw>
                </a:effectLst>
                <a:latin typeface="Arial" charset="0"/>
              </a:rPr>
              <a:t>Table II</a:t>
            </a:r>
            <a:r>
              <a:rPr lang="en-US" sz="2800" dirty="0">
                <a:effectLst>
                  <a:outerShdw blurRad="38100" dist="38100" dir="2700000" algn="tl">
                    <a:srgbClr val="C0C0C0"/>
                  </a:outerShdw>
                </a:effectLst>
                <a:latin typeface="Arial" charset="0"/>
              </a:rPr>
              <a:t>]</a:t>
            </a:r>
            <a:endParaRPr lang="en-US" sz="2800" dirty="0">
              <a:latin typeface="Arial" charset="0"/>
            </a:endParaRPr>
          </a:p>
          <a:p>
            <a:pPr eaLnBrk="0" hangingPunct="0">
              <a:spcBef>
                <a:spcPct val="20000"/>
              </a:spcBef>
              <a:spcAft>
                <a:spcPct val="20000"/>
              </a:spcAft>
              <a:buClr>
                <a:schemeClr val="tx2"/>
              </a:buClr>
              <a:buSzPct val="75000"/>
              <a:buFont typeface="Monotype Sorts" pitchFamily="2" charset="2"/>
              <a:buNone/>
              <a:defRPr/>
            </a:pPr>
            <a:r>
              <a:rPr lang="en-US" sz="2800" dirty="0">
                <a:latin typeface="Arial" charset="0"/>
              </a:rPr>
              <a:t>	= $754.16  + $57.00					=</a:t>
            </a:r>
            <a:r>
              <a:rPr lang="en-US" sz="2800" dirty="0">
                <a:solidFill>
                  <a:schemeClr val="hlink"/>
                </a:solidFill>
                <a:effectLst>
                  <a:outerShdw blurRad="38100" dist="38100" dir="2700000" algn="tl">
                    <a:srgbClr val="C0C0C0"/>
                  </a:outerShdw>
                </a:effectLst>
                <a:latin typeface="Arial" charset="0"/>
              </a:rPr>
              <a:t> $811.16</a:t>
            </a:r>
            <a:r>
              <a:rPr lang="en-US" sz="2800" dirty="0">
                <a:latin typeface="Arial"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395"/>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16386"/>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16387"/>
                                        </p:tgtEl>
                                        <p:attrNameLst>
                                          <p:attrName>style.visibility</p:attrName>
                                        </p:attrNameLst>
                                      </p:cBhvr>
                                      <p:to>
                                        <p:strVal val="visible"/>
                                      </p:to>
                                    </p:set>
                                  </p:childTnLst>
                                </p:cTn>
                              </p:par>
                            </p:childTnLst>
                          </p:cTn>
                        </p:par>
                        <p:par>
                          <p:cTn id="13" fill="hold" nodeType="afterGroup">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16393"/>
                                        </p:tgtEl>
                                        <p:attrNameLst>
                                          <p:attrName>style.visibility</p:attrName>
                                        </p:attrNameLst>
                                      </p:cBhvr>
                                      <p:to>
                                        <p:strVal val="visible"/>
                                      </p:to>
                                    </p:set>
                                  </p:childTnLst>
                                </p:cTn>
                              </p:par>
                            </p:childTnLst>
                          </p:cTn>
                        </p:par>
                        <p:par>
                          <p:cTn id="16" fill="hold" nodeType="afterGroup">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163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nimBg="1"/>
      <p:bldP spid="16387" grpId="0" animBg="1"/>
      <p:bldP spid="16393" grpId="0" animBg="1"/>
      <p:bldP spid="16394" grpId="0" animBg="1"/>
      <p:bldP spid="16395"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92113"/>
            <a:ext cx="6781800" cy="1444625"/>
          </a:xfrm>
        </p:spPr>
        <p:txBody>
          <a:bodyPr/>
          <a:lstStyle/>
          <a:p>
            <a:pPr>
              <a:defRPr/>
            </a:pPr>
            <a:r>
              <a:rPr lang="en-US" b="1" dirty="0" smtClean="0"/>
              <a:t>Comments on the Example</a:t>
            </a:r>
            <a:endParaRPr lang="en-US" b="1" dirty="0"/>
          </a:p>
        </p:txBody>
      </p:sp>
      <p:sp>
        <p:nvSpPr>
          <p:cNvPr id="25603" name="Content Placeholder 2"/>
          <p:cNvSpPr>
            <a:spLocks noGrp="1"/>
          </p:cNvSpPr>
          <p:nvPr>
            <p:ph idx="1"/>
          </p:nvPr>
        </p:nvSpPr>
        <p:spPr/>
        <p:txBody>
          <a:bodyPr/>
          <a:lstStyle/>
          <a:p>
            <a:r>
              <a:rPr lang="en-US" smtClean="0"/>
              <a:t>The interest payments have a present value of $754.16, where the principal payment at maturity has a present value of $57. This bond PV is $811.16 </a:t>
            </a:r>
          </a:p>
          <a:p>
            <a:r>
              <a:rPr lang="en-US" smtClean="0"/>
              <a:t>So, no one should pay more than this price to buy this bond.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730250"/>
            <a:ext cx="6781800" cy="768350"/>
          </a:xfrm>
        </p:spPr>
        <p:txBody>
          <a:bodyPr/>
          <a:lstStyle/>
          <a:p>
            <a:pPr>
              <a:defRPr/>
            </a:pPr>
            <a:r>
              <a:rPr lang="en-US" b="1" dirty="0" smtClean="0"/>
              <a:t>Another Example</a:t>
            </a:r>
            <a:endParaRPr lang="en-US" b="1" dirty="0"/>
          </a:p>
        </p:txBody>
      </p:sp>
      <p:sp>
        <p:nvSpPr>
          <p:cNvPr id="27651" name="Content Placeholder 2"/>
          <p:cNvSpPr>
            <a:spLocks noGrp="1" noRot="1" noChangeAspect="1" noMove="1" noResize="1" noEditPoints="1" noAdjustHandles="1" noChangeArrowheads="1" noChangeShapeType="1" noTextEdit="1"/>
          </p:cNvSpPr>
          <p:nvPr>
            <p:ph idx="1"/>
          </p:nvPr>
        </p:nvSpPr>
        <p:spPr>
          <a:blipFill rotWithShape="1">
            <a:blip r:embed="rId2" cstate="print"/>
            <a:stretch>
              <a:fillRect l="-784" t="-1481" b="-2370"/>
            </a:stretch>
          </a:blipFill>
          <a:ln w="9525"/>
          <a:extLst>
            <a:ext uri="{91240B29-F687-4F45-9708-019B960494DF}">
              <a14:hiddenLine xmlns:a14="http://schemas.microsoft.com/office/drawing/2010/main" xmlns="" w="12700">
                <a:solidFill>
                  <a:srgbClr val="000000"/>
                </a:solidFill>
                <a:miter lim="800000"/>
                <a:headEnd/>
                <a:tailEnd/>
              </a14:hiddenLine>
            </a:ext>
          </a:extLst>
        </p:spPr>
        <p:txBody>
          <a:bodyPr/>
          <a:lstStyle/>
          <a:p>
            <a:pPr>
              <a:defRPr/>
            </a:pPr>
            <a:r>
              <a:rPr lang="en-US">
                <a:noFill/>
              </a:rPr>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730250"/>
            <a:ext cx="6781800" cy="768350"/>
          </a:xfrm>
        </p:spPr>
        <p:txBody>
          <a:bodyPr/>
          <a:lstStyle/>
          <a:p>
            <a:pPr>
              <a:defRPr/>
            </a:pPr>
            <a:r>
              <a:rPr lang="en-US" b="1" dirty="0" smtClean="0"/>
              <a:t>Important Note</a:t>
            </a:r>
            <a:endParaRPr lang="en-US" b="1" dirty="0"/>
          </a:p>
        </p:txBody>
      </p:sp>
      <p:sp>
        <p:nvSpPr>
          <p:cNvPr id="27651" name="Content Placeholder 2"/>
          <p:cNvSpPr>
            <a:spLocks noGrp="1"/>
          </p:cNvSpPr>
          <p:nvPr>
            <p:ph idx="1"/>
          </p:nvPr>
        </p:nvSpPr>
        <p:spPr/>
        <p:txBody>
          <a:bodyPr/>
          <a:lstStyle/>
          <a:p>
            <a:r>
              <a:rPr lang="en-US" smtClean="0"/>
              <a:t>In this case, the present value of the bond is in excess of its $1,000 par value because the required rate of return is less than the coupon rate. Investors are willing to pay a </a:t>
            </a:r>
            <a:r>
              <a:rPr lang="en-US" i="1" smtClean="0">
                <a:solidFill>
                  <a:srgbClr val="C00000"/>
                </a:solidFill>
              </a:rPr>
              <a:t>premium</a:t>
            </a:r>
            <a:r>
              <a:rPr lang="en-US" smtClean="0"/>
              <a:t> to buy this bond.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730250"/>
            <a:ext cx="6781800" cy="768350"/>
          </a:xfrm>
        </p:spPr>
        <p:txBody>
          <a:bodyPr/>
          <a:lstStyle/>
          <a:p>
            <a:pPr>
              <a:defRPr/>
            </a:pPr>
            <a:r>
              <a:rPr lang="en-US" b="1" dirty="0" smtClean="0"/>
              <a:t>Important Note</a:t>
            </a:r>
            <a:endParaRPr lang="en-US" b="1" dirty="0"/>
          </a:p>
        </p:txBody>
      </p:sp>
      <p:sp>
        <p:nvSpPr>
          <p:cNvPr id="28675" name="Content Placeholder 2"/>
          <p:cNvSpPr>
            <a:spLocks noGrp="1"/>
          </p:cNvSpPr>
          <p:nvPr>
            <p:ph idx="1"/>
          </p:nvPr>
        </p:nvSpPr>
        <p:spPr/>
        <p:txBody>
          <a:bodyPr/>
          <a:lstStyle/>
          <a:p>
            <a:r>
              <a:rPr lang="en-US" smtClean="0"/>
              <a:t>When the required rate of return is greater than the coupon rate, the bond PV will be less than its par value. Investors would buy this bond only if it is sold at a </a:t>
            </a:r>
            <a:r>
              <a:rPr lang="en-US" i="1" smtClean="0">
                <a:solidFill>
                  <a:srgbClr val="C00000"/>
                </a:solidFill>
              </a:rPr>
              <a:t>discount</a:t>
            </a:r>
            <a:r>
              <a:rPr lang="en-US" smtClean="0"/>
              <a:t> from par value.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3"/>
          <p:cNvSpPr>
            <a:spLocks noGrp="1" noChangeArrowheads="1"/>
          </p:cNvSpPr>
          <p:nvPr>
            <p:ph type="title"/>
          </p:nvPr>
        </p:nvSpPr>
        <p:spPr>
          <a:xfrm>
            <a:off x="1676400" y="763588"/>
            <a:ext cx="7391400" cy="758825"/>
          </a:xfrm>
          <a:effectLst>
            <a:outerShdw dist="71842" dir="2700000" algn="ctr" rotWithShape="0">
              <a:schemeClr val="bg2"/>
            </a:outerShdw>
          </a:effectLst>
        </p:spPr>
        <p:txBody>
          <a:bodyPr/>
          <a:lstStyle/>
          <a:p>
            <a:pPr>
              <a:defRPr/>
            </a:pPr>
            <a:r>
              <a:rPr lang="en-US" b="1"/>
              <a:t>Semiannual Compounding</a:t>
            </a:r>
          </a:p>
        </p:txBody>
      </p:sp>
      <p:sp>
        <p:nvSpPr>
          <p:cNvPr id="19460" name="Rectangle 4"/>
          <p:cNvSpPr>
            <a:spLocks noGrp="1" noChangeArrowheads="1"/>
          </p:cNvSpPr>
          <p:nvPr>
            <p:ph type="body" idx="1"/>
          </p:nvPr>
        </p:nvSpPr>
        <p:spPr>
          <a:xfrm>
            <a:off x="533400" y="4343400"/>
            <a:ext cx="7848600" cy="2054225"/>
          </a:xfrm>
          <a:effectLst>
            <a:outerShdw algn="ctr" rotWithShape="0">
              <a:schemeClr val="bg2"/>
            </a:outerShdw>
          </a:effectLst>
        </p:spPr>
        <p:txBody>
          <a:bodyPr>
            <a:spAutoFit/>
          </a:bodyPr>
          <a:lstStyle/>
          <a:p>
            <a:pPr marL="0" indent="0">
              <a:buFont typeface="Monotype Sorts" pitchFamily="2" charset="2"/>
              <a:buNone/>
              <a:defRPr/>
            </a:pPr>
            <a:r>
              <a:rPr lang="en-US" sz="3400"/>
              <a:t>		(1)  Divide </a:t>
            </a:r>
            <a:r>
              <a:rPr lang="en-US" sz="3400">
                <a:solidFill>
                  <a:srgbClr val="42B200"/>
                </a:solidFill>
                <a:effectLst>
                  <a:outerShdw blurRad="38100" dist="38100" dir="2700000" algn="tl">
                    <a:srgbClr val="C0C0C0"/>
                  </a:outerShdw>
                </a:effectLst>
              </a:rPr>
              <a:t>k</a:t>
            </a:r>
            <a:r>
              <a:rPr lang="en-US" sz="3400" baseline="-25000">
                <a:solidFill>
                  <a:srgbClr val="42B200"/>
                </a:solidFill>
                <a:effectLst>
                  <a:outerShdw blurRad="38100" dist="38100" dir="2700000" algn="tl">
                    <a:srgbClr val="C0C0C0"/>
                  </a:outerShdw>
                </a:effectLst>
              </a:rPr>
              <a:t>d</a:t>
            </a:r>
            <a:r>
              <a:rPr lang="en-US" sz="3400"/>
              <a:t> by </a:t>
            </a:r>
            <a:r>
              <a:rPr lang="en-US" sz="3400">
                <a:solidFill>
                  <a:srgbClr val="380069"/>
                </a:solidFill>
                <a:effectLst>
                  <a:outerShdw blurRad="38100" dist="38100" dir="2700000" algn="tl">
                    <a:srgbClr val="C0C0C0"/>
                  </a:outerShdw>
                </a:effectLst>
              </a:rPr>
              <a:t>2</a:t>
            </a:r>
            <a:endParaRPr lang="en-US" sz="3400"/>
          </a:p>
          <a:p>
            <a:pPr marL="0" indent="0">
              <a:buFont typeface="Monotype Sorts" pitchFamily="2" charset="2"/>
              <a:buNone/>
              <a:defRPr/>
            </a:pPr>
            <a:r>
              <a:rPr lang="en-US" sz="3400"/>
              <a:t>		(2)  Multiply </a:t>
            </a:r>
            <a:r>
              <a:rPr lang="en-US" sz="3400">
                <a:solidFill>
                  <a:schemeClr val="hlink"/>
                </a:solidFill>
                <a:effectLst>
                  <a:outerShdw blurRad="38100" dist="38100" dir="2700000" algn="tl">
                    <a:srgbClr val="C0C0C0"/>
                  </a:outerShdw>
                </a:effectLst>
              </a:rPr>
              <a:t>n</a:t>
            </a:r>
            <a:r>
              <a:rPr lang="en-US" sz="3400"/>
              <a:t> by </a:t>
            </a:r>
            <a:r>
              <a:rPr lang="en-US" sz="3400">
                <a:solidFill>
                  <a:srgbClr val="380069"/>
                </a:solidFill>
                <a:effectLst>
                  <a:outerShdw blurRad="38100" dist="38100" dir="2700000" algn="tl">
                    <a:srgbClr val="C0C0C0"/>
                  </a:outerShdw>
                </a:effectLst>
              </a:rPr>
              <a:t>2</a:t>
            </a:r>
            <a:endParaRPr lang="en-US" sz="3400"/>
          </a:p>
          <a:p>
            <a:pPr marL="0" indent="0">
              <a:buFont typeface="Monotype Sorts" pitchFamily="2" charset="2"/>
              <a:buNone/>
              <a:defRPr/>
            </a:pPr>
            <a:r>
              <a:rPr lang="en-US" sz="3400"/>
              <a:t>		(3)  Divide </a:t>
            </a:r>
            <a:r>
              <a:rPr lang="en-US" sz="3400">
                <a:solidFill>
                  <a:schemeClr val="tx2"/>
                </a:solidFill>
                <a:effectLst>
                  <a:outerShdw blurRad="38100" dist="38100" dir="2700000" algn="tl">
                    <a:srgbClr val="C0C0C0"/>
                  </a:outerShdw>
                </a:effectLst>
              </a:rPr>
              <a:t>I</a:t>
            </a:r>
            <a:r>
              <a:rPr lang="en-US" sz="3400"/>
              <a:t> by </a:t>
            </a:r>
            <a:r>
              <a:rPr lang="en-US" sz="3400">
                <a:solidFill>
                  <a:srgbClr val="380069"/>
                </a:solidFill>
                <a:effectLst>
                  <a:outerShdw blurRad="38100" dist="38100" dir="2700000" algn="tl">
                    <a:srgbClr val="C0C0C0"/>
                  </a:outerShdw>
                </a:effectLst>
              </a:rPr>
              <a:t>2</a:t>
            </a:r>
          </a:p>
        </p:txBody>
      </p:sp>
      <p:sp>
        <p:nvSpPr>
          <p:cNvPr id="29700" name="Rectangle 6"/>
          <p:cNvSpPr>
            <a:spLocks noChangeArrowheads="1"/>
          </p:cNvSpPr>
          <p:nvPr/>
        </p:nvSpPr>
        <p:spPr bwMode="auto">
          <a:xfrm>
            <a:off x="533400" y="1905000"/>
            <a:ext cx="7848600" cy="2514600"/>
          </a:xfrm>
          <a:prstGeom prst="rect">
            <a:avLst/>
          </a:prstGeom>
          <a:noFill/>
          <a:ln w="12700">
            <a:noFill/>
            <a:miter lim="800000"/>
            <a:headEnd/>
            <a:tailEnd/>
          </a:ln>
          <a:effectLst>
            <a:outerShdw algn="ctr" rotWithShape="0">
              <a:schemeClr val="bg2"/>
            </a:outerShdw>
          </a:effectLst>
        </p:spPr>
        <p:txBody>
          <a:bodyPr lIns="90488" tIns="44450" rIns="90488" bIns="44450"/>
          <a:lstStyle/>
          <a:p>
            <a:pPr algn="ctr" eaLnBrk="0" hangingPunct="0">
              <a:spcBef>
                <a:spcPct val="20000"/>
              </a:spcBef>
              <a:spcAft>
                <a:spcPct val="20000"/>
              </a:spcAft>
            </a:pPr>
            <a:r>
              <a:rPr lang="en-US"/>
              <a:t>Most bonds </a:t>
            </a:r>
            <a:r>
              <a:rPr lang="en-US" i="1"/>
              <a:t>in the US </a:t>
            </a:r>
            <a:r>
              <a:rPr lang="en-US"/>
              <a:t>pay interest twice a year (1/2 of the annual coupon).</a:t>
            </a:r>
          </a:p>
          <a:p>
            <a:pPr algn="ctr" eaLnBrk="0" hangingPunct="0">
              <a:spcBef>
                <a:spcPct val="20000"/>
              </a:spcBef>
              <a:spcAft>
                <a:spcPct val="20000"/>
              </a:spcAft>
            </a:pPr>
            <a:r>
              <a:rPr lang="en-US" sz="3400" i="1"/>
              <a:t>Adjustments needed: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Effect transition="in" filter="wipe(left)">
                                      <p:cBhvr>
                                        <p:cTn id="7" dur="500"/>
                                        <p:tgtEl>
                                          <p:spTgt spid="1946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460">
                                            <p:txEl>
                                              <p:pRg st="1" end="1"/>
                                            </p:txEl>
                                          </p:spTgt>
                                        </p:tgtEl>
                                        <p:attrNameLst>
                                          <p:attrName>style.visibility</p:attrName>
                                        </p:attrNameLst>
                                      </p:cBhvr>
                                      <p:to>
                                        <p:strVal val="visible"/>
                                      </p:to>
                                    </p:set>
                                    <p:animEffect transition="in" filter="wipe(left)">
                                      <p:cBhvr>
                                        <p:cTn id="12" dur="500"/>
                                        <p:tgtEl>
                                          <p:spTgt spid="1946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460">
                                            <p:txEl>
                                              <p:pRg st="2" end="2"/>
                                            </p:txEl>
                                          </p:spTgt>
                                        </p:tgtEl>
                                        <p:attrNameLst>
                                          <p:attrName>style.visibility</p:attrName>
                                        </p:attrNameLst>
                                      </p:cBhvr>
                                      <p:to>
                                        <p:strVal val="visible"/>
                                      </p:to>
                                    </p:set>
                                    <p:animEffect transition="in" filter="wipe(left)">
                                      <p:cBhvr>
                                        <p:cTn id="17" dur="500"/>
                                        <p:tgtEl>
                                          <p:spTgt spid="1946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7931150" y="3863975"/>
            <a:ext cx="549275" cy="282575"/>
          </a:xfrm>
          <a:prstGeom prst="rect">
            <a:avLst/>
          </a:prstGeom>
          <a:solidFill>
            <a:schemeClr val="accent1"/>
          </a:solidFill>
          <a:ln w="12700">
            <a:solidFill>
              <a:schemeClr val="tx1"/>
            </a:solidFill>
            <a:miter lim="800000"/>
            <a:headEnd/>
            <a:tailEnd/>
          </a:ln>
        </p:spPr>
        <p:txBody>
          <a:bodyPr wrap="none" anchor="ctr"/>
          <a:lstStyle/>
          <a:p>
            <a:pPr eaLnBrk="0" hangingPunct="0"/>
            <a:endParaRPr lang="en-GB"/>
          </a:p>
        </p:txBody>
      </p:sp>
      <p:sp>
        <p:nvSpPr>
          <p:cNvPr id="20483" name="Rectangle 3"/>
          <p:cNvSpPr>
            <a:spLocks noChangeArrowheads="1"/>
          </p:cNvSpPr>
          <p:nvPr/>
        </p:nvSpPr>
        <p:spPr bwMode="auto">
          <a:xfrm>
            <a:off x="6234113" y="3825875"/>
            <a:ext cx="2298700" cy="515938"/>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800">
                <a:latin typeface="Arial" charset="0"/>
              </a:rPr>
              <a:t>(1 + </a:t>
            </a:r>
            <a:r>
              <a:rPr lang="en-US" sz="2800">
                <a:solidFill>
                  <a:srgbClr val="42B200"/>
                </a:solidFill>
                <a:latin typeface="Arial" charset="0"/>
              </a:rPr>
              <a:t>k</a:t>
            </a:r>
            <a:r>
              <a:rPr lang="en-US" sz="2800" baseline="-25000">
                <a:solidFill>
                  <a:srgbClr val="42B200"/>
                </a:solidFill>
                <a:latin typeface="Arial" charset="0"/>
              </a:rPr>
              <a:t>d</a:t>
            </a:r>
            <a:r>
              <a:rPr lang="en-US" sz="2800">
                <a:latin typeface="Arial" charset="0"/>
              </a:rPr>
              <a:t>/</a:t>
            </a:r>
            <a:r>
              <a:rPr lang="en-US" sz="2800">
                <a:solidFill>
                  <a:srgbClr val="380069"/>
                </a:solidFill>
                <a:effectLst>
                  <a:outerShdw blurRad="38100" dist="38100" dir="2700000" algn="tl">
                    <a:srgbClr val="C0C0C0"/>
                  </a:outerShdw>
                </a:effectLst>
                <a:latin typeface="Arial" charset="0"/>
              </a:rPr>
              <a:t>2 </a:t>
            </a:r>
            <a:r>
              <a:rPr lang="en-US" sz="2800">
                <a:latin typeface="Arial" charset="0"/>
              </a:rPr>
              <a:t>) </a:t>
            </a:r>
            <a:r>
              <a:rPr lang="en-US" sz="2800" baseline="30000">
                <a:solidFill>
                  <a:srgbClr val="380069"/>
                </a:solidFill>
                <a:effectLst>
                  <a:outerShdw blurRad="38100" dist="38100" dir="2700000" algn="tl">
                    <a:srgbClr val="C0C0C0"/>
                  </a:outerShdw>
                </a:effectLst>
                <a:latin typeface="Arial" charset="0"/>
              </a:rPr>
              <a:t>2</a:t>
            </a:r>
            <a:r>
              <a:rPr lang="en-US" sz="2800">
                <a:latin typeface="Arial" charset="0"/>
              </a:rPr>
              <a:t>*</a:t>
            </a:r>
            <a:r>
              <a:rPr lang="en-US" sz="3200" baseline="30000">
                <a:solidFill>
                  <a:schemeClr val="hlink"/>
                </a:solidFill>
                <a:effectLst>
                  <a:outerShdw blurRad="38100" dist="38100" dir="2700000" algn="tl">
                    <a:srgbClr val="C0C0C0"/>
                  </a:outerShdw>
                </a:effectLst>
                <a:latin typeface="Arial" charset="0"/>
              </a:rPr>
              <a:t>n</a:t>
            </a:r>
          </a:p>
        </p:txBody>
      </p:sp>
      <p:sp>
        <p:nvSpPr>
          <p:cNvPr id="30724" name="Rectangle 4"/>
          <p:cNvSpPr>
            <a:spLocks noChangeArrowheads="1"/>
          </p:cNvSpPr>
          <p:nvPr/>
        </p:nvSpPr>
        <p:spPr bwMode="auto">
          <a:xfrm>
            <a:off x="2111375" y="3892550"/>
            <a:ext cx="758825" cy="406400"/>
          </a:xfrm>
          <a:prstGeom prst="rect">
            <a:avLst/>
          </a:prstGeom>
          <a:solidFill>
            <a:schemeClr val="accent1"/>
          </a:solidFill>
          <a:ln w="12700">
            <a:solidFill>
              <a:schemeClr val="tx1"/>
            </a:solidFill>
            <a:miter lim="800000"/>
            <a:headEnd/>
            <a:tailEnd/>
          </a:ln>
        </p:spPr>
        <p:txBody>
          <a:bodyPr wrap="none" anchor="ctr"/>
          <a:lstStyle/>
          <a:p>
            <a:pPr eaLnBrk="0" hangingPunct="0"/>
            <a:endParaRPr lang="en-GB"/>
          </a:p>
        </p:txBody>
      </p:sp>
      <p:sp>
        <p:nvSpPr>
          <p:cNvPr id="20485" name="Rectangle 5"/>
          <p:cNvSpPr>
            <a:spLocks noChangeArrowheads="1"/>
          </p:cNvSpPr>
          <p:nvPr/>
        </p:nvSpPr>
        <p:spPr bwMode="auto">
          <a:xfrm>
            <a:off x="1357313" y="3825875"/>
            <a:ext cx="1898650" cy="515938"/>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800">
                <a:latin typeface="Arial" charset="0"/>
              </a:rPr>
              <a:t>(1 +</a:t>
            </a:r>
            <a:r>
              <a:rPr lang="en-US" sz="2800">
                <a:solidFill>
                  <a:srgbClr val="014A01"/>
                </a:solidFill>
                <a:latin typeface="Arial" charset="0"/>
              </a:rPr>
              <a:t> </a:t>
            </a:r>
            <a:r>
              <a:rPr lang="en-US" sz="2800">
                <a:solidFill>
                  <a:srgbClr val="42B200"/>
                </a:solidFill>
                <a:latin typeface="Arial" charset="0"/>
              </a:rPr>
              <a:t>k</a:t>
            </a:r>
            <a:r>
              <a:rPr lang="en-US" sz="2800" baseline="-25000">
                <a:solidFill>
                  <a:srgbClr val="42B200"/>
                </a:solidFill>
                <a:latin typeface="Arial" charset="0"/>
              </a:rPr>
              <a:t>d</a:t>
            </a:r>
            <a:r>
              <a:rPr lang="en-US" sz="2800">
                <a:latin typeface="Arial" charset="0"/>
              </a:rPr>
              <a:t>/</a:t>
            </a:r>
            <a:r>
              <a:rPr lang="en-US" sz="2800">
                <a:solidFill>
                  <a:srgbClr val="380069"/>
                </a:solidFill>
                <a:effectLst>
                  <a:outerShdw blurRad="38100" dist="38100" dir="2700000" algn="tl">
                    <a:srgbClr val="C0C0C0"/>
                  </a:outerShdw>
                </a:effectLst>
                <a:latin typeface="Arial" charset="0"/>
              </a:rPr>
              <a:t>2 </a:t>
            </a:r>
            <a:r>
              <a:rPr lang="en-US" sz="2800">
                <a:latin typeface="Arial" charset="0"/>
              </a:rPr>
              <a:t>)</a:t>
            </a:r>
            <a:r>
              <a:rPr lang="en-US" sz="2800" baseline="30000">
                <a:latin typeface="Arial" charset="0"/>
              </a:rPr>
              <a:t>1</a:t>
            </a:r>
          </a:p>
        </p:txBody>
      </p:sp>
      <p:sp>
        <p:nvSpPr>
          <p:cNvPr id="30726" name="Rectangle 6"/>
          <p:cNvSpPr>
            <a:spLocks noChangeArrowheads="1"/>
          </p:cNvSpPr>
          <p:nvPr/>
        </p:nvSpPr>
        <p:spPr bwMode="auto">
          <a:xfrm>
            <a:off x="1835150" y="3340100"/>
            <a:ext cx="901700" cy="463550"/>
          </a:xfrm>
          <a:prstGeom prst="rect">
            <a:avLst/>
          </a:prstGeom>
          <a:solidFill>
            <a:schemeClr val="accent1"/>
          </a:solidFill>
          <a:ln w="12700">
            <a:solidFill>
              <a:schemeClr val="tx1"/>
            </a:solidFill>
            <a:miter lim="800000"/>
            <a:headEnd/>
            <a:tailEnd/>
          </a:ln>
        </p:spPr>
        <p:txBody>
          <a:bodyPr wrap="none" anchor="ctr"/>
          <a:lstStyle/>
          <a:p>
            <a:pPr eaLnBrk="0" hangingPunct="0"/>
            <a:endParaRPr lang="en-GB"/>
          </a:p>
        </p:txBody>
      </p:sp>
      <p:sp>
        <p:nvSpPr>
          <p:cNvPr id="20488" name="Rectangle 8"/>
          <p:cNvSpPr>
            <a:spLocks noGrp="1" noChangeArrowheads="1"/>
          </p:cNvSpPr>
          <p:nvPr>
            <p:ph type="title"/>
          </p:nvPr>
        </p:nvSpPr>
        <p:spPr>
          <a:xfrm>
            <a:off x="1676400" y="763588"/>
            <a:ext cx="7391400" cy="758825"/>
          </a:xfrm>
          <a:effectLst>
            <a:outerShdw dist="71842" dir="2700000" algn="ctr" rotWithShape="0">
              <a:schemeClr val="bg2"/>
            </a:outerShdw>
          </a:effectLst>
        </p:spPr>
        <p:txBody>
          <a:bodyPr/>
          <a:lstStyle/>
          <a:p>
            <a:pPr>
              <a:defRPr/>
            </a:pPr>
            <a:r>
              <a:rPr lang="en-US" b="1"/>
              <a:t>Semiannual Compounding</a:t>
            </a:r>
          </a:p>
        </p:txBody>
      </p:sp>
      <p:sp>
        <p:nvSpPr>
          <p:cNvPr id="20489" name="Rectangle 9"/>
          <p:cNvSpPr>
            <a:spLocks noGrp="1" noChangeArrowheads="1"/>
          </p:cNvSpPr>
          <p:nvPr>
            <p:ph type="body" idx="1"/>
          </p:nvPr>
        </p:nvSpPr>
        <p:spPr>
          <a:xfrm>
            <a:off x="304800" y="2057400"/>
            <a:ext cx="8610600" cy="1143000"/>
          </a:xfrm>
          <a:effectLst>
            <a:outerShdw algn="ctr" rotWithShape="0">
              <a:schemeClr val="bg2"/>
            </a:outerShdw>
          </a:effectLst>
        </p:spPr>
        <p:txBody>
          <a:bodyPr/>
          <a:lstStyle/>
          <a:p>
            <a:pPr marL="0" indent="0" algn="ctr">
              <a:buFont typeface="Monotype Sorts" pitchFamily="2" charset="2"/>
              <a:buNone/>
              <a:defRPr/>
            </a:pPr>
            <a:r>
              <a:rPr lang="en-US" sz="3500" smtClean="0"/>
              <a:t>A </a:t>
            </a:r>
            <a:r>
              <a:rPr lang="en-US" sz="3500" i="1" smtClean="0">
                <a:solidFill>
                  <a:schemeClr val="hlink"/>
                </a:solidFill>
                <a:effectLst>
                  <a:outerShdw blurRad="38100" dist="38100" dir="2700000" algn="tl">
                    <a:srgbClr val="C0C0C0"/>
                  </a:outerShdw>
                </a:effectLst>
              </a:rPr>
              <a:t>non-zero coupon bond</a:t>
            </a:r>
            <a:r>
              <a:rPr lang="en-US" sz="3500" smtClean="0"/>
              <a:t> adjusted for semi-annual compounding.</a:t>
            </a:r>
          </a:p>
        </p:txBody>
      </p:sp>
      <p:sp>
        <p:nvSpPr>
          <p:cNvPr id="30729" name="Rectangle 11"/>
          <p:cNvSpPr>
            <a:spLocks noChangeArrowheads="1"/>
          </p:cNvSpPr>
          <p:nvPr/>
        </p:nvSpPr>
        <p:spPr bwMode="auto">
          <a:xfrm>
            <a:off x="671513" y="3505200"/>
            <a:ext cx="879475" cy="638175"/>
          </a:xfrm>
          <a:prstGeom prst="rect">
            <a:avLst/>
          </a:prstGeom>
          <a:noFill/>
          <a:ln w="12700">
            <a:noFill/>
            <a:miter lim="800000"/>
            <a:headEnd/>
            <a:tailEnd/>
          </a:ln>
        </p:spPr>
        <p:txBody>
          <a:bodyPr wrap="none" lIns="90488" tIns="44450" rIns="90488" bIns="44450">
            <a:spAutoFit/>
          </a:bodyPr>
          <a:lstStyle/>
          <a:p>
            <a:pPr eaLnBrk="0" hangingPunct="0"/>
            <a:r>
              <a:rPr lang="en-US"/>
              <a:t>V =</a:t>
            </a:r>
          </a:p>
        </p:txBody>
      </p:sp>
      <p:sp>
        <p:nvSpPr>
          <p:cNvPr id="30730" name="Rectangle 12"/>
          <p:cNvSpPr>
            <a:spLocks noChangeArrowheads="1"/>
          </p:cNvSpPr>
          <p:nvPr/>
        </p:nvSpPr>
        <p:spPr bwMode="auto">
          <a:xfrm>
            <a:off x="3109913" y="3505200"/>
            <a:ext cx="447675" cy="638175"/>
          </a:xfrm>
          <a:prstGeom prst="rect">
            <a:avLst/>
          </a:prstGeom>
          <a:noFill/>
          <a:ln w="12700">
            <a:noFill/>
            <a:miter lim="800000"/>
            <a:headEnd/>
            <a:tailEnd/>
          </a:ln>
        </p:spPr>
        <p:txBody>
          <a:bodyPr wrap="none" lIns="90488" tIns="44450" rIns="90488" bIns="44450">
            <a:spAutoFit/>
          </a:bodyPr>
          <a:lstStyle/>
          <a:p>
            <a:pPr eaLnBrk="0" hangingPunct="0"/>
            <a:r>
              <a:rPr lang="en-US"/>
              <a:t>+</a:t>
            </a:r>
          </a:p>
        </p:txBody>
      </p:sp>
      <p:sp>
        <p:nvSpPr>
          <p:cNvPr id="30731" name="Rectangle 13"/>
          <p:cNvSpPr>
            <a:spLocks noChangeArrowheads="1"/>
          </p:cNvSpPr>
          <p:nvPr/>
        </p:nvSpPr>
        <p:spPr bwMode="auto">
          <a:xfrm>
            <a:off x="5167313" y="3505200"/>
            <a:ext cx="1349375" cy="638175"/>
          </a:xfrm>
          <a:prstGeom prst="rect">
            <a:avLst/>
          </a:prstGeom>
          <a:noFill/>
          <a:ln w="12700">
            <a:noFill/>
            <a:miter lim="800000"/>
            <a:headEnd/>
            <a:tailEnd/>
          </a:ln>
        </p:spPr>
        <p:txBody>
          <a:bodyPr wrap="none" lIns="90488" tIns="44450" rIns="90488" bIns="44450">
            <a:spAutoFit/>
          </a:bodyPr>
          <a:lstStyle/>
          <a:p>
            <a:pPr eaLnBrk="0" hangingPunct="0"/>
            <a:r>
              <a:rPr lang="en-US"/>
              <a:t>+ ... +</a:t>
            </a:r>
          </a:p>
        </p:txBody>
      </p:sp>
      <p:sp>
        <p:nvSpPr>
          <p:cNvPr id="30732" name="Line 14"/>
          <p:cNvSpPr>
            <a:spLocks noChangeShapeType="1"/>
          </p:cNvSpPr>
          <p:nvPr/>
        </p:nvSpPr>
        <p:spPr bwMode="auto">
          <a:xfrm>
            <a:off x="1600200" y="3810000"/>
            <a:ext cx="1371600" cy="0"/>
          </a:xfrm>
          <a:prstGeom prst="line">
            <a:avLst/>
          </a:prstGeom>
          <a:noFill/>
          <a:ln w="25400">
            <a:solidFill>
              <a:srgbClr val="000000"/>
            </a:solidFill>
            <a:round/>
            <a:headEnd/>
            <a:tailEnd/>
          </a:ln>
        </p:spPr>
        <p:txBody>
          <a:bodyPr/>
          <a:lstStyle/>
          <a:p>
            <a:endParaRPr lang="ar-SA"/>
          </a:p>
        </p:txBody>
      </p:sp>
      <p:sp>
        <p:nvSpPr>
          <p:cNvPr id="30733" name="Line 15"/>
          <p:cNvSpPr>
            <a:spLocks noChangeShapeType="1"/>
          </p:cNvSpPr>
          <p:nvPr/>
        </p:nvSpPr>
        <p:spPr bwMode="auto">
          <a:xfrm>
            <a:off x="3657600" y="3810000"/>
            <a:ext cx="1371600" cy="0"/>
          </a:xfrm>
          <a:prstGeom prst="line">
            <a:avLst/>
          </a:prstGeom>
          <a:noFill/>
          <a:ln w="25400">
            <a:solidFill>
              <a:srgbClr val="000000"/>
            </a:solidFill>
            <a:round/>
            <a:headEnd/>
            <a:tailEnd/>
          </a:ln>
        </p:spPr>
        <p:txBody>
          <a:bodyPr/>
          <a:lstStyle/>
          <a:p>
            <a:endParaRPr lang="ar-SA"/>
          </a:p>
        </p:txBody>
      </p:sp>
      <p:sp>
        <p:nvSpPr>
          <p:cNvPr id="30734" name="Line 16"/>
          <p:cNvSpPr>
            <a:spLocks noChangeShapeType="1"/>
          </p:cNvSpPr>
          <p:nvPr/>
        </p:nvSpPr>
        <p:spPr bwMode="auto">
          <a:xfrm>
            <a:off x="6553200" y="3810000"/>
            <a:ext cx="1371600" cy="0"/>
          </a:xfrm>
          <a:prstGeom prst="line">
            <a:avLst/>
          </a:prstGeom>
          <a:noFill/>
          <a:ln w="25400">
            <a:solidFill>
              <a:srgbClr val="000000"/>
            </a:solidFill>
            <a:round/>
            <a:headEnd/>
            <a:tailEnd/>
          </a:ln>
        </p:spPr>
        <p:txBody>
          <a:bodyPr/>
          <a:lstStyle/>
          <a:p>
            <a:endParaRPr lang="ar-SA"/>
          </a:p>
        </p:txBody>
      </p:sp>
      <p:sp>
        <p:nvSpPr>
          <p:cNvPr id="20497" name="Rectangle 17"/>
          <p:cNvSpPr>
            <a:spLocks noChangeArrowheads="1"/>
          </p:cNvSpPr>
          <p:nvPr/>
        </p:nvSpPr>
        <p:spPr bwMode="auto">
          <a:xfrm>
            <a:off x="1814513" y="3276600"/>
            <a:ext cx="942975" cy="63817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a:solidFill>
                  <a:schemeClr val="tx2"/>
                </a:solidFill>
                <a:latin typeface="Arial" charset="0"/>
              </a:rPr>
              <a:t>I </a:t>
            </a:r>
            <a:r>
              <a:rPr lang="en-US">
                <a:latin typeface="Arial" charset="0"/>
              </a:rPr>
              <a:t>/</a:t>
            </a:r>
            <a:r>
              <a:rPr lang="en-US">
                <a:solidFill>
                  <a:schemeClr val="tx2"/>
                </a:solidFill>
                <a:latin typeface="Arial" charset="0"/>
              </a:rPr>
              <a:t> </a:t>
            </a:r>
            <a:r>
              <a:rPr lang="en-US">
                <a:solidFill>
                  <a:srgbClr val="380069"/>
                </a:solidFill>
                <a:effectLst>
                  <a:outerShdw blurRad="38100" dist="38100" dir="2700000" algn="tl">
                    <a:srgbClr val="C0C0C0"/>
                  </a:outerShdw>
                </a:effectLst>
                <a:latin typeface="Arial" charset="0"/>
              </a:rPr>
              <a:t>2</a:t>
            </a:r>
          </a:p>
        </p:txBody>
      </p:sp>
      <p:sp>
        <p:nvSpPr>
          <p:cNvPr id="20498" name="Rectangle 18"/>
          <p:cNvSpPr>
            <a:spLocks noChangeArrowheads="1"/>
          </p:cNvSpPr>
          <p:nvPr/>
        </p:nvSpPr>
        <p:spPr bwMode="auto">
          <a:xfrm>
            <a:off x="6462713" y="3276600"/>
            <a:ext cx="2149475" cy="63817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a:solidFill>
                  <a:schemeClr val="tx2"/>
                </a:solidFill>
                <a:latin typeface="Arial" charset="0"/>
              </a:rPr>
              <a:t>I </a:t>
            </a:r>
            <a:r>
              <a:rPr lang="en-US">
                <a:latin typeface="Arial" charset="0"/>
              </a:rPr>
              <a:t>/</a:t>
            </a:r>
            <a:r>
              <a:rPr lang="en-US">
                <a:solidFill>
                  <a:schemeClr val="tx2"/>
                </a:solidFill>
                <a:latin typeface="Arial" charset="0"/>
              </a:rPr>
              <a:t> </a:t>
            </a:r>
            <a:r>
              <a:rPr lang="en-US">
                <a:solidFill>
                  <a:srgbClr val="380069"/>
                </a:solidFill>
                <a:effectLst>
                  <a:outerShdw blurRad="38100" dist="38100" dir="2700000" algn="tl">
                    <a:srgbClr val="C0C0C0"/>
                  </a:outerShdw>
                </a:effectLst>
                <a:latin typeface="Arial" charset="0"/>
              </a:rPr>
              <a:t>2</a:t>
            </a:r>
            <a:r>
              <a:rPr lang="en-US">
                <a:solidFill>
                  <a:schemeClr val="tx2"/>
                </a:solidFill>
                <a:latin typeface="Arial" charset="0"/>
              </a:rPr>
              <a:t> </a:t>
            </a:r>
            <a:r>
              <a:rPr lang="en-US">
                <a:latin typeface="Arial" charset="0"/>
              </a:rPr>
              <a:t>+</a:t>
            </a:r>
            <a:r>
              <a:rPr lang="en-US">
                <a:solidFill>
                  <a:schemeClr val="tx2"/>
                </a:solidFill>
                <a:latin typeface="Arial" charset="0"/>
              </a:rPr>
              <a:t> MV</a:t>
            </a:r>
          </a:p>
        </p:txBody>
      </p:sp>
      <p:sp>
        <p:nvSpPr>
          <p:cNvPr id="30737" name="Rectangle 19"/>
          <p:cNvSpPr>
            <a:spLocks noChangeArrowheads="1"/>
          </p:cNvSpPr>
          <p:nvPr/>
        </p:nvSpPr>
        <p:spPr bwMode="auto">
          <a:xfrm>
            <a:off x="1052513" y="4800600"/>
            <a:ext cx="846137" cy="638175"/>
          </a:xfrm>
          <a:prstGeom prst="rect">
            <a:avLst/>
          </a:prstGeom>
          <a:noFill/>
          <a:ln w="12700">
            <a:noFill/>
            <a:miter lim="800000"/>
            <a:headEnd/>
            <a:tailEnd/>
          </a:ln>
        </p:spPr>
        <p:txBody>
          <a:bodyPr wrap="none" lIns="90488" tIns="44450" rIns="90488" bIns="44450">
            <a:spAutoFit/>
          </a:bodyPr>
          <a:lstStyle/>
          <a:p>
            <a:pPr eaLnBrk="0" hangingPunct="0"/>
            <a:r>
              <a:rPr lang="en-US"/>
              <a:t>= </a:t>
            </a:r>
            <a:r>
              <a:rPr lang="en-US">
                <a:latin typeface="Symbol" pitchFamily="18" charset="2"/>
              </a:rPr>
              <a:t>S</a:t>
            </a:r>
          </a:p>
        </p:txBody>
      </p:sp>
      <p:sp>
        <p:nvSpPr>
          <p:cNvPr id="20500" name="Rectangle 20"/>
          <p:cNvSpPr>
            <a:spLocks noChangeArrowheads="1"/>
          </p:cNvSpPr>
          <p:nvPr/>
        </p:nvSpPr>
        <p:spPr bwMode="auto">
          <a:xfrm>
            <a:off x="1357313" y="4557713"/>
            <a:ext cx="655637" cy="4540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400">
                <a:solidFill>
                  <a:srgbClr val="380069"/>
                </a:solidFill>
                <a:effectLst>
                  <a:outerShdw blurRad="38100" dist="38100" dir="2700000" algn="tl">
                    <a:srgbClr val="C0C0C0"/>
                  </a:outerShdw>
                </a:effectLst>
                <a:latin typeface="Arial" charset="0"/>
              </a:rPr>
              <a:t>2</a:t>
            </a:r>
            <a:r>
              <a:rPr lang="en-US" sz="2400">
                <a:latin typeface="Arial" charset="0"/>
              </a:rPr>
              <a:t>*</a:t>
            </a:r>
            <a:r>
              <a:rPr lang="en-US" sz="2400">
                <a:solidFill>
                  <a:schemeClr val="hlink"/>
                </a:solidFill>
                <a:effectLst>
                  <a:outerShdw blurRad="38100" dist="38100" dir="2700000" algn="tl">
                    <a:srgbClr val="C0C0C0"/>
                  </a:outerShdw>
                </a:effectLst>
                <a:latin typeface="Arial" charset="0"/>
              </a:rPr>
              <a:t>n</a:t>
            </a:r>
          </a:p>
        </p:txBody>
      </p:sp>
      <p:sp>
        <p:nvSpPr>
          <p:cNvPr id="30739" name="Rectangle 21"/>
          <p:cNvSpPr>
            <a:spLocks noChangeArrowheads="1"/>
          </p:cNvSpPr>
          <p:nvPr/>
        </p:nvSpPr>
        <p:spPr bwMode="auto">
          <a:xfrm>
            <a:off x="1433513" y="5289550"/>
            <a:ext cx="554037" cy="393700"/>
          </a:xfrm>
          <a:prstGeom prst="rect">
            <a:avLst/>
          </a:prstGeom>
          <a:noFill/>
          <a:ln w="12700">
            <a:noFill/>
            <a:miter lim="800000"/>
            <a:headEnd/>
            <a:tailEnd/>
          </a:ln>
        </p:spPr>
        <p:txBody>
          <a:bodyPr wrap="none" lIns="90488" tIns="44450" rIns="90488" bIns="44450">
            <a:spAutoFit/>
          </a:bodyPr>
          <a:lstStyle/>
          <a:p>
            <a:pPr eaLnBrk="0" hangingPunct="0"/>
            <a:r>
              <a:rPr lang="en-US" sz="2000"/>
              <a:t>t=1</a:t>
            </a:r>
          </a:p>
        </p:txBody>
      </p:sp>
      <p:sp>
        <p:nvSpPr>
          <p:cNvPr id="20502" name="Rectangle 22"/>
          <p:cNvSpPr>
            <a:spLocks noChangeArrowheads="1"/>
          </p:cNvSpPr>
          <p:nvPr/>
        </p:nvSpPr>
        <p:spPr bwMode="auto">
          <a:xfrm>
            <a:off x="1966913" y="5045075"/>
            <a:ext cx="1911350" cy="515938"/>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800">
                <a:latin typeface="Arial" charset="0"/>
              </a:rPr>
              <a:t>(1 + </a:t>
            </a:r>
            <a:r>
              <a:rPr lang="en-US" sz="2800">
                <a:solidFill>
                  <a:srgbClr val="42B200"/>
                </a:solidFill>
                <a:latin typeface="Arial" charset="0"/>
              </a:rPr>
              <a:t>k</a:t>
            </a:r>
            <a:r>
              <a:rPr lang="en-US" sz="2800" baseline="-25000">
                <a:solidFill>
                  <a:srgbClr val="42B200"/>
                </a:solidFill>
                <a:latin typeface="Arial" charset="0"/>
              </a:rPr>
              <a:t>d</a:t>
            </a:r>
            <a:r>
              <a:rPr lang="en-US" sz="2800" baseline="-25000">
                <a:solidFill>
                  <a:srgbClr val="014A01"/>
                </a:solidFill>
                <a:latin typeface="Arial" charset="0"/>
              </a:rPr>
              <a:t> </a:t>
            </a:r>
            <a:r>
              <a:rPr lang="en-US" sz="2800">
                <a:latin typeface="Arial" charset="0"/>
              </a:rPr>
              <a:t>/</a:t>
            </a:r>
            <a:r>
              <a:rPr lang="en-US" sz="2800">
                <a:solidFill>
                  <a:srgbClr val="380069"/>
                </a:solidFill>
                <a:effectLst>
                  <a:outerShdw blurRad="38100" dist="38100" dir="2700000" algn="tl">
                    <a:srgbClr val="C0C0C0"/>
                  </a:outerShdw>
                </a:effectLst>
                <a:latin typeface="Arial" charset="0"/>
              </a:rPr>
              <a:t>2 </a:t>
            </a:r>
            <a:r>
              <a:rPr lang="en-US" sz="2800">
                <a:latin typeface="Arial" charset="0"/>
              </a:rPr>
              <a:t>)</a:t>
            </a:r>
            <a:r>
              <a:rPr lang="en-US" sz="2800" baseline="30000">
                <a:latin typeface="Arial" charset="0"/>
              </a:rPr>
              <a:t>t</a:t>
            </a:r>
          </a:p>
        </p:txBody>
      </p:sp>
      <p:sp>
        <p:nvSpPr>
          <p:cNvPr id="30741" name="Line 23"/>
          <p:cNvSpPr>
            <a:spLocks noChangeShapeType="1"/>
          </p:cNvSpPr>
          <p:nvPr/>
        </p:nvSpPr>
        <p:spPr bwMode="auto">
          <a:xfrm>
            <a:off x="2057400" y="5029200"/>
            <a:ext cx="1676400" cy="0"/>
          </a:xfrm>
          <a:prstGeom prst="line">
            <a:avLst/>
          </a:prstGeom>
          <a:noFill/>
          <a:ln w="25400">
            <a:solidFill>
              <a:srgbClr val="000000"/>
            </a:solidFill>
            <a:round/>
            <a:headEnd/>
            <a:tailEnd/>
          </a:ln>
        </p:spPr>
        <p:txBody>
          <a:bodyPr/>
          <a:lstStyle/>
          <a:p>
            <a:endParaRPr lang="ar-SA"/>
          </a:p>
        </p:txBody>
      </p:sp>
      <p:sp>
        <p:nvSpPr>
          <p:cNvPr id="20504" name="Rectangle 24"/>
          <p:cNvSpPr>
            <a:spLocks noChangeArrowheads="1"/>
          </p:cNvSpPr>
          <p:nvPr/>
        </p:nvSpPr>
        <p:spPr bwMode="auto">
          <a:xfrm>
            <a:off x="2424113" y="4495800"/>
            <a:ext cx="942975" cy="63817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a:solidFill>
                  <a:schemeClr val="tx2"/>
                </a:solidFill>
                <a:latin typeface="Arial" charset="0"/>
              </a:rPr>
              <a:t>I </a:t>
            </a:r>
            <a:r>
              <a:rPr lang="en-US">
                <a:latin typeface="Arial" charset="0"/>
              </a:rPr>
              <a:t>/</a:t>
            </a:r>
            <a:r>
              <a:rPr lang="en-US">
                <a:solidFill>
                  <a:schemeClr val="tx2"/>
                </a:solidFill>
                <a:latin typeface="Arial" charset="0"/>
              </a:rPr>
              <a:t> </a:t>
            </a:r>
            <a:r>
              <a:rPr lang="en-US">
                <a:solidFill>
                  <a:srgbClr val="380069"/>
                </a:solidFill>
                <a:effectLst>
                  <a:outerShdw blurRad="38100" dist="38100" dir="2700000" algn="tl">
                    <a:srgbClr val="C0C0C0"/>
                  </a:outerShdw>
                </a:effectLst>
                <a:latin typeface="Arial" charset="0"/>
              </a:rPr>
              <a:t>2</a:t>
            </a:r>
          </a:p>
        </p:txBody>
      </p:sp>
      <p:sp>
        <p:nvSpPr>
          <p:cNvPr id="20505" name="Rectangle 25"/>
          <p:cNvSpPr>
            <a:spLocks noChangeArrowheads="1"/>
          </p:cNvSpPr>
          <p:nvPr/>
        </p:nvSpPr>
        <p:spPr bwMode="auto">
          <a:xfrm>
            <a:off x="1052513" y="5715000"/>
            <a:ext cx="7400925" cy="650875"/>
          </a:xfrm>
          <a:prstGeom prst="rect">
            <a:avLst/>
          </a:prstGeom>
          <a:solidFill>
            <a:srgbClr val="FFFF99"/>
          </a:solidFill>
          <a:ln w="12700">
            <a:solidFill>
              <a:srgbClr val="000000"/>
            </a:solidFill>
            <a:miter lim="800000"/>
            <a:headEnd/>
            <a:tailEnd/>
          </a:ln>
          <a:effectLst/>
        </p:spPr>
        <p:txBody>
          <a:bodyPr wrap="none" lIns="90488" tIns="44450" rIns="90488" bIns="44450">
            <a:spAutoFit/>
          </a:bodyPr>
          <a:lstStyle/>
          <a:p>
            <a:pPr eaLnBrk="0" hangingPunct="0">
              <a:defRPr/>
            </a:pPr>
            <a:r>
              <a:rPr lang="en-US" sz="3200" dirty="0">
                <a:latin typeface="Arial" charset="0"/>
              </a:rPr>
              <a:t>=  </a:t>
            </a:r>
            <a:r>
              <a:rPr lang="en-US" sz="3200" dirty="0">
                <a:solidFill>
                  <a:schemeClr val="tx2"/>
                </a:solidFill>
                <a:latin typeface="Arial" charset="0"/>
              </a:rPr>
              <a:t>I</a:t>
            </a:r>
            <a:r>
              <a:rPr lang="en-US" sz="3200" dirty="0">
                <a:latin typeface="Arial" charset="0"/>
              </a:rPr>
              <a:t>/</a:t>
            </a:r>
            <a:r>
              <a:rPr lang="en-US" sz="3200" dirty="0">
                <a:solidFill>
                  <a:srgbClr val="380069"/>
                </a:solidFill>
                <a:effectLst>
                  <a:outerShdw blurRad="38100" dist="38100" dir="2700000" algn="tl">
                    <a:srgbClr val="000000"/>
                  </a:outerShdw>
                </a:effectLst>
                <a:latin typeface="Arial" charset="0"/>
              </a:rPr>
              <a:t>2</a:t>
            </a:r>
            <a:r>
              <a:rPr lang="en-US" sz="2800" dirty="0">
                <a:solidFill>
                  <a:schemeClr val="tx2"/>
                </a:solidFill>
                <a:latin typeface="Arial" charset="0"/>
              </a:rPr>
              <a:t> </a:t>
            </a:r>
            <a:r>
              <a:rPr lang="en-US" sz="3200" dirty="0">
                <a:latin typeface="Arial" charset="0"/>
              </a:rPr>
              <a:t>(</a:t>
            </a:r>
            <a:r>
              <a:rPr lang="en-US" sz="3200" dirty="0" err="1">
                <a:latin typeface="Arial" charset="0"/>
              </a:rPr>
              <a:t>PVIFA</a:t>
            </a:r>
            <a:r>
              <a:rPr lang="en-US" baseline="-25000" dirty="0" err="1">
                <a:solidFill>
                  <a:srgbClr val="42B200"/>
                </a:solidFill>
                <a:latin typeface="Arial" charset="0"/>
              </a:rPr>
              <a:t>k</a:t>
            </a:r>
            <a:r>
              <a:rPr lang="en-US" sz="2400" baseline="-50000" dirty="0" err="1">
                <a:solidFill>
                  <a:srgbClr val="42B200"/>
                </a:solidFill>
                <a:latin typeface="Arial" charset="0"/>
              </a:rPr>
              <a:t>d</a:t>
            </a:r>
            <a:r>
              <a:rPr lang="en-US" baseline="-25000" dirty="0">
                <a:solidFill>
                  <a:srgbClr val="42B200"/>
                </a:solidFill>
                <a:latin typeface="Arial" charset="0"/>
              </a:rPr>
              <a:t> </a:t>
            </a:r>
            <a:r>
              <a:rPr lang="en-US" sz="3200" baseline="-25000" dirty="0">
                <a:latin typeface="Arial" charset="0"/>
              </a:rPr>
              <a:t>/</a:t>
            </a:r>
            <a:r>
              <a:rPr lang="en-US" sz="3200" baseline="-25000" dirty="0">
                <a:solidFill>
                  <a:srgbClr val="380069"/>
                </a:solidFill>
                <a:effectLst>
                  <a:outerShdw blurRad="38100" dist="38100" dir="2700000" algn="tl">
                    <a:srgbClr val="000000"/>
                  </a:outerShdw>
                </a:effectLst>
                <a:latin typeface="Arial" charset="0"/>
              </a:rPr>
              <a:t>2 </a:t>
            </a:r>
            <a:r>
              <a:rPr lang="en-US" baseline="-25000" dirty="0">
                <a:latin typeface="Arial" charset="0"/>
              </a:rPr>
              <a:t>,</a:t>
            </a:r>
            <a:r>
              <a:rPr lang="en-US" sz="2400" baseline="-25000" dirty="0">
                <a:solidFill>
                  <a:srgbClr val="380069"/>
                </a:solidFill>
                <a:effectLst>
                  <a:outerShdw blurRad="38100" dist="38100" dir="2700000" algn="tl">
                    <a:srgbClr val="000000"/>
                  </a:outerShdw>
                </a:effectLst>
                <a:latin typeface="Arial" charset="0"/>
              </a:rPr>
              <a:t>2</a:t>
            </a:r>
            <a:r>
              <a:rPr lang="en-US" sz="2400" baseline="-25000" dirty="0">
                <a:latin typeface="Arial" charset="0"/>
              </a:rPr>
              <a:t>*</a:t>
            </a:r>
            <a:r>
              <a:rPr lang="en-US" sz="2400" baseline="-25000" dirty="0">
                <a:solidFill>
                  <a:schemeClr val="hlink"/>
                </a:solidFill>
                <a:effectLst>
                  <a:outerShdw blurRad="38100" dist="38100" dir="2700000" algn="tl">
                    <a:srgbClr val="000000"/>
                  </a:outerShdw>
                </a:effectLst>
                <a:latin typeface="Arial" charset="0"/>
              </a:rPr>
              <a:t>n</a:t>
            </a:r>
            <a:r>
              <a:rPr lang="en-US" dirty="0">
                <a:latin typeface="Arial" charset="0"/>
              </a:rPr>
              <a:t>) + </a:t>
            </a:r>
            <a:r>
              <a:rPr lang="en-US" sz="3200" dirty="0">
                <a:solidFill>
                  <a:schemeClr val="tx2"/>
                </a:solidFill>
                <a:latin typeface="Arial" charset="0"/>
              </a:rPr>
              <a:t>MV </a:t>
            </a:r>
            <a:r>
              <a:rPr lang="en-US" sz="3200" dirty="0">
                <a:latin typeface="Arial" charset="0"/>
              </a:rPr>
              <a:t>(</a:t>
            </a:r>
            <a:r>
              <a:rPr lang="en-US" sz="3200" dirty="0" err="1">
                <a:latin typeface="Arial" charset="0"/>
              </a:rPr>
              <a:t>PVIF</a:t>
            </a:r>
            <a:r>
              <a:rPr lang="en-US" baseline="-25000" dirty="0" err="1">
                <a:solidFill>
                  <a:srgbClr val="42B200"/>
                </a:solidFill>
                <a:latin typeface="Arial" charset="0"/>
              </a:rPr>
              <a:t>k</a:t>
            </a:r>
            <a:r>
              <a:rPr lang="en-US" sz="2400" baseline="-50000" dirty="0" err="1">
                <a:solidFill>
                  <a:srgbClr val="42B200"/>
                </a:solidFill>
                <a:latin typeface="Arial" charset="0"/>
              </a:rPr>
              <a:t>d</a:t>
            </a:r>
            <a:r>
              <a:rPr lang="en-US" baseline="-25000" dirty="0">
                <a:solidFill>
                  <a:srgbClr val="014A01"/>
                </a:solidFill>
                <a:latin typeface="Arial" charset="0"/>
              </a:rPr>
              <a:t> </a:t>
            </a:r>
            <a:r>
              <a:rPr lang="en-US" sz="3200" baseline="-25000" dirty="0">
                <a:latin typeface="Arial" charset="0"/>
              </a:rPr>
              <a:t>/</a:t>
            </a:r>
            <a:r>
              <a:rPr lang="en-US" sz="3200" baseline="-25000" dirty="0">
                <a:solidFill>
                  <a:srgbClr val="380069"/>
                </a:solidFill>
                <a:effectLst>
                  <a:outerShdw blurRad="38100" dist="38100" dir="2700000" algn="tl">
                    <a:srgbClr val="000000"/>
                  </a:outerShdw>
                </a:effectLst>
                <a:latin typeface="Arial" charset="0"/>
              </a:rPr>
              <a:t>2 </a:t>
            </a:r>
            <a:r>
              <a:rPr lang="en-US" baseline="-25000" dirty="0">
                <a:latin typeface="Arial" charset="0"/>
              </a:rPr>
              <a:t>,</a:t>
            </a:r>
            <a:r>
              <a:rPr lang="en-US" sz="2400" baseline="-25000" dirty="0">
                <a:solidFill>
                  <a:srgbClr val="380069"/>
                </a:solidFill>
                <a:effectLst>
                  <a:outerShdw blurRad="38100" dist="38100" dir="2700000" algn="tl">
                    <a:srgbClr val="000000"/>
                  </a:outerShdw>
                </a:effectLst>
                <a:latin typeface="Arial" charset="0"/>
              </a:rPr>
              <a:t>2</a:t>
            </a:r>
            <a:r>
              <a:rPr lang="en-US" sz="2400" baseline="-25000" dirty="0">
                <a:latin typeface="Arial" charset="0"/>
              </a:rPr>
              <a:t>*</a:t>
            </a:r>
            <a:r>
              <a:rPr lang="en-US" sz="2400" baseline="-25000" dirty="0">
                <a:solidFill>
                  <a:schemeClr val="hlink"/>
                </a:solidFill>
                <a:effectLst>
                  <a:outerShdw blurRad="38100" dist="38100" dir="2700000" algn="tl">
                    <a:srgbClr val="000000"/>
                  </a:outerShdw>
                </a:effectLst>
                <a:latin typeface="Arial" charset="0"/>
              </a:rPr>
              <a:t>n</a:t>
            </a:r>
            <a:r>
              <a:rPr lang="en-US" dirty="0">
                <a:latin typeface="Arial" charset="0"/>
              </a:rPr>
              <a:t>) </a:t>
            </a:r>
          </a:p>
        </p:txBody>
      </p:sp>
      <p:sp>
        <p:nvSpPr>
          <p:cNvPr id="20506" name="Rectangle 26"/>
          <p:cNvSpPr>
            <a:spLocks noChangeArrowheads="1"/>
          </p:cNvSpPr>
          <p:nvPr/>
        </p:nvSpPr>
        <p:spPr bwMode="auto">
          <a:xfrm>
            <a:off x="4481513" y="5045075"/>
            <a:ext cx="2365375" cy="515938"/>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800">
                <a:latin typeface="Arial" charset="0"/>
              </a:rPr>
              <a:t>(1 + </a:t>
            </a:r>
            <a:r>
              <a:rPr lang="en-US" sz="2800">
                <a:solidFill>
                  <a:srgbClr val="42B200"/>
                </a:solidFill>
                <a:latin typeface="Arial" charset="0"/>
              </a:rPr>
              <a:t>k</a:t>
            </a:r>
            <a:r>
              <a:rPr lang="en-US" sz="2800" baseline="-25000">
                <a:solidFill>
                  <a:srgbClr val="42B200"/>
                </a:solidFill>
                <a:latin typeface="Arial" charset="0"/>
              </a:rPr>
              <a:t>d</a:t>
            </a:r>
            <a:r>
              <a:rPr lang="en-US" sz="2800" baseline="-25000">
                <a:solidFill>
                  <a:srgbClr val="014A01"/>
                </a:solidFill>
                <a:latin typeface="Arial" charset="0"/>
              </a:rPr>
              <a:t> </a:t>
            </a:r>
            <a:r>
              <a:rPr lang="en-US" sz="2800">
                <a:latin typeface="Arial" charset="0"/>
              </a:rPr>
              <a:t>/</a:t>
            </a:r>
            <a:r>
              <a:rPr lang="en-US" sz="2800">
                <a:solidFill>
                  <a:srgbClr val="380069"/>
                </a:solidFill>
                <a:effectLst>
                  <a:outerShdw blurRad="38100" dist="38100" dir="2700000" algn="tl">
                    <a:srgbClr val="C0C0C0"/>
                  </a:outerShdw>
                </a:effectLst>
                <a:latin typeface="Arial" charset="0"/>
              </a:rPr>
              <a:t>2 </a:t>
            </a:r>
            <a:r>
              <a:rPr lang="en-US" sz="2800">
                <a:latin typeface="Arial" charset="0"/>
              </a:rPr>
              <a:t>) </a:t>
            </a:r>
            <a:r>
              <a:rPr lang="en-US" sz="2800" baseline="30000">
                <a:solidFill>
                  <a:srgbClr val="380069"/>
                </a:solidFill>
                <a:effectLst>
                  <a:outerShdw blurRad="38100" dist="38100" dir="2700000" algn="tl">
                    <a:srgbClr val="C0C0C0"/>
                  </a:outerShdw>
                </a:effectLst>
                <a:latin typeface="Arial" charset="0"/>
              </a:rPr>
              <a:t>2</a:t>
            </a:r>
            <a:r>
              <a:rPr lang="en-US" sz="2800">
                <a:latin typeface="Arial" charset="0"/>
              </a:rPr>
              <a:t>*</a:t>
            </a:r>
            <a:r>
              <a:rPr lang="en-US" sz="3200" baseline="30000">
                <a:solidFill>
                  <a:schemeClr val="hlink"/>
                </a:solidFill>
                <a:effectLst>
                  <a:outerShdw blurRad="38100" dist="38100" dir="2700000" algn="tl">
                    <a:srgbClr val="C0C0C0"/>
                  </a:outerShdw>
                </a:effectLst>
                <a:latin typeface="Arial" charset="0"/>
              </a:rPr>
              <a:t>n</a:t>
            </a:r>
          </a:p>
        </p:txBody>
      </p:sp>
      <p:sp>
        <p:nvSpPr>
          <p:cNvPr id="30745" name="Rectangle 27"/>
          <p:cNvSpPr>
            <a:spLocks noChangeArrowheads="1"/>
          </p:cNvSpPr>
          <p:nvPr/>
        </p:nvSpPr>
        <p:spPr bwMode="auto">
          <a:xfrm>
            <a:off x="4024313" y="4724400"/>
            <a:ext cx="447675" cy="638175"/>
          </a:xfrm>
          <a:prstGeom prst="rect">
            <a:avLst/>
          </a:prstGeom>
          <a:noFill/>
          <a:ln w="12700">
            <a:noFill/>
            <a:miter lim="800000"/>
            <a:headEnd/>
            <a:tailEnd/>
          </a:ln>
        </p:spPr>
        <p:txBody>
          <a:bodyPr wrap="none" lIns="90488" tIns="44450" rIns="90488" bIns="44450">
            <a:spAutoFit/>
          </a:bodyPr>
          <a:lstStyle/>
          <a:p>
            <a:pPr eaLnBrk="0" hangingPunct="0"/>
            <a:r>
              <a:rPr lang="en-US"/>
              <a:t>+</a:t>
            </a:r>
          </a:p>
        </p:txBody>
      </p:sp>
      <p:sp>
        <p:nvSpPr>
          <p:cNvPr id="30746" name="Line 28"/>
          <p:cNvSpPr>
            <a:spLocks noChangeShapeType="1"/>
          </p:cNvSpPr>
          <p:nvPr/>
        </p:nvSpPr>
        <p:spPr bwMode="auto">
          <a:xfrm>
            <a:off x="4572000" y="5029200"/>
            <a:ext cx="2209800" cy="0"/>
          </a:xfrm>
          <a:prstGeom prst="line">
            <a:avLst/>
          </a:prstGeom>
          <a:noFill/>
          <a:ln w="25400">
            <a:solidFill>
              <a:srgbClr val="000000"/>
            </a:solidFill>
            <a:round/>
            <a:headEnd/>
            <a:tailEnd/>
          </a:ln>
        </p:spPr>
        <p:txBody>
          <a:bodyPr/>
          <a:lstStyle/>
          <a:p>
            <a:endParaRPr lang="ar-SA"/>
          </a:p>
        </p:txBody>
      </p:sp>
      <p:sp>
        <p:nvSpPr>
          <p:cNvPr id="30747" name="Rectangle 29"/>
          <p:cNvSpPr>
            <a:spLocks noChangeArrowheads="1"/>
          </p:cNvSpPr>
          <p:nvPr/>
        </p:nvSpPr>
        <p:spPr bwMode="auto">
          <a:xfrm>
            <a:off x="5167313" y="4419600"/>
            <a:ext cx="866775"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MV</a:t>
            </a:r>
          </a:p>
        </p:txBody>
      </p:sp>
      <p:sp>
        <p:nvSpPr>
          <p:cNvPr id="20510" name="Rectangle 30"/>
          <p:cNvSpPr>
            <a:spLocks noChangeArrowheads="1"/>
          </p:cNvSpPr>
          <p:nvPr/>
        </p:nvSpPr>
        <p:spPr bwMode="auto">
          <a:xfrm>
            <a:off x="3871913" y="3276600"/>
            <a:ext cx="942975" cy="63817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a:solidFill>
                  <a:schemeClr val="tx2"/>
                </a:solidFill>
                <a:latin typeface="Arial" charset="0"/>
              </a:rPr>
              <a:t>I </a:t>
            </a:r>
            <a:r>
              <a:rPr lang="en-US">
                <a:latin typeface="Arial" charset="0"/>
              </a:rPr>
              <a:t>/</a:t>
            </a:r>
            <a:r>
              <a:rPr lang="en-US">
                <a:solidFill>
                  <a:schemeClr val="tx2"/>
                </a:solidFill>
                <a:latin typeface="Arial" charset="0"/>
              </a:rPr>
              <a:t> </a:t>
            </a:r>
            <a:r>
              <a:rPr lang="en-US">
                <a:solidFill>
                  <a:srgbClr val="380069"/>
                </a:solidFill>
                <a:effectLst>
                  <a:outerShdw blurRad="38100" dist="38100" dir="2700000" algn="tl">
                    <a:srgbClr val="C0C0C0"/>
                  </a:outerShdw>
                </a:effectLst>
                <a:latin typeface="Arial" charset="0"/>
              </a:rPr>
              <a:t>2</a:t>
            </a:r>
          </a:p>
        </p:txBody>
      </p:sp>
      <p:sp>
        <p:nvSpPr>
          <p:cNvPr id="20511" name="Rectangle 31"/>
          <p:cNvSpPr>
            <a:spLocks noChangeArrowheads="1"/>
          </p:cNvSpPr>
          <p:nvPr/>
        </p:nvSpPr>
        <p:spPr bwMode="auto">
          <a:xfrm>
            <a:off x="3338513" y="3825875"/>
            <a:ext cx="1898650" cy="515938"/>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800">
                <a:latin typeface="Arial" charset="0"/>
              </a:rPr>
              <a:t>(1 +</a:t>
            </a:r>
            <a:r>
              <a:rPr lang="en-US" sz="2800">
                <a:solidFill>
                  <a:srgbClr val="014A01"/>
                </a:solidFill>
                <a:latin typeface="Arial" charset="0"/>
              </a:rPr>
              <a:t> </a:t>
            </a:r>
            <a:r>
              <a:rPr lang="en-US" sz="2800">
                <a:solidFill>
                  <a:srgbClr val="42B200"/>
                </a:solidFill>
                <a:latin typeface="Arial" charset="0"/>
              </a:rPr>
              <a:t>k</a:t>
            </a:r>
            <a:r>
              <a:rPr lang="en-US" sz="2800" baseline="-25000">
                <a:solidFill>
                  <a:srgbClr val="42B200"/>
                </a:solidFill>
                <a:latin typeface="Arial" charset="0"/>
              </a:rPr>
              <a:t>d</a:t>
            </a:r>
            <a:r>
              <a:rPr lang="en-US" sz="2800">
                <a:latin typeface="Arial" charset="0"/>
              </a:rPr>
              <a:t>/</a:t>
            </a:r>
            <a:r>
              <a:rPr lang="en-US" sz="2800">
                <a:solidFill>
                  <a:srgbClr val="380069"/>
                </a:solidFill>
                <a:effectLst>
                  <a:outerShdw blurRad="38100" dist="38100" dir="2700000" algn="tl">
                    <a:srgbClr val="C0C0C0"/>
                  </a:outerShdw>
                </a:effectLst>
                <a:latin typeface="Arial" charset="0"/>
              </a:rPr>
              <a:t>2 </a:t>
            </a:r>
            <a:r>
              <a:rPr lang="en-US" sz="2800">
                <a:latin typeface="Arial" charset="0"/>
              </a:rPr>
              <a:t>)</a:t>
            </a:r>
            <a:r>
              <a:rPr lang="en-US" sz="2800" baseline="30000">
                <a:latin typeface="Arial" charset="0"/>
              </a:rPr>
              <a:t>2</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1676400" y="200025"/>
            <a:ext cx="7162800" cy="1428750"/>
          </a:xfrm>
          <a:effectLst>
            <a:outerShdw dist="71842" dir="2700000" algn="ctr" rotWithShape="0">
              <a:schemeClr val="bg2"/>
            </a:outerShdw>
          </a:effectLst>
        </p:spPr>
        <p:txBody>
          <a:bodyPr/>
          <a:lstStyle/>
          <a:p>
            <a:pPr>
              <a:defRPr/>
            </a:pPr>
            <a:r>
              <a:rPr lang="en-US" b="1"/>
              <a:t>The Valuation of 	</a:t>
            </a:r>
            <a:br>
              <a:rPr lang="en-US" b="1"/>
            </a:br>
            <a:r>
              <a:rPr lang="en-US" b="1"/>
              <a:t>Long-Term Securities</a:t>
            </a:r>
          </a:p>
        </p:txBody>
      </p:sp>
      <p:sp>
        <p:nvSpPr>
          <p:cNvPr id="4099" name="Rectangle 4"/>
          <p:cNvSpPr>
            <a:spLocks noGrp="1" noChangeArrowheads="1"/>
          </p:cNvSpPr>
          <p:nvPr>
            <p:ph type="body" idx="1"/>
          </p:nvPr>
        </p:nvSpPr>
        <p:spPr>
          <a:xfrm>
            <a:off x="457200" y="1981200"/>
            <a:ext cx="8229600" cy="4260850"/>
          </a:xfrm>
          <a:effectLst>
            <a:outerShdw algn="ctr" rotWithShape="0">
              <a:schemeClr val="bg2"/>
            </a:outerShdw>
          </a:effectLst>
        </p:spPr>
        <p:txBody>
          <a:bodyPr>
            <a:spAutoFit/>
          </a:bodyPr>
          <a:lstStyle/>
          <a:p>
            <a:pPr marL="914400" lvl="1" indent="-457200">
              <a:buFontTx/>
              <a:buChar char="•"/>
            </a:pPr>
            <a:r>
              <a:rPr lang="en-US" smtClean="0"/>
              <a:t>Distinctions Among Valuation Concepts</a:t>
            </a:r>
          </a:p>
          <a:p>
            <a:pPr marL="914400" lvl="1" indent="-457200">
              <a:buFontTx/>
              <a:buChar char="•"/>
            </a:pPr>
            <a:r>
              <a:rPr lang="en-US" smtClean="0"/>
              <a:t>Bond Valuation</a:t>
            </a:r>
          </a:p>
          <a:p>
            <a:pPr marL="914400" lvl="1" indent="-457200">
              <a:buFontTx/>
              <a:buChar char="•"/>
            </a:pPr>
            <a:r>
              <a:rPr lang="en-US" smtClean="0"/>
              <a:t>Preferred Stock Valuation</a:t>
            </a:r>
          </a:p>
          <a:p>
            <a:pPr marL="914400" lvl="1" indent="-457200">
              <a:buFontTx/>
              <a:buChar char="•"/>
            </a:pPr>
            <a:r>
              <a:rPr lang="en-US" smtClean="0"/>
              <a:t>Common Stock Valuation</a:t>
            </a:r>
          </a:p>
          <a:p>
            <a:pPr marL="914400" lvl="1" indent="-457200">
              <a:buFontTx/>
              <a:buChar char="•"/>
            </a:pPr>
            <a:r>
              <a:rPr lang="en-US" smtClean="0"/>
              <a:t>Rates of Return (or Yields)</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4959350" y="4959350"/>
            <a:ext cx="1663700" cy="477838"/>
          </a:xfrm>
          <a:prstGeom prst="rect">
            <a:avLst/>
          </a:prstGeom>
          <a:solidFill>
            <a:schemeClr val="accent1"/>
          </a:solidFill>
          <a:ln w="12700">
            <a:solidFill>
              <a:srgbClr val="000000"/>
            </a:solidFill>
            <a:miter lim="800000"/>
            <a:headEnd/>
            <a:tailEnd/>
          </a:ln>
        </p:spPr>
        <p:txBody>
          <a:bodyPr wrap="none" anchor="ctr"/>
          <a:lstStyle/>
          <a:p>
            <a:pPr eaLnBrk="0" hangingPunct="0"/>
            <a:endParaRPr lang="en-GB"/>
          </a:p>
        </p:txBody>
      </p:sp>
      <p:sp>
        <p:nvSpPr>
          <p:cNvPr id="21507" name="Rectangle 3"/>
          <p:cNvSpPr>
            <a:spLocks noChangeArrowheads="1"/>
          </p:cNvSpPr>
          <p:nvPr/>
        </p:nvSpPr>
        <p:spPr bwMode="auto">
          <a:xfrm>
            <a:off x="2444750" y="4959350"/>
            <a:ext cx="1825625" cy="477838"/>
          </a:xfrm>
          <a:prstGeom prst="rect">
            <a:avLst/>
          </a:prstGeom>
          <a:solidFill>
            <a:schemeClr val="accent1"/>
          </a:solidFill>
          <a:ln w="12700">
            <a:solidFill>
              <a:srgbClr val="000000"/>
            </a:solidFill>
            <a:miter lim="800000"/>
            <a:headEnd/>
            <a:tailEnd/>
          </a:ln>
        </p:spPr>
        <p:txBody>
          <a:bodyPr wrap="none" anchor="ctr"/>
          <a:lstStyle/>
          <a:p>
            <a:pPr eaLnBrk="0" hangingPunct="0"/>
            <a:endParaRPr lang="en-GB"/>
          </a:p>
        </p:txBody>
      </p:sp>
      <p:sp>
        <p:nvSpPr>
          <p:cNvPr id="21508" name="Rectangle 4"/>
          <p:cNvSpPr>
            <a:spLocks noGrp="1" noChangeArrowheads="1"/>
          </p:cNvSpPr>
          <p:nvPr>
            <p:ph type="body" idx="1"/>
          </p:nvPr>
        </p:nvSpPr>
        <p:spPr>
          <a:xfrm>
            <a:off x="533400" y="3733800"/>
            <a:ext cx="8153400" cy="2667000"/>
          </a:xfrm>
          <a:effectLst>
            <a:outerShdw algn="ctr" rotWithShape="0">
              <a:schemeClr val="bg2"/>
            </a:outerShdw>
          </a:effectLst>
        </p:spPr>
        <p:txBody>
          <a:bodyPr/>
          <a:lstStyle/>
          <a:p>
            <a:pPr marL="0" indent="0">
              <a:buFont typeface="Monotype Sorts" pitchFamily="2" charset="2"/>
              <a:buNone/>
              <a:defRPr/>
            </a:pPr>
            <a:r>
              <a:rPr lang="en-US" sz="2800">
                <a:solidFill>
                  <a:schemeClr val="hlink"/>
                </a:solidFill>
                <a:effectLst>
                  <a:outerShdw blurRad="38100" dist="38100" dir="2700000" algn="tl">
                    <a:srgbClr val="C0C0C0"/>
                  </a:outerShdw>
                </a:effectLst>
              </a:rPr>
              <a:t>V</a:t>
            </a:r>
            <a:r>
              <a:rPr lang="en-US" sz="2800"/>
              <a:t>	= </a:t>
            </a:r>
            <a:r>
              <a:rPr lang="en-US" sz="2800">
                <a:solidFill>
                  <a:schemeClr val="tx2"/>
                </a:solidFill>
              </a:rPr>
              <a:t>$40 </a:t>
            </a:r>
            <a:r>
              <a:rPr lang="en-US" sz="2800"/>
              <a:t>(PVIFA</a:t>
            </a:r>
            <a:r>
              <a:rPr lang="en-US" sz="3200" baseline="-25000">
                <a:solidFill>
                  <a:srgbClr val="42B200"/>
                </a:solidFill>
              </a:rPr>
              <a:t>5%</a:t>
            </a:r>
            <a:r>
              <a:rPr lang="en-US" sz="3200" baseline="-25000"/>
              <a:t>, </a:t>
            </a:r>
            <a:r>
              <a:rPr lang="en-US" sz="3200" baseline="-25000">
                <a:solidFill>
                  <a:schemeClr val="hlink"/>
                </a:solidFill>
              </a:rPr>
              <a:t>30</a:t>
            </a:r>
            <a:r>
              <a:rPr lang="en-US" sz="3200"/>
              <a:t>) + </a:t>
            </a:r>
            <a:r>
              <a:rPr lang="en-US" sz="2800">
                <a:solidFill>
                  <a:schemeClr val="tx2"/>
                </a:solidFill>
              </a:rPr>
              <a:t>$1,000 </a:t>
            </a:r>
            <a:r>
              <a:rPr lang="en-US" sz="2800"/>
              <a:t>(PVIF</a:t>
            </a:r>
            <a:r>
              <a:rPr lang="en-US" sz="3200" baseline="-25000">
                <a:solidFill>
                  <a:srgbClr val="42B200"/>
                </a:solidFill>
              </a:rPr>
              <a:t>5%</a:t>
            </a:r>
            <a:r>
              <a:rPr lang="en-US" sz="3200" baseline="-25000"/>
              <a:t>, </a:t>
            </a:r>
            <a:r>
              <a:rPr lang="en-US" sz="3200" baseline="-25000">
                <a:solidFill>
                  <a:schemeClr val="hlink"/>
                </a:solidFill>
              </a:rPr>
              <a:t>30</a:t>
            </a:r>
            <a:r>
              <a:rPr lang="en-US" sz="3200"/>
              <a:t>) </a:t>
            </a:r>
            <a:r>
              <a:rPr lang="en-US" sz="2800"/>
              <a:t>	=</a:t>
            </a:r>
            <a:r>
              <a:rPr lang="en-US" sz="2800">
                <a:solidFill>
                  <a:schemeClr val="hlink"/>
                </a:solidFill>
                <a:effectLst>
                  <a:outerShdw blurRad="38100" dist="38100" dir="2700000" algn="tl">
                    <a:srgbClr val="C0C0C0"/>
                  </a:outerShdw>
                </a:effectLst>
              </a:rPr>
              <a:t> </a:t>
            </a:r>
            <a:r>
              <a:rPr lang="en-US" sz="2800">
                <a:solidFill>
                  <a:schemeClr val="tx2"/>
                </a:solidFill>
              </a:rPr>
              <a:t>$40</a:t>
            </a:r>
            <a:r>
              <a:rPr lang="en-US" sz="2800">
                <a:solidFill>
                  <a:schemeClr val="tx2"/>
                </a:solidFill>
                <a:effectLst>
                  <a:outerShdw blurRad="38100" dist="38100" dir="2700000" algn="tl">
                    <a:srgbClr val="C0C0C0"/>
                  </a:outerShdw>
                </a:effectLst>
              </a:rPr>
              <a:t> </a:t>
            </a:r>
            <a:r>
              <a:rPr lang="en-US" sz="2800"/>
              <a:t>(15.373</a:t>
            </a:r>
            <a:r>
              <a:rPr lang="en-US" sz="3200"/>
              <a:t>) + </a:t>
            </a:r>
            <a:r>
              <a:rPr lang="en-US" sz="2800">
                <a:solidFill>
                  <a:schemeClr val="tx2"/>
                </a:solidFill>
              </a:rPr>
              <a:t>$1,000 </a:t>
            </a:r>
            <a:r>
              <a:rPr lang="en-US" sz="2800"/>
              <a:t>(.231</a:t>
            </a:r>
            <a:r>
              <a:rPr lang="en-US" sz="3200"/>
              <a:t>)		</a:t>
            </a:r>
          </a:p>
          <a:p>
            <a:pPr marL="0" indent="0">
              <a:buFont typeface="Monotype Sorts" pitchFamily="2" charset="2"/>
              <a:buNone/>
              <a:defRPr/>
            </a:pPr>
            <a:r>
              <a:rPr lang="en-US" sz="3200"/>
              <a:t>		 </a:t>
            </a:r>
            <a:r>
              <a:rPr lang="en-US" sz="2800">
                <a:effectLst>
                  <a:outerShdw blurRad="38100" dist="38100" dir="2700000" algn="tl">
                    <a:srgbClr val="C0C0C0"/>
                  </a:outerShdw>
                </a:effectLst>
              </a:rPr>
              <a:t>[</a:t>
            </a:r>
            <a:r>
              <a:rPr lang="en-US" sz="2800" i="1">
                <a:effectLst>
                  <a:outerShdw blurRad="38100" dist="38100" dir="2700000" algn="tl">
                    <a:srgbClr val="C0C0C0"/>
                  </a:outerShdw>
                </a:effectLst>
              </a:rPr>
              <a:t>Table IV</a:t>
            </a:r>
            <a:r>
              <a:rPr lang="en-US" sz="2800">
                <a:effectLst>
                  <a:outerShdw blurRad="38100" dist="38100" dir="2700000" algn="tl">
                    <a:srgbClr val="C0C0C0"/>
                  </a:outerShdw>
                </a:effectLst>
              </a:rPr>
              <a:t>] 	</a:t>
            </a:r>
            <a:r>
              <a:rPr lang="en-US" sz="3200"/>
              <a:t>       </a:t>
            </a:r>
            <a:r>
              <a:rPr lang="en-US" sz="2800">
                <a:effectLst>
                  <a:outerShdw blurRad="38100" dist="38100" dir="2700000" algn="tl">
                    <a:srgbClr val="C0C0C0"/>
                  </a:outerShdw>
                </a:effectLst>
              </a:rPr>
              <a:t>[</a:t>
            </a:r>
            <a:r>
              <a:rPr lang="en-US" sz="2800" i="1">
                <a:effectLst>
                  <a:outerShdw blurRad="38100" dist="38100" dir="2700000" algn="tl">
                    <a:srgbClr val="C0C0C0"/>
                  </a:outerShdw>
                </a:effectLst>
              </a:rPr>
              <a:t>Table II</a:t>
            </a:r>
            <a:r>
              <a:rPr lang="en-US" sz="2800">
                <a:effectLst>
                  <a:outerShdw blurRad="38100" dist="38100" dir="2700000" algn="tl">
                    <a:srgbClr val="C0C0C0"/>
                  </a:outerShdw>
                </a:effectLst>
              </a:rPr>
              <a:t>]</a:t>
            </a:r>
            <a:endParaRPr lang="en-US" sz="2800"/>
          </a:p>
          <a:p>
            <a:pPr marL="0" indent="0">
              <a:buFont typeface="Monotype Sorts" pitchFamily="2" charset="2"/>
              <a:buNone/>
              <a:defRPr/>
            </a:pPr>
            <a:r>
              <a:rPr lang="en-US" sz="2800"/>
              <a:t>	= $614.92  + $231.00					=</a:t>
            </a:r>
            <a:r>
              <a:rPr lang="en-US" sz="2800">
                <a:solidFill>
                  <a:schemeClr val="hlink"/>
                </a:solidFill>
                <a:effectLst>
                  <a:outerShdw blurRad="38100" dist="38100" dir="2700000" algn="tl">
                    <a:srgbClr val="C0C0C0"/>
                  </a:outerShdw>
                </a:effectLst>
              </a:rPr>
              <a:t> $845.92</a:t>
            </a:r>
          </a:p>
        </p:txBody>
      </p:sp>
      <p:sp>
        <p:nvSpPr>
          <p:cNvPr id="21510" name="Rectangle 6"/>
          <p:cNvSpPr>
            <a:spLocks noGrp="1" noChangeArrowheads="1"/>
          </p:cNvSpPr>
          <p:nvPr>
            <p:ph type="title"/>
          </p:nvPr>
        </p:nvSpPr>
        <p:spPr>
          <a:xfrm>
            <a:off x="1676400" y="161925"/>
            <a:ext cx="7162800" cy="1428750"/>
          </a:xfrm>
          <a:effectLst>
            <a:outerShdw dist="71842" dir="2700000" algn="ctr" rotWithShape="0">
              <a:schemeClr val="bg2"/>
            </a:outerShdw>
          </a:effectLst>
        </p:spPr>
        <p:txBody>
          <a:bodyPr/>
          <a:lstStyle/>
          <a:p>
            <a:pPr>
              <a:defRPr/>
            </a:pPr>
            <a:r>
              <a:rPr lang="en-US" b="1"/>
              <a:t>Semiannual Coupon Bond Example</a:t>
            </a:r>
          </a:p>
        </p:txBody>
      </p:sp>
      <p:sp>
        <p:nvSpPr>
          <p:cNvPr id="31750" name="Line 8"/>
          <p:cNvSpPr>
            <a:spLocks noChangeShapeType="1"/>
          </p:cNvSpPr>
          <p:nvPr/>
        </p:nvSpPr>
        <p:spPr bwMode="auto">
          <a:xfrm>
            <a:off x="581025" y="3695700"/>
            <a:ext cx="7848600" cy="0"/>
          </a:xfrm>
          <a:prstGeom prst="line">
            <a:avLst/>
          </a:prstGeom>
          <a:noFill/>
          <a:ln w="12700">
            <a:solidFill>
              <a:schemeClr val="tx1"/>
            </a:solidFill>
            <a:prstDash val="sysDot"/>
            <a:round/>
            <a:headEnd/>
            <a:tailEnd/>
          </a:ln>
        </p:spPr>
        <p:txBody>
          <a:bodyPr/>
          <a:lstStyle/>
          <a:p>
            <a:endParaRPr lang="ar-SA"/>
          </a:p>
        </p:txBody>
      </p:sp>
      <p:sp>
        <p:nvSpPr>
          <p:cNvPr id="21513" name="Line 9"/>
          <p:cNvSpPr>
            <a:spLocks noChangeShapeType="1"/>
          </p:cNvSpPr>
          <p:nvPr/>
        </p:nvSpPr>
        <p:spPr bwMode="auto">
          <a:xfrm flipH="1" flipV="1">
            <a:off x="3048000" y="4648200"/>
            <a:ext cx="228600" cy="304800"/>
          </a:xfrm>
          <a:prstGeom prst="line">
            <a:avLst/>
          </a:prstGeom>
          <a:noFill/>
          <a:ln w="12700">
            <a:solidFill>
              <a:srgbClr val="000000"/>
            </a:solidFill>
            <a:round/>
            <a:headEnd/>
            <a:tailEnd type="triangle" w="med" len="med"/>
          </a:ln>
        </p:spPr>
        <p:txBody>
          <a:bodyPr/>
          <a:lstStyle/>
          <a:p>
            <a:endParaRPr lang="ar-SA"/>
          </a:p>
        </p:txBody>
      </p:sp>
      <p:sp>
        <p:nvSpPr>
          <p:cNvPr id="21514" name="Line 10"/>
          <p:cNvSpPr>
            <a:spLocks noChangeShapeType="1"/>
          </p:cNvSpPr>
          <p:nvPr/>
        </p:nvSpPr>
        <p:spPr bwMode="auto">
          <a:xfrm flipV="1">
            <a:off x="5562600" y="4648200"/>
            <a:ext cx="228600" cy="304800"/>
          </a:xfrm>
          <a:prstGeom prst="line">
            <a:avLst/>
          </a:prstGeom>
          <a:noFill/>
          <a:ln w="12700">
            <a:solidFill>
              <a:srgbClr val="000000"/>
            </a:solidFill>
            <a:round/>
            <a:headEnd/>
            <a:tailEnd type="triangle" w="med" len="med"/>
          </a:ln>
        </p:spPr>
        <p:txBody>
          <a:bodyPr/>
          <a:lstStyle/>
          <a:p>
            <a:endParaRPr lang="ar-SA"/>
          </a:p>
        </p:txBody>
      </p:sp>
      <p:sp>
        <p:nvSpPr>
          <p:cNvPr id="21515" name="Rectangle 11"/>
          <p:cNvSpPr>
            <a:spLocks noChangeArrowheads="1"/>
          </p:cNvSpPr>
          <p:nvPr/>
        </p:nvSpPr>
        <p:spPr bwMode="auto">
          <a:xfrm>
            <a:off x="533400" y="1828800"/>
            <a:ext cx="8153400" cy="1797050"/>
          </a:xfrm>
          <a:prstGeom prst="rect">
            <a:avLst/>
          </a:prstGeom>
          <a:noFill/>
          <a:ln w="12700">
            <a:noFill/>
            <a:miter lim="800000"/>
            <a:headEnd/>
            <a:tailEnd/>
          </a:ln>
          <a:effectLst>
            <a:outerShdw algn="ctr" rotWithShape="0">
              <a:schemeClr val="bg2"/>
            </a:outerShdw>
          </a:effectLst>
        </p:spPr>
        <p:txBody>
          <a:bodyPr lIns="90488" tIns="44450" rIns="90488" bIns="44450">
            <a:spAutoFit/>
          </a:bodyPr>
          <a:lstStyle/>
          <a:p>
            <a:pPr algn="ctr" eaLnBrk="0" hangingPunct="0">
              <a:spcBef>
                <a:spcPct val="20000"/>
              </a:spcBef>
              <a:spcAft>
                <a:spcPct val="20000"/>
              </a:spcAft>
              <a:defRPr/>
            </a:pPr>
            <a:r>
              <a:rPr lang="en-US" sz="2800">
                <a:latin typeface="Arial" charset="0"/>
              </a:rPr>
              <a:t>Bond C has a $1,000 face value and provides an </a:t>
            </a:r>
            <a:r>
              <a:rPr lang="en-US" sz="2800">
                <a:solidFill>
                  <a:srgbClr val="380069"/>
                </a:solidFill>
                <a:latin typeface="Arial" charset="0"/>
              </a:rPr>
              <a:t>8% semi-annual coupon</a:t>
            </a:r>
            <a:r>
              <a:rPr lang="en-US" sz="2800">
                <a:latin typeface="Arial" charset="0"/>
              </a:rPr>
              <a:t> for </a:t>
            </a:r>
            <a:r>
              <a:rPr lang="en-US" sz="2800">
                <a:solidFill>
                  <a:schemeClr val="hlink"/>
                </a:solidFill>
                <a:latin typeface="Arial" charset="0"/>
              </a:rPr>
              <a:t>15 years</a:t>
            </a:r>
            <a:r>
              <a:rPr lang="en-US" sz="2800">
                <a:latin typeface="Arial" charset="0"/>
              </a:rPr>
              <a:t>. The appropriate </a:t>
            </a:r>
            <a:r>
              <a:rPr lang="en-US" sz="2800">
                <a:solidFill>
                  <a:srgbClr val="42B200"/>
                </a:solidFill>
                <a:latin typeface="Arial" charset="0"/>
              </a:rPr>
              <a:t>discount rate is 10% (annual rate)</a:t>
            </a:r>
            <a:r>
              <a:rPr lang="en-US" sz="2800">
                <a:latin typeface="Arial" charset="0"/>
              </a:rPr>
              <a:t>.  What is the value of the</a:t>
            </a:r>
            <a:r>
              <a:rPr lang="en-US" sz="2800">
                <a:solidFill>
                  <a:schemeClr val="hlink"/>
                </a:solidFill>
                <a:effectLst>
                  <a:outerShdw blurRad="38100" dist="38100" dir="2700000" algn="tl">
                    <a:srgbClr val="C0C0C0"/>
                  </a:outerShdw>
                </a:effectLst>
                <a:latin typeface="Arial" charset="0"/>
              </a:rPr>
              <a:t> </a:t>
            </a:r>
            <a:r>
              <a:rPr lang="en-US" sz="2800" i="1">
                <a:latin typeface="Arial" charset="0"/>
              </a:rPr>
              <a:t>coupon bond</a:t>
            </a:r>
            <a:r>
              <a:rPr lang="en-US" sz="2800">
                <a:latin typeface="Arial"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8"/>
                                        </p:tgtEl>
                                        <p:attrNameLst>
                                          <p:attrName>style.visibility</p:attrName>
                                        </p:attrNameLst>
                                      </p:cBhvr>
                                      <p:to>
                                        <p:strVal val="visible"/>
                                      </p:to>
                                    </p:set>
                                    <p:animEffect transition="in" filter="wipe(left)">
                                      <p:cBhvr>
                                        <p:cTn id="7" dur="500"/>
                                        <p:tgtEl>
                                          <p:spTgt spid="21508"/>
                                        </p:tgtEl>
                                      </p:cBhvr>
                                    </p:animEffect>
                                  </p:childTnLst>
                                </p:cTn>
                              </p:par>
                            </p:childTnLst>
                          </p:cTn>
                        </p:par>
                        <p:par>
                          <p:cTn id="8" fill="hold" nodeType="afterGroup">
                            <p:stCondLst>
                              <p:cond delay="500"/>
                            </p:stCondLst>
                            <p:childTnLst>
                              <p:par>
                                <p:cTn id="9" presetID="1" presetClass="entr" presetSubtype="0" fill="hold" grpId="0" nodeType="afterEffect">
                                  <p:stCondLst>
                                    <p:cond delay="0"/>
                                  </p:stCondLst>
                                  <p:childTnLst>
                                    <p:set>
                                      <p:cBhvr>
                                        <p:cTn id="10" dur="1" fill="hold">
                                          <p:stCondLst>
                                            <p:cond delay="499"/>
                                          </p:stCondLst>
                                        </p:cTn>
                                        <p:tgtEl>
                                          <p:spTgt spid="21506"/>
                                        </p:tgtEl>
                                        <p:attrNameLst>
                                          <p:attrName>style.visibility</p:attrName>
                                        </p:attrNameLst>
                                      </p:cBhvr>
                                      <p:to>
                                        <p:strVal val="visible"/>
                                      </p:to>
                                    </p:set>
                                  </p:childTnLst>
                                </p:cTn>
                              </p:par>
                            </p:childTnLst>
                          </p:cTn>
                        </p:par>
                        <p:par>
                          <p:cTn id="11" fill="hold" nodeType="afterGroup">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21507"/>
                                        </p:tgtEl>
                                        <p:attrNameLst>
                                          <p:attrName>style.visibility</p:attrName>
                                        </p:attrNameLst>
                                      </p:cBhvr>
                                      <p:to>
                                        <p:strVal val="visible"/>
                                      </p:to>
                                    </p:set>
                                  </p:childTnLst>
                                </p:cTn>
                              </p:par>
                            </p:childTnLst>
                          </p:cTn>
                        </p:par>
                        <p:par>
                          <p:cTn id="14" fill="hold" nodeType="afterGroup">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21513"/>
                                        </p:tgtEl>
                                        <p:attrNameLst>
                                          <p:attrName>style.visibility</p:attrName>
                                        </p:attrNameLst>
                                      </p:cBhvr>
                                      <p:to>
                                        <p:strVal val="visible"/>
                                      </p:to>
                                    </p:set>
                                  </p:childTnLst>
                                </p:cTn>
                              </p:par>
                            </p:childTnLst>
                          </p:cTn>
                        </p:par>
                        <p:par>
                          <p:cTn id="17" fill="hold" nodeType="afterGroup">
                            <p:stCondLst>
                              <p:cond delay="2000"/>
                            </p:stCondLst>
                            <p:childTnLst>
                              <p:par>
                                <p:cTn id="18" presetID="1" presetClass="entr" presetSubtype="0" fill="hold" grpId="0" nodeType="afterEffect">
                                  <p:stCondLst>
                                    <p:cond delay="0"/>
                                  </p:stCondLst>
                                  <p:childTnLst>
                                    <p:set>
                                      <p:cBhvr>
                                        <p:cTn id="19" dur="1" fill="hold">
                                          <p:stCondLst>
                                            <p:cond delay="499"/>
                                          </p:stCondLst>
                                        </p:cTn>
                                        <p:tgtEl>
                                          <p:spTgt spid="215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nimBg="1"/>
      <p:bldP spid="21507" grpId="0" animBg="1"/>
      <p:bldP spid="21508" grpId="0" autoUpdateAnimBg="0"/>
      <p:bldP spid="21513" grpId="0" animBg="1"/>
      <p:bldP spid="2151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1"/>
          <p:cNvSpPr>
            <a:spLocks noChangeArrowheads="1"/>
          </p:cNvSpPr>
          <p:nvPr/>
        </p:nvSpPr>
        <p:spPr bwMode="auto">
          <a:xfrm>
            <a:off x="1295400" y="4800600"/>
            <a:ext cx="3124200" cy="1447800"/>
          </a:xfrm>
          <a:prstGeom prst="rect">
            <a:avLst/>
          </a:prstGeom>
          <a:solidFill>
            <a:srgbClr val="FFFF99"/>
          </a:solidFill>
          <a:ln w="12700">
            <a:solidFill>
              <a:schemeClr val="tx1"/>
            </a:solidFill>
            <a:miter lim="800000"/>
            <a:headEnd/>
            <a:tailEnd/>
          </a:ln>
        </p:spPr>
        <p:txBody>
          <a:bodyPr wrap="none" anchor="ctr"/>
          <a:lstStyle/>
          <a:p>
            <a:pPr eaLnBrk="0" hangingPunct="0"/>
            <a:endParaRPr lang="en-GB"/>
          </a:p>
        </p:txBody>
      </p:sp>
      <p:sp>
        <p:nvSpPr>
          <p:cNvPr id="17411" name="Rectangle 3"/>
          <p:cNvSpPr>
            <a:spLocks noGrp="1" noChangeArrowheads="1"/>
          </p:cNvSpPr>
          <p:nvPr>
            <p:ph type="title"/>
          </p:nvPr>
        </p:nvSpPr>
        <p:spPr>
          <a:xfrm>
            <a:off x="1676400" y="758825"/>
            <a:ext cx="7162800" cy="768350"/>
          </a:xfrm>
          <a:effectLst>
            <a:outerShdw dist="71842" dir="2700000" algn="ctr" rotWithShape="0">
              <a:schemeClr val="bg2"/>
            </a:outerShdw>
          </a:effectLst>
        </p:spPr>
        <p:txBody>
          <a:bodyPr/>
          <a:lstStyle/>
          <a:p>
            <a:pPr>
              <a:defRPr/>
            </a:pPr>
            <a:r>
              <a:rPr lang="en-US" b="1" dirty="0" smtClean="0"/>
              <a:t>Zero-Coupon </a:t>
            </a:r>
            <a:r>
              <a:rPr lang="en-US" b="1" dirty="0"/>
              <a:t>Bonds</a:t>
            </a:r>
          </a:p>
        </p:txBody>
      </p:sp>
      <p:sp>
        <p:nvSpPr>
          <p:cNvPr id="17412" name="Rectangle 4"/>
          <p:cNvSpPr>
            <a:spLocks noGrp="1" noChangeArrowheads="1"/>
          </p:cNvSpPr>
          <p:nvPr>
            <p:ph type="body" idx="1"/>
          </p:nvPr>
        </p:nvSpPr>
        <p:spPr>
          <a:xfrm>
            <a:off x="304800" y="2057400"/>
            <a:ext cx="8610600" cy="2743200"/>
          </a:xfrm>
          <a:effectLst>
            <a:outerShdw algn="ctr" rotWithShape="0">
              <a:schemeClr val="bg2"/>
            </a:outerShdw>
          </a:effectLst>
        </p:spPr>
        <p:txBody>
          <a:bodyPr/>
          <a:lstStyle/>
          <a:p>
            <a:pPr marL="0" indent="0" algn="ctr">
              <a:buFont typeface="Monotype Sorts" pitchFamily="2" charset="2"/>
              <a:buNone/>
              <a:defRPr/>
            </a:pPr>
            <a:r>
              <a:rPr lang="en-US" sz="3500" dirty="0" smtClean="0"/>
              <a:t>2) A </a:t>
            </a:r>
            <a:r>
              <a:rPr lang="en-US" sz="3500" dirty="0" smtClean="0">
                <a:solidFill>
                  <a:srgbClr val="C00000"/>
                </a:solidFill>
              </a:rPr>
              <a:t>Z</a:t>
            </a:r>
            <a:r>
              <a:rPr lang="en-US" sz="3500" i="1" dirty="0" smtClean="0">
                <a:solidFill>
                  <a:srgbClr val="C00000"/>
                </a:solidFill>
                <a:effectLst>
                  <a:outerShdw blurRad="38100" dist="38100" dir="2700000" algn="tl">
                    <a:srgbClr val="C0C0C0"/>
                  </a:outerShdw>
                </a:effectLst>
              </a:rPr>
              <a:t>er</a:t>
            </a:r>
            <a:r>
              <a:rPr lang="en-US" sz="3500" i="1" dirty="0" smtClean="0">
                <a:solidFill>
                  <a:schemeClr val="hlink"/>
                </a:solidFill>
                <a:effectLst>
                  <a:outerShdw blurRad="38100" dist="38100" dir="2700000" algn="tl">
                    <a:srgbClr val="C0C0C0"/>
                  </a:outerShdw>
                </a:effectLst>
              </a:rPr>
              <a:t>o-Coupon Bond</a:t>
            </a:r>
            <a:r>
              <a:rPr lang="en-US" sz="3500" dirty="0" smtClean="0"/>
              <a:t> is a bond that pays no interest but sells at a deep discount from its face value; it provides compensation to investors in the form of price appreciation.</a:t>
            </a:r>
          </a:p>
        </p:txBody>
      </p:sp>
      <p:sp>
        <p:nvSpPr>
          <p:cNvPr id="17414" name="Rectangle 6"/>
          <p:cNvSpPr>
            <a:spLocks noChangeArrowheads="1"/>
          </p:cNvSpPr>
          <p:nvPr/>
        </p:nvSpPr>
        <p:spPr bwMode="auto">
          <a:xfrm>
            <a:off x="2728913" y="5578475"/>
            <a:ext cx="1531937" cy="515938"/>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800">
                <a:latin typeface="Arial" charset="0"/>
              </a:rPr>
              <a:t>(1 +</a:t>
            </a:r>
            <a:r>
              <a:rPr lang="en-US" sz="2800">
                <a:solidFill>
                  <a:srgbClr val="014A01"/>
                </a:solidFill>
                <a:latin typeface="Arial" charset="0"/>
              </a:rPr>
              <a:t> </a:t>
            </a:r>
            <a:r>
              <a:rPr lang="en-US" sz="2800">
                <a:solidFill>
                  <a:srgbClr val="42B200"/>
                </a:solidFill>
                <a:latin typeface="Arial" charset="0"/>
              </a:rPr>
              <a:t>k</a:t>
            </a:r>
            <a:r>
              <a:rPr lang="en-US" sz="2800" baseline="-25000">
                <a:solidFill>
                  <a:srgbClr val="42B200"/>
                </a:solidFill>
                <a:latin typeface="Arial" charset="0"/>
              </a:rPr>
              <a:t>d</a:t>
            </a:r>
            <a:r>
              <a:rPr lang="en-US" sz="2800">
                <a:latin typeface="Arial" charset="0"/>
              </a:rPr>
              <a:t>)</a:t>
            </a:r>
            <a:r>
              <a:rPr lang="en-US" sz="3200" baseline="30000">
                <a:solidFill>
                  <a:schemeClr val="hlink"/>
                </a:solidFill>
                <a:effectLst>
                  <a:outerShdw blurRad="38100" dist="38100" dir="2700000" algn="tl">
                    <a:srgbClr val="C0C0C0"/>
                  </a:outerShdw>
                </a:effectLst>
                <a:latin typeface="Arial" charset="0"/>
              </a:rPr>
              <a:t>n</a:t>
            </a:r>
          </a:p>
        </p:txBody>
      </p:sp>
      <p:sp>
        <p:nvSpPr>
          <p:cNvPr id="32774" name="Rectangle 7"/>
          <p:cNvSpPr>
            <a:spLocks noChangeArrowheads="1"/>
          </p:cNvSpPr>
          <p:nvPr/>
        </p:nvSpPr>
        <p:spPr bwMode="auto">
          <a:xfrm>
            <a:off x="1662113" y="5181600"/>
            <a:ext cx="879475" cy="638175"/>
          </a:xfrm>
          <a:prstGeom prst="rect">
            <a:avLst/>
          </a:prstGeom>
          <a:noFill/>
          <a:ln w="12700">
            <a:noFill/>
            <a:miter lim="800000"/>
            <a:headEnd/>
            <a:tailEnd/>
          </a:ln>
        </p:spPr>
        <p:txBody>
          <a:bodyPr wrap="none" lIns="90488" tIns="44450" rIns="90488" bIns="44450">
            <a:spAutoFit/>
          </a:bodyPr>
          <a:lstStyle/>
          <a:p>
            <a:pPr eaLnBrk="0" hangingPunct="0"/>
            <a:r>
              <a:rPr lang="en-US"/>
              <a:t>V =</a:t>
            </a:r>
          </a:p>
        </p:txBody>
      </p:sp>
      <p:sp>
        <p:nvSpPr>
          <p:cNvPr id="32775" name="Line 8"/>
          <p:cNvSpPr>
            <a:spLocks noChangeShapeType="1"/>
          </p:cNvSpPr>
          <p:nvPr/>
        </p:nvSpPr>
        <p:spPr bwMode="auto">
          <a:xfrm>
            <a:off x="2819400" y="5486400"/>
            <a:ext cx="1371600" cy="0"/>
          </a:xfrm>
          <a:prstGeom prst="line">
            <a:avLst/>
          </a:prstGeom>
          <a:noFill/>
          <a:ln w="25400">
            <a:solidFill>
              <a:srgbClr val="000000"/>
            </a:solidFill>
            <a:round/>
            <a:headEnd/>
            <a:tailEnd/>
          </a:ln>
        </p:spPr>
        <p:txBody>
          <a:bodyPr/>
          <a:lstStyle/>
          <a:p>
            <a:endParaRPr lang="ar-SA"/>
          </a:p>
        </p:txBody>
      </p:sp>
      <p:sp>
        <p:nvSpPr>
          <p:cNvPr id="32776" name="Rectangle 9"/>
          <p:cNvSpPr>
            <a:spLocks noChangeArrowheads="1"/>
          </p:cNvSpPr>
          <p:nvPr/>
        </p:nvSpPr>
        <p:spPr bwMode="auto">
          <a:xfrm>
            <a:off x="3109913" y="4876800"/>
            <a:ext cx="866775"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MV</a:t>
            </a:r>
          </a:p>
        </p:txBody>
      </p:sp>
      <p:sp>
        <p:nvSpPr>
          <p:cNvPr id="2" name="Rectangle 10"/>
          <p:cNvSpPr>
            <a:spLocks noChangeArrowheads="1"/>
          </p:cNvSpPr>
          <p:nvPr/>
        </p:nvSpPr>
        <p:spPr bwMode="auto">
          <a:xfrm>
            <a:off x="4405313" y="5137150"/>
            <a:ext cx="3643312" cy="698500"/>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a:latin typeface="Arial" charset="0"/>
              </a:rPr>
              <a:t>= </a:t>
            </a:r>
            <a:r>
              <a:rPr lang="en-US">
                <a:solidFill>
                  <a:schemeClr val="tx2"/>
                </a:solidFill>
                <a:latin typeface="Arial" charset="0"/>
              </a:rPr>
              <a:t>MV </a:t>
            </a:r>
            <a:r>
              <a:rPr lang="en-US">
                <a:latin typeface="Arial" charset="0"/>
              </a:rPr>
              <a:t>(PVIF</a:t>
            </a:r>
            <a:r>
              <a:rPr lang="en-US" sz="4000" baseline="-25000">
                <a:solidFill>
                  <a:srgbClr val="42B200"/>
                </a:solidFill>
                <a:latin typeface="Arial" charset="0"/>
              </a:rPr>
              <a:t>k</a:t>
            </a:r>
            <a:r>
              <a:rPr lang="en-US" sz="4000" baseline="-50000">
                <a:solidFill>
                  <a:srgbClr val="42B200"/>
                </a:solidFill>
                <a:latin typeface="Arial" charset="0"/>
              </a:rPr>
              <a:t>d</a:t>
            </a:r>
            <a:r>
              <a:rPr lang="en-US" sz="4000" baseline="-25000">
                <a:latin typeface="Arial" charset="0"/>
              </a:rPr>
              <a:t>, </a:t>
            </a:r>
            <a:r>
              <a:rPr lang="en-US" baseline="-25000">
                <a:solidFill>
                  <a:schemeClr val="hlink"/>
                </a:solidFill>
                <a:effectLst>
                  <a:outerShdw blurRad="38100" dist="38100" dir="2700000" algn="tl">
                    <a:srgbClr val="C0C0C0"/>
                  </a:outerShdw>
                </a:effectLst>
                <a:latin typeface="Arial" charset="0"/>
              </a:rPr>
              <a:t>n</a:t>
            </a:r>
            <a:r>
              <a:rPr lang="en-US" sz="4000">
                <a:latin typeface="Arial" charset="0"/>
              </a:rPr>
              <a:t>) </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533400" y="4191000"/>
            <a:ext cx="7924800" cy="1917700"/>
          </a:xfrm>
          <a:effectLst>
            <a:outerShdw algn="ctr" rotWithShape="0">
              <a:schemeClr val="bg2"/>
            </a:outerShdw>
          </a:effectLst>
        </p:spPr>
        <p:txBody>
          <a:bodyPr>
            <a:spAutoFit/>
          </a:bodyPr>
          <a:lstStyle/>
          <a:p>
            <a:pPr marL="0" indent="0">
              <a:buFont typeface="Monotype Sorts" pitchFamily="2" charset="2"/>
              <a:buNone/>
              <a:defRPr/>
            </a:pPr>
            <a:r>
              <a:rPr lang="en-US" sz="3200" smtClean="0">
                <a:solidFill>
                  <a:schemeClr val="hlink"/>
                </a:solidFill>
                <a:effectLst>
                  <a:outerShdw blurRad="38100" dist="38100" dir="2700000" algn="tl">
                    <a:srgbClr val="C0C0C0"/>
                  </a:outerShdw>
                </a:effectLst>
              </a:rPr>
              <a:t>	</a:t>
            </a:r>
            <a:r>
              <a:rPr lang="en-US" smtClean="0">
                <a:solidFill>
                  <a:schemeClr val="hlink"/>
                </a:solidFill>
                <a:effectLst>
                  <a:outerShdw blurRad="38100" dist="38100" dir="2700000" algn="tl">
                    <a:srgbClr val="C0C0C0"/>
                  </a:outerShdw>
                </a:effectLst>
              </a:rPr>
              <a:t>V</a:t>
            </a:r>
            <a:r>
              <a:rPr lang="en-US" smtClean="0"/>
              <a:t>	= </a:t>
            </a:r>
            <a:r>
              <a:rPr lang="en-US" smtClean="0">
                <a:solidFill>
                  <a:schemeClr val="tx2"/>
                </a:solidFill>
              </a:rPr>
              <a:t>$1,000 </a:t>
            </a:r>
            <a:r>
              <a:rPr lang="en-US" smtClean="0"/>
              <a:t>(PVIF</a:t>
            </a:r>
            <a:r>
              <a:rPr lang="en-US" sz="4000" baseline="-25000" smtClean="0">
                <a:solidFill>
                  <a:srgbClr val="42B200"/>
                </a:solidFill>
              </a:rPr>
              <a:t>10%</a:t>
            </a:r>
            <a:r>
              <a:rPr lang="en-US" sz="4000" baseline="-25000" smtClean="0"/>
              <a:t>, </a:t>
            </a:r>
            <a:r>
              <a:rPr lang="en-US" sz="4000" baseline="-25000" smtClean="0">
                <a:solidFill>
                  <a:schemeClr val="hlink"/>
                </a:solidFill>
              </a:rPr>
              <a:t>30</a:t>
            </a:r>
            <a:r>
              <a:rPr lang="en-US" sz="4000" smtClean="0"/>
              <a:t>)				</a:t>
            </a:r>
            <a:r>
              <a:rPr lang="en-US" smtClean="0"/>
              <a:t>=</a:t>
            </a:r>
            <a:r>
              <a:rPr lang="en-US" smtClean="0">
                <a:solidFill>
                  <a:schemeClr val="hlink"/>
                </a:solidFill>
                <a:effectLst>
                  <a:outerShdw blurRad="38100" dist="38100" dir="2700000" algn="tl">
                    <a:srgbClr val="C0C0C0"/>
                  </a:outerShdw>
                </a:effectLst>
              </a:rPr>
              <a:t> </a:t>
            </a:r>
            <a:r>
              <a:rPr lang="en-US" smtClean="0">
                <a:solidFill>
                  <a:schemeClr val="tx2"/>
                </a:solidFill>
              </a:rPr>
              <a:t>$1,000 </a:t>
            </a:r>
            <a:r>
              <a:rPr lang="en-US" smtClean="0"/>
              <a:t>(0.057</a:t>
            </a:r>
            <a:r>
              <a:rPr lang="en-US" sz="4000" smtClean="0"/>
              <a:t>)					</a:t>
            </a:r>
            <a:r>
              <a:rPr lang="en-US" smtClean="0"/>
              <a:t>=</a:t>
            </a:r>
            <a:r>
              <a:rPr lang="en-US" smtClean="0">
                <a:solidFill>
                  <a:schemeClr val="hlink"/>
                </a:solidFill>
                <a:effectLst>
                  <a:outerShdw blurRad="38100" dist="38100" dir="2700000" algn="tl">
                    <a:srgbClr val="C0C0C0"/>
                  </a:outerShdw>
                </a:effectLst>
              </a:rPr>
              <a:t> $57.00</a:t>
            </a:r>
          </a:p>
        </p:txBody>
      </p:sp>
      <p:sp>
        <p:nvSpPr>
          <p:cNvPr id="18436" name="Rectangle 4"/>
          <p:cNvSpPr>
            <a:spLocks noGrp="1" noChangeArrowheads="1"/>
          </p:cNvSpPr>
          <p:nvPr>
            <p:ph type="title"/>
          </p:nvPr>
        </p:nvSpPr>
        <p:spPr>
          <a:xfrm>
            <a:off x="1676400" y="161925"/>
            <a:ext cx="4876800" cy="1428750"/>
          </a:xfrm>
          <a:effectLst>
            <a:outerShdw dist="71842" dir="2700000" algn="ctr" rotWithShape="0">
              <a:schemeClr val="bg2"/>
            </a:outerShdw>
          </a:effectLst>
        </p:spPr>
        <p:txBody>
          <a:bodyPr/>
          <a:lstStyle/>
          <a:p>
            <a:pPr>
              <a:defRPr/>
            </a:pPr>
            <a:r>
              <a:rPr lang="en-US" b="1"/>
              <a:t>Zero-Coupon Bond Example</a:t>
            </a:r>
          </a:p>
        </p:txBody>
      </p:sp>
      <p:sp>
        <p:nvSpPr>
          <p:cNvPr id="33796" name="Line 6"/>
          <p:cNvSpPr>
            <a:spLocks noChangeShapeType="1"/>
          </p:cNvSpPr>
          <p:nvPr/>
        </p:nvSpPr>
        <p:spPr bwMode="auto">
          <a:xfrm>
            <a:off x="581025" y="4152900"/>
            <a:ext cx="7848600" cy="0"/>
          </a:xfrm>
          <a:prstGeom prst="line">
            <a:avLst/>
          </a:prstGeom>
          <a:noFill/>
          <a:ln w="12700">
            <a:solidFill>
              <a:schemeClr val="tx1"/>
            </a:solidFill>
            <a:prstDash val="sysDot"/>
            <a:round/>
            <a:headEnd/>
            <a:tailEnd/>
          </a:ln>
        </p:spPr>
        <p:txBody>
          <a:bodyPr/>
          <a:lstStyle/>
          <a:p>
            <a:endParaRPr lang="ar-SA"/>
          </a:p>
        </p:txBody>
      </p:sp>
      <p:sp>
        <p:nvSpPr>
          <p:cNvPr id="18439" name="Rectangle 7"/>
          <p:cNvSpPr>
            <a:spLocks noChangeArrowheads="1"/>
          </p:cNvSpPr>
          <p:nvPr/>
        </p:nvSpPr>
        <p:spPr bwMode="auto">
          <a:xfrm>
            <a:off x="533400" y="1828800"/>
            <a:ext cx="7924800" cy="2209800"/>
          </a:xfrm>
          <a:prstGeom prst="rect">
            <a:avLst/>
          </a:prstGeom>
          <a:noFill/>
          <a:ln w="12700">
            <a:noFill/>
            <a:miter lim="800000"/>
            <a:headEnd/>
            <a:tailEnd/>
          </a:ln>
          <a:effectLst>
            <a:outerShdw algn="ctr" rotWithShape="0">
              <a:schemeClr val="bg2"/>
            </a:outerShdw>
          </a:effectLst>
        </p:spPr>
        <p:txBody>
          <a:bodyPr lIns="90488" tIns="44450" rIns="90488" bIns="44450"/>
          <a:lstStyle/>
          <a:p>
            <a:pPr algn="ctr" eaLnBrk="0" hangingPunct="0">
              <a:spcBef>
                <a:spcPct val="20000"/>
              </a:spcBef>
              <a:spcAft>
                <a:spcPct val="20000"/>
              </a:spcAft>
              <a:defRPr/>
            </a:pPr>
            <a:r>
              <a:rPr lang="en-US">
                <a:latin typeface="Arial" charset="0"/>
              </a:rPr>
              <a:t>Bond Z has a $1,000 face value and a </a:t>
            </a:r>
            <a:r>
              <a:rPr lang="en-US">
                <a:solidFill>
                  <a:schemeClr val="hlink"/>
                </a:solidFill>
                <a:latin typeface="Arial" charset="0"/>
              </a:rPr>
              <a:t>30 year</a:t>
            </a:r>
            <a:r>
              <a:rPr lang="en-US">
                <a:latin typeface="Arial" charset="0"/>
              </a:rPr>
              <a:t> life. The appropriate </a:t>
            </a:r>
            <a:r>
              <a:rPr lang="en-US">
                <a:solidFill>
                  <a:srgbClr val="42B200"/>
                </a:solidFill>
                <a:latin typeface="Arial" charset="0"/>
              </a:rPr>
              <a:t>discount rate is 10%</a:t>
            </a:r>
            <a:r>
              <a:rPr lang="en-US">
                <a:latin typeface="Arial" charset="0"/>
              </a:rPr>
              <a:t>. What is the value of the</a:t>
            </a:r>
            <a:r>
              <a:rPr lang="en-US">
                <a:solidFill>
                  <a:schemeClr val="hlink"/>
                </a:solidFill>
                <a:effectLst>
                  <a:outerShdw blurRad="38100" dist="38100" dir="2700000" algn="tl">
                    <a:srgbClr val="C0C0C0"/>
                  </a:outerShdw>
                </a:effectLst>
                <a:latin typeface="Arial" charset="0"/>
              </a:rPr>
              <a:t> </a:t>
            </a:r>
            <a:r>
              <a:rPr lang="en-US" i="1">
                <a:latin typeface="Arial" charset="0"/>
              </a:rPr>
              <a:t>zero-coupon bond</a:t>
            </a:r>
            <a:r>
              <a:rPr lang="en-US">
                <a:latin typeface="Arial"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wipe(left)">
                                      <p:cBhvr>
                                        <p:cTn id="7" dur="500"/>
                                        <p:tgtEl>
                                          <p:spTgt spid="1843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730250"/>
            <a:ext cx="6781800" cy="768350"/>
          </a:xfrm>
        </p:spPr>
        <p:txBody>
          <a:bodyPr/>
          <a:lstStyle/>
          <a:p>
            <a:pPr>
              <a:defRPr/>
            </a:pPr>
            <a:r>
              <a:rPr lang="en-US" b="1" dirty="0" smtClean="0"/>
              <a:t>Note on the example</a:t>
            </a:r>
            <a:endParaRPr lang="en-US" b="1" dirty="0"/>
          </a:p>
        </p:txBody>
      </p:sp>
      <p:sp>
        <p:nvSpPr>
          <p:cNvPr id="34819" name="Content Placeholder 2"/>
          <p:cNvSpPr>
            <a:spLocks noGrp="1"/>
          </p:cNvSpPr>
          <p:nvPr>
            <p:ph idx="1"/>
          </p:nvPr>
        </p:nvSpPr>
        <p:spPr/>
        <p:txBody>
          <a:bodyPr/>
          <a:lstStyle/>
          <a:p>
            <a:r>
              <a:rPr lang="en-US" smtClean="0"/>
              <a:t>The investor should not pay more than this value ($57) now to redeem it 30 years later for $1,000. The rate of return is 10% as it is stated here.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457200" y="1828800"/>
            <a:ext cx="8153400" cy="2514600"/>
          </a:xfrm>
          <a:effectLst>
            <a:outerShdw algn="ctr" rotWithShape="0">
              <a:schemeClr val="bg2"/>
            </a:outerShdw>
          </a:effectLst>
        </p:spPr>
        <p:txBody>
          <a:bodyPr/>
          <a:lstStyle/>
          <a:p>
            <a:pPr marL="0" indent="0" algn="ctr">
              <a:buFont typeface="Monotype Sorts" pitchFamily="2" charset="2"/>
              <a:buNone/>
              <a:defRPr/>
            </a:pPr>
            <a:r>
              <a:rPr lang="en-US" sz="3900" i="1" dirty="0" smtClean="0">
                <a:solidFill>
                  <a:schemeClr val="hlink"/>
                </a:solidFill>
                <a:effectLst>
                  <a:outerShdw blurRad="38100" dist="38100" dir="2700000" algn="tl">
                    <a:srgbClr val="C0C0C0"/>
                  </a:outerShdw>
                </a:effectLst>
              </a:rPr>
              <a:t>Preferred Stock</a:t>
            </a:r>
            <a:r>
              <a:rPr lang="en-US" sz="3900" dirty="0" smtClean="0"/>
              <a:t> is a type of stock that promises a (usually) fixed dividend, but at the discretion of the board of directors.</a:t>
            </a:r>
          </a:p>
        </p:txBody>
      </p:sp>
      <p:sp>
        <p:nvSpPr>
          <p:cNvPr id="22532" name="Rectangle 4"/>
          <p:cNvSpPr>
            <a:spLocks noGrp="1" noChangeArrowheads="1"/>
          </p:cNvSpPr>
          <p:nvPr>
            <p:ph type="title"/>
          </p:nvPr>
        </p:nvSpPr>
        <p:spPr>
          <a:xfrm>
            <a:off x="1676400" y="763588"/>
            <a:ext cx="7162800" cy="758825"/>
          </a:xfrm>
          <a:effectLst>
            <a:outerShdw dist="71842" dir="2700000" algn="ctr" rotWithShape="0">
              <a:schemeClr val="bg2"/>
            </a:outerShdw>
          </a:effectLst>
        </p:spPr>
        <p:txBody>
          <a:bodyPr/>
          <a:lstStyle/>
          <a:p>
            <a:pPr>
              <a:defRPr/>
            </a:pPr>
            <a:r>
              <a:rPr lang="en-US" b="1" dirty="0"/>
              <a:t>Preferred Stock Valuation</a:t>
            </a:r>
          </a:p>
        </p:txBody>
      </p:sp>
      <p:sp>
        <p:nvSpPr>
          <p:cNvPr id="22534" name="Rectangle 6"/>
          <p:cNvSpPr>
            <a:spLocks noChangeArrowheads="1"/>
          </p:cNvSpPr>
          <p:nvPr/>
        </p:nvSpPr>
        <p:spPr bwMode="auto">
          <a:xfrm>
            <a:off x="457200" y="4572000"/>
            <a:ext cx="8153400" cy="1676400"/>
          </a:xfrm>
          <a:prstGeom prst="rect">
            <a:avLst/>
          </a:prstGeom>
          <a:noFill/>
          <a:ln w="12700">
            <a:noFill/>
            <a:miter lim="800000"/>
            <a:headEnd/>
            <a:tailEnd/>
          </a:ln>
          <a:effectLst>
            <a:outerShdw algn="ctr" rotWithShape="0">
              <a:schemeClr val="bg2"/>
            </a:outerShdw>
          </a:effectLst>
        </p:spPr>
        <p:txBody>
          <a:bodyPr lIns="90488" tIns="44450" rIns="90488" bIns="44450"/>
          <a:lstStyle/>
          <a:p>
            <a:pPr algn="ctr" eaLnBrk="0" hangingPunct="0">
              <a:spcBef>
                <a:spcPct val="20000"/>
              </a:spcBef>
              <a:spcAft>
                <a:spcPct val="20000"/>
              </a:spcAft>
              <a:buClr>
                <a:schemeClr val="tx2"/>
              </a:buClr>
              <a:buSzPct val="75000"/>
              <a:buFont typeface="Monotype Sorts" pitchFamily="2" charset="2"/>
              <a:buNone/>
            </a:pPr>
            <a:r>
              <a:rPr lang="en-US" sz="3200"/>
              <a:t>Preferred Stock has preference over common stock in the payment of dividends and claims on assets.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5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4"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92113"/>
            <a:ext cx="7162800" cy="1444625"/>
          </a:xfrm>
        </p:spPr>
        <p:txBody>
          <a:bodyPr/>
          <a:lstStyle/>
          <a:p>
            <a:pPr>
              <a:defRPr/>
            </a:pPr>
            <a:r>
              <a:rPr lang="en-US" b="1" dirty="0" smtClean="0"/>
              <a:t>Preferred Stock Valuation</a:t>
            </a:r>
            <a:endParaRPr lang="en-US" b="1" dirty="0"/>
          </a:p>
        </p:txBody>
      </p:sp>
      <p:sp>
        <p:nvSpPr>
          <p:cNvPr id="38915" name="Content Placeholder 2"/>
          <p:cNvSpPr>
            <a:spLocks noGrp="1" noRot="1" noChangeAspect="1" noMove="1" noResize="1" noEditPoints="1" noAdjustHandles="1" noChangeArrowheads="1" noChangeShapeType="1" noTextEdit="1"/>
          </p:cNvSpPr>
          <p:nvPr>
            <p:ph idx="1"/>
          </p:nvPr>
        </p:nvSpPr>
        <p:spPr>
          <a:xfrm>
            <a:off x="685800" y="1981200"/>
            <a:ext cx="7772400" cy="4876800"/>
          </a:xfrm>
          <a:blipFill rotWithShape="1">
            <a:blip r:embed="rId2" cstate="print"/>
            <a:stretch>
              <a:fillRect l="-1333" t="-1875" r="-2275" b="-1000"/>
            </a:stretch>
          </a:blipFill>
          <a:ln w="9525"/>
          <a:extLst>
            <a:ext uri="{91240B29-F687-4F45-9708-019B960494DF}">
              <a14:hiddenLine xmlns:a14="http://schemas.microsoft.com/office/drawing/2010/main" xmlns="" w="12700">
                <a:solidFill>
                  <a:srgbClr val="000000"/>
                </a:solidFill>
                <a:miter lim="800000"/>
                <a:headEnd/>
                <a:tailEnd/>
              </a14:hiddenLine>
            </a:ext>
          </a:extLst>
        </p:spPr>
        <p:txBody>
          <a:bodyPr/>
          <a:lstStyle/>
          <a:p>
            <a:pPr>
              <a:defRPr/>
            </a:pPr>
            <a:r>
              <a:rPr lang="en-US">
                <a:noFill/>
              </a:rPr>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7"/>
          <p:cNvSpPr>
            <a:spLocks noChangeArrowheads="1"/>
          </p:cNvSpPr>
          <p:nvPr/>
        </p:nvSpPr>
        <p:spPr bwMode="auto">
          <a:xfrm>
            <a:off x="1143000" y="4800600"/>
            <a:ext cx="6629400" cy="1524000"/>
          </a:xfrm>
          <a:prstGeom prst="rect">
            <a:avLst/>
          </a:prstGeom>
          <a:solidFill>
            <a:srgbClr val="FFFF99"/>
          </a:solidFill>
          <a:ln w="12700">
            <a:solidFill>
              <a:schemeClr val="tx1"/>
            </a:solidFill>
            <a:miter lim="800000"/>
            <a:headEnd/>
            <a:tailEnd/>
          </a:ln>
        </p:spPr>
        <p:txBody>
          <a:bodyPr wrap="none" anchor="ctr"/>
          <a:lstStyle/>
          <a:p>
            <a:pPr eaLnBrk="0" hangingPunct="0"/>
            <a:endParaRPr lang="en-GB"/>
          </a:p>
        </p:txBody>
      </p:sp>
      <p:sp>
        <p:nvSpPr>
          <p:cNvPr id="23555" name="Rectangle 3"/>
          <p:cNvSpPr>
            <a:spLocks noGrp="1" noChangeArrowheads="1"/>
          </p:cNvSpPr>
          <p:nvPr>
            <p:ph type="title"/>
          </p:nvPr>
        </p:nvSpPr>
        <p:spPr>
          <a:xfrm>
            <a:off x="1676400" y="763588"/>
            <a:ext cx="7162800" cy="758825"/>
          </a:xfrm>
          <a:effectLst>
            <a:outerShdw dist="71842" dir="2700000" algn="ctr" rotWithShape="0">
              <a:schemeClr val="bg2"/>
            </a:outerShdw>
          </a:effectLst>
        </p:spPr>
        <p:txBody>
          <a:bodyPr/>
          <a:lstStyle/>
          <a:p>
            <a:pPr>
              <a:defRPr/>
            </a:pPr>
            <a:r>
              <a:rPr lang="en-US" b="1"/>
              <a:t>Preferred Stock Valuation</a:t>
            </a:r>
          </a:p>
        </p:txBody>
      </p:sp>
      <p:sp>
        <p:nvSpPr>
          <p:cNvPr id="23556" name="Rectangle 4"/>
          <p:cNvSpPr>
            <a:spLocks noGrp="1" noChangeArrowheads="1"/>
          </p:cNvSpPr>
          <p:nvPr>
            <p:ph type="body" idx="1"/>
          </p:nvPr>
        </p:nvSpPr>
        <p:spPr>
          <a:xfrm>
            <a:off x="457200" y="4800600"/>
            <a:ext cx="8229600" cy="762000"/>
          </a:xfrm>
          <a:effectLst>
            <a:outerShdw algn="ctr" rotWithShape="0">
              <a:schemeClr val="bg2"/>
            </a:outerShdw>
          </a:effectLst>
        </p:spPr>
        <p:txBody>
          <a:bodyPr/>
          <a:lstStyle/>
          <a:p>
            <a:pPr marL="0" indent="0" algn="ctr">
              <a:buFont typeface="Monotype Sorts" pitchFamily="2" charset="2"/>
              <a:buNone/>
              <a:defRPr/>
            </a:pPr>
            <a:r>
              <a:rPr lang="en-US" sz="3500" u="sng"/>
              <a:t>This reduces to a </a:t>
            </a:r>
            <a:r>
              <a:rPr lang="en-US" sz="3500" i="1" u="sng">
                <a:effectLst>
                  <a:outerShdw blurRad="38100" dist="38100" dir="2700000" algn="tl">
                    <a:srgbClr val="C0C0C0"/>
                  </a:outerShdw>
                </a:effectLst>
              </a:rPr>
              <a:t>perpetuity</a:t>
            </a:r>
            <a:r>
              <a:rPr lang="en-US" sz="3500"/>
              <a:t>!</a:t>
            </a:r>
          </a:p>
        </p:txBody>
      </p:sp>
      <p:sp>
        <p:nvSpPr>
          <p:cNvPr id="37893" name="Rectangle 6"/>
          <p:cNvSpPr>
            <a:spLocks noChangeArrowheads="1"/>
          </p:cNvSpPr>
          <p:nvPr/>
        </p:nvSpPr>
        <p:spPr bwMode="auto">
          <a:xfrm>
            <a:off x="1509713" y="2682875"/>
            <a:ext cx="1516062" cy="515938"/>
          </a:xfrm>
          <a:prstGeom prst="rect">
            <a:avLst/>
          </a:prstGeom>
          <a:noFill/>
          <a:ln w="12700">
            <a:noFill/>
            <a:miter lim="800000"/>
            <a:headEnd/>
            <a:tailEnd/>
          </a:ln>
        </p:spPr>
        <p:txBody>
          <a:bodyPr wrap="none" lIns="90488" tIns="44450" rIns="90488" bIns="44450">
            <a:spAutoFit/>
          </a:bodyPr>
          <a:lstStyle/>
          <a:p>
            <a:pPr eaLnBrk="0" hangingPunct="0"/>
            <a:r>
              <a:rPr lang="en-US" sz="2800"/>
              <a:t>(1 +</a:t>
            </a:r>
            <a:r>
              <a:rPr lang="en-US" sz="2800">
                <a:solidFill>
                  <a:srgbClr val="014A01"/>
                </a:solidFill>
              </a:rPr>
              <a:t> </a:t>
            </a:r>
            <a:r>
              <a:rPr lang="en-US" sz="2800">
                <a:solidFill>
                  <a:srgbClr val="42B200"/>
                </a:solidFill>
              </a:rPr>
              <a:t>k</a:t>
            </a:r>
            <a:r>
              <a:rPr lang="en-US" sz="2800" baseline="-25000">
                <a:solidFill>
                  <a:srgbClr val="42B200"/>
                </a:solidFill>
              </a:rPr>
              <a:t>P</a:t>
            </a:r>
            <a:r>
              <a:rPr lang="en-US" sz="2800"/>
              <a:t>)</a:t>
            </a:r>
            <a:r>
              <a:rPr lang="en-US" sz="2800" baseline="30000"/>
              <a:t>1</a:t>
            </a:r>
          </a:p>
        </p:txBody>
      </p:sp>
      <p:sp>
        <p:nvSpPr>
          <p:cNvPr id="37894" name="Rectangle 7"/>
          <p:cNvSpPr>
            <a:spLocks noChangeArrowheads="1"/>
          </p:cNvSpPr>
          <p:nvPr/>
        </p:nvSpPr>
        <p:spPr bwMode="auto">
          <a:xfrm>
            <a:off x="3490913" y="2682875"/>
            <a:ext cx="1516062" cy="515938"/>
          </a:xfrm>
          <a:prstGeom prst="rect">
            <a:avLst/>
          </a:prstGeom>
          <a:noFill/>
          <a:ln w="12700">
            <a:noFill/>
            <a:miter lim="800000"/>
            <a:headEnd/>
            <a:tailEnd/>
          </a:ln>
        </p:spPr>
        <p:txBody>
          <a:bodyPr wrap="none" lIns="90488" tIns="44450" rIns="90488" bIns="44450">
            <a:spAutoFit/>
          </a:bodyPr>
          <a:lstStyle/>
          <a:p>
            <a:pPr eaLnBrk="0" hangingPunct="0"/>
            <a:r>
              <a:rPr lang="en-US" sz="2800"/>
              <a:t>(1 + </a:t>
            </a:r>
            <a:r>
              <a:rPr lang="en-US" sz="2800">
                <a:solidFill>
                  <a:srgbClr val="42B200"/>
                </a:solidFill>
              </a:rPr>
              <a:t>k</a:t>
            </a:r>
            <a:r>
              <a:rPr lang="en-US" sz="2800" baseline="-25000">
                <a:solidFill>
                  <a:srgbClr val="42B200"/>
                </a:solidFill>
              </a:rPr>
              <a:t>P</a:t>
            </a:r>
            <a:r>
              <a:rPr lang="en-US" sz="2800"/>
              <a:t>)</a:t>
            </a:r>
            <a:r>
              <a:rPr lang="en-US" sz="2800" baseline="30000"/>
              <a:t>2</a:t>
            </a:r>
          </a:p>
        </p:txBody>
      </p:sp>
      <p:sp>
        <p:nvSpPr>
          <p:cNvPr id="23560" name="Rectangle 8"/>
          <p:cNvSpPr>
            <a:spLocks noChangeArrowheads="1"/>
          </p:cNvSpPr>
          <p:nvPr/>
        </p:nvSpPr>
        <p:spPr bwMode="auto">
          <a:xfrm>
            <a:off x="6615113" y="2682875"/>
            <a:ext cx="1525587" cy="515938"/>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800">
                <a:latin typeface="Arial" charset="0"/>
              </a:rPr>
              <a:t>(1 + </a:t>
            </a:r>
            <a:r>
              <a:rPr lang="en-US" sz="2800">
                <a:solidFill>
                  <a:srgbClr val="42B200"/>
                </a:solidFill>
                <a:latin typeface="Arial" charset="0"/>
              </a:rPr>
              <a:t>k</a:t>
            </a:r>
            <a:r>
              <a:rPr lang="en-US" sz="2800" baseline="-25000">
                <a:solidFill>
                  <a:srgbClr val="42B200"/>
                </a:solidFill>
                <a:latin typeface="Arial" charset="0"/>
              </a:rPr>
              <a:t>P</a:t>
            </a:r>
            <a:r>
              <a:rPr lang="en-US" sz="2800">
                <a:latin typeface="Arial" charset="0"/>
              </a:rPr>
              <a:t>)</a:t>
            </a:r>
            <a:r>
              <a:rPr lang="en-US" sz="2400" baseline="30000">
                <a:solidFill>
                  <a:schemeClr val="hlink"/>
                </a:solidFill>
                <a:effectLst>
                  <a:outerShdw blurRad="38100" dist="38100" dir="2700000" algn="tl">
                    <a:srgbClr val="C0C0C0"/>
                  </a:outerShdw>
                </a:effectLst>
                <a:latin typeface="Symbol" pitchFamily="18" charset="2"/>
              </a:rPr>
              <a:t>¥</a:t>
            </a:r>
          </a:p>
        </p:txBody>
      </p:sp>
      <p:sp>
        <p:nvSpPr>
          <p:cNvPr id="23561" name="Rectangle 9"/>
          <p:cNvSpPr>
            <a:spLocks noChangeArrowheads="1"/>
          </p:cNvSpPr>
          <p:nvPr/>
        </p:nvSpPr>
        <p:spPr bwMode="auto">
          <a:xfrm>
            <a:off x="595313" y="2438400"/>
            <a:ext cx="879475" cy="63817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a:solidFill>
                  <a:srgbClr val="380069"/>
                </a:solidFill>
                <a:effectLst>
                  <a:outerShdw blurRad="38100" dist="38100" dir="2700000" algn="tl">
                    <a:srgbClr val="C0C0C0"/>
                  </a:outerShdw>
                </a:effectLst>
                <a:latin typeface="Arial" charset="0"/>
              </a:rPr>
              <a:t>V</a:t>
            </a:r>
            <a:r>
              <a:rPr lang="en-US">
                <a:latin typeface="Arial" charset="0"/>
              </a:rPr>
              <a:t> =</a:t>
            </a:r>
          </a:p>
        </p:txBody>
      </p:sp>
      <p:sp>
        <p:nvSpPr>
          <p:cNvPr id="37897" name="Rectangle 10"/>
          <p:cNvSpPr>
            <a:spLocks noChangeArrowheads="1"/>
          </p:cNvSpPr>
          <p:nvPr/>
        </p:nvSpPr>
        <p:spPr bwMode="auto">
          <a:xfrm>
            <a:off x="3109913" y="2362200"/>
            <a:ext cx="447675" cy="638175"/>
          </a:xfrm>
          <a:prstGeom prst="rect">
            <a:avLst/>
          </a:prstGeom>
          <a:noFill/>
          <a:ln w="12700">
            <a:noFill/>
            <a:miter lim="800000"/>
            <a:headEnd/>
            <a:tailEnd/>
          </a:ln>
        </p:spPr>
        <p:txBody>
          <a:bodyPr wrap="none" lIns="90488" tIns="44450" rIns="90488" bIns="44450">
            <a:spAutoFit/>
          </a:bodyPr>
          <a:lstStyle/>
          <a:p>
            <a:pPr eaLnBrk="0" hangingPunct="0"/>
            <a:r>
              <a:rPr lang="en-US"/>
              <a:t>+</a:t>
            </a:r>
          </a:p>
        </p:txBody>
      </p:sp>
      <p:sp>
        <p:nvSpPr>
          <p:cNvPr id="37898" name="Rectangle 11"/>
          <p:cNvSpPr>
            <a:spLocks noChangeArrowheads="1"/>
          </p:cNvSpPr>
          <p:nvPr/>
        </p:nvSpPr>
        <p:spPr bwMode="auto">
          <a:xfrm>
            <a:off x="5243513" y="2362200"/>
            <a:ext cx="1349375" cy="638175"/>
          </a:xfrm>
          <a:prstGeom prst="rect">
            <a:avLst/>
          </a:prstGeom>
          <a:noFill/>
          <a:ln w="12700">
            <a:noFill/>
            <a:miter lim="800000"/>
            <a:headEnd/>
            <a:tailEnd/>
          </a:ln>
        </p:spPr>
        <p:txBody>
          <a:bodyPr wrap="none" lIns="90488" tIns="44450" rIns="90488" bIns="44450">
            <a:spAutoFit/>
          </a:bodyPr>
          <a:lstStyle/>
          <a:p>
            <a:pPr eaLnBrk="0" hangingPunct="0"/>
            <a:r>
              <a:rPr lang="en-US"/>
              <a:t>+ ... +</a:t>
            </a:r>
          </a:p>
        </p:txBody>
      </p:sp>
      <p:sp>
        <p:nvSpPr>
          <p:cNvPr id="37899" name="Line 12"/>
          <p:cNvSpPr>
            <a:spLocks noChangeShapeType="1"/>
          </p:cNvSpPr>
          <p:nvPr/>
        </p:nvSpPr>
        <p:spPr bwMode="auto">
          <a:xfrm>
            <a:off x="1600200" y="2667000"/>
            <a:ext cx="1371600" cy="0"/>
          </a:xfrm>
          <a:prstGeom prst="line">
            <a:avLst/>
          </a:prstGeom>
          <a:noFill/>
          <a:ln w="25400">
            <a:solidFill>
              <a:srgbClr val="000000"/>
            </a:solidFill>
            <a:round/>
            <a:headEnd/>
            <a:tailEnd/>
          </a:ln>
        </p:spPr>
        <p:txBody>
          <a:bodyPr/>
          <a:lstStyle/>
          <a:p>
            <a:endParaRPr lang="ar-SA"/>
          </a:p>
        </p:txBody>
      </p:sp>
      <p:sp>
        <p:nvSpPr>
          <p:cNvPr id="37900" name="Line 13"/>
          <p:cNvSpPr>
            <a:spLocks noChangeShapeType="1"/>
          </p:cNvSpPr>
          <p:nvPr/>
        </p:nvSpPr>
        <p:spPr bwMode="auto">
          <a:xfrm>
            <a:off x="3657600" y="2667000"/>
            <a:ext cx="1371600" cy="0"/>
          </a:xfrm>
          <a:prstGeom prst="line">
            <a:avLst/>
          </a:prstGeom>
          <a:noFill/>
          <a:ln w="25400">
            <a:solidFill>
              <a:srgbClr val="000000"/>
            </a:solidFill>
            <a:round/>
            <a:headEnd/>
            <a:tailEnd/>
          </a:ln>
        </p:spPr>
        <p:txBody>
          <a:bodyPr/>
          <a:lstStyle/>
          <a:p>
            <a:endParaRPr lang="ar-SA"/>
          </a:p>
        </p:txBody>
      </p:sp>
      <p:sp>
        <p:nvSpPr>
          <p:cNvPr id="37901" name="Line 14"/>
          <p:cNvSpPr>
            <a:spLocks noChangeShapeType="1"/>
          </p:cNvSpPr>
          <p:nvPr/>
        </p:nvSpPr>
        <p:spPr bwMode="auto">
          <a:xfrm>
            <a:off x="6705600" y="2667000"/>
            <a:ext cx="1371600" cy="0"/>
          </a:xfrm>
          <a:prstGeom prst="line">
            <a:avLst/>
          </a:prstGeom>
          <a:noFill/>
          <a:ln w="25400">
            <a:solidFill>
              <a:srgbClr val="000000"/>
            </a:solidFill>
            <a:round/>
            <a:headEnd/>
            <a:tailEnd/>
          </a:ln>
        </p:spPr>
        <p:txBody>
          <a:bodyPr/>
          <a:lstStyle/>
          <a:p>
            <a:endParaRPr lang="ar-SA"/>
          </a:p>
        </p:txBody>
      </p:sp>
      <p:sp>
        <p:nvSpPr>
          <p:cNvPr id="37902" name="Rectangle 15"/>
          <p:cNvSpPr>
            <a:spLocks noChangeArrowheads="1"/>
          </p:cNvSpPr>
          <p:nvPr/>
        </p:nvSpPr>
        <p:spPr bwMode="auto">
          <a:xfrm>
            <a:off x="1738313" y="2057400"/>
            <a:ext cx="1095375"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Div</a:t>
            </a:r>
            <a:r>
              <a:rPr lang="en-US" baseline="-25000">
                <a:solidFill>
                  <a:schemeClr val="tx2"/>
                </a:solidFill>
              </a:rPr>
              <a:t>P</a:t>
            </a:r>
          </a:p>
        </p:txBody>
      </p:sp>
      <p:sp>
        <p:nvSpPr>
          <p:cNvPr id="37903" name="Rectangle 16"/>
          <p:cNvSpPr>
            <a:spLocks noChangeArrowheads="1"/>
          </p:cNvSpPr>
          <p:nvPr/>
        </p:nvSpPr>
        <p:spPr bwMode="auto">
          <a:xfrm>
            <a:off x="6767513" y="2057400"/>
            <a:ext cx="1095375"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Div</a:t>
            </a:r>
            <a:r>
              <a:rPr lang="en-US" baseline="-25000">
                <a:solidFill>
                  <a:schemeClr val="tx2"/>
                </a:solidFill>
              </a:rPr>
              <a:t>P</a:t>
            </a:r>
          </a:p>
        </p:txBody>
      </p:sp>
      <p:sp>
        <p:nvSpPr>
          <p:cNvPr id="37904" name="Rectangle 17"/>
          <p:cNvSpPr>
            <a:spLocks noChangeArrowheads="1"/>
          </p:cNvSpPr>
          <p:nvPr/>
        </p:nvSpPr>
        <p:spPr bwMode="auto">
          <a:xfrm>
            <a:off x="3795713" y="2057400"/>
            <a:ext cx="1095375"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Div</a:t>
            </a:r>
            <a:r>
              <a:rPr lang="en-US" baseline="-25000">
                <a:solidFill>
                  <a:schemeClr val="tx2"/>
                </a:solidFill>
              </a:rPr>
              <a:t>P</a:t>
            </a:r>
          </a:p>
        </p:txBody>
      </p:sp>
      <p:sp>
        <p:nvSpPr>
          <p:cNvPr id="37905" name="Rectangle 18"/>
          <p:cNvSpPr>
            <a:spLocks noChangeArrowheads="1"/>
          </p:cNvSpPr>
          <p:nvPr/>
        </p:nvSpPr>
        <p:spPr bwMode="auto">
          <a:xfrm>
            <a:off x="1052513" y="3810000"/>
            <a:ext cx="846137" cy="638175"/>
          </a:xfrm>
          <a:prstGeom prst="rect">
            <a:avLst/>
          </a:prstGeom>
          <a:noFill/>
          <a:ln w="12700">
            <a:noFill/>
            <a:miter lim="800000"/>
            <a:headEnd/>
            <a:tailEnd/>
          </a:ln>
        </p:spPr>
        <p:txBody>
          <a:bodyPr wrap="none" lIns="90488" tIns="44450" rIns="90488" bIns="44450">
            <a:spAutoFit/>
          </a:bodyPr>
          <a:lstStyle/>
          <a:p>
            <a:pPr eaLnBrk="0" hangingPunct="0"/>
            <a:r>
              <a:rPr lang="en-US"/>
              <a:t>= </a:t>
            </a:r>
            <a:r>
              <a:rPr lang="en-US">
                <a:latin typeface="Symbol" pitchFamily="18" charset="2"/>
              </a:rPr>
              <a:t>S</a:t>
            </a:r>
          </a:p>
        </p:txBody>
      </p:sp>
      <p:sp>
        <p:nvSpPr>
          <p:cNvPr id="23571" name="Rectangle 19"/>
          <p:cNvSpPr>
            <a:spLocks noChangeArrowheads="1"/>
          </p:cNvSpPr>
          <p:nvPr/>
        </p:nvSpPr>
        <p:spPr bwMode="auto">
          <a:xfrm>
            <a:off x="1509713" y="3567113"/>
            <a:ext cx="398462" cy="4540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400">
                <a:solidFill>
                  <a:schemeClr val="hlink"/>
                </a:solidFill>
                <a:effectLst>
                  <a:outerShdw blurRad="38100" dist="38100" dir="2700000" algn="tl">
                    <a:srgbClr val="C0C0C0"/>
                  </a:outerShdw>
                </a:effectLst>
                <a:latin typeface="Symbol" pitchFamily="18" charset="2"/>
              </a:rPr>
              <a:t>¥</a:t>
            </a:r>
          </a:p>
        </p:txBody>
      </p:sp>
      <p:sp>
        <p:nvSpPr>
          <p:cNvPr id="37907" name="Rectangle 20"/>
          <p:cNvSpPr>
            <a:spLocks noChangeArrowheads="1"/>
          </p:cNvSpPr>
          <p:nvPr/>
        </p:nvSpPr>
        <p:spPr bwMode="auto">
          <a:xfrm>
            <a:off x="1433513" y="4298950"/>
            <a:ext cx="554037" cy="393700"/>
          </a:xfrm>
          <a:prstGeom prst="rect">
            <a:avLst/>
          </a:prstGeom>
          <a:noFill/>
          <a:ln w="12700">
            <a:noFill/>
            <a:miter lim="800000"/>
            <a:headEnd/>
            <a:tailEnd/>
          </a:ln>
        </p:spPr>
        <p:txBody>
          <a:bodyPr wrap="none" lIns="90488" tIns="44450" rIns="90488" bIns="44450">
            <a:spAutoFit/>
          </a:bodyPr>
          <a:lstStyle/>
          <a:p>
            <a:pPr eaLnBrk="0" hangingPunct="0"/>
            <a:r>
              <a:rPr lang="en-US" sz="2000"/>
              <a:t>t=1</a:t>
            </a:r>
          </a:p>
        </p:txBody>
      </p:sp>
      <p:sp>
        <p:nvSpPr>
          <p:cNvPr id="37908" name="Rectangle 21"/>
          <p:cNvSpPr>
            <a:spLocks noChangeArrowheads="1"/>
          </p:cNvSpPr>
          <p:nvPr/>
        </p:nvSpPr>
        <p:spPr bwMode="auto">
          <a:xfrm>
            <a:off x="2043113" y="4130675"/>
            <a:ext cx="1462087" cy="515938"/>
          </a:xfrm>
          <a:prstGeom prst="rect">
            <a:avLst/>
          </a:prstGeom>
          <a:noFill/>
          <a:ln w="12700">
            <a:noFill/>
            <a:miter lim="800000"/>
            <a:headEnd/>
            <a:tailEnd/>
          </a:ln>
        </p:spPr>
        <p:txBody>
          <a:bodyPr wrap="none" lIns="90488" tIns="44450" rIns="90488" bIns="44450">
            <a:spAutoFit/>
          </a:bodyPr>
          <a:lstStyle/>
          <a:p>
            <a:pPr eaLnBrk="0" hangingPunct="0"/>
            <a:r>
              <a:rPr lang="en-US" sz="2800"/>
              <a:t>(1 + </a:t>
            </a:r>
            <a:r>
              <a:rPr lang="en-US" sz="2800">
                <a:solidFill>
                  <a:srgbClr val="42B200"/>
                </a:solidFill>
              </a:rPr>
              <a:t>k</a:t>
            </a:r>
            <a:r>
              <a:rPr lang="en-US" sz="2800" baseline="-25000">
                <a:solidFill>
                  <a:srgbClr val="42B200"/>
                </a:solidFill>
              </a:rPr>
              <a:t>P</a:t>
            </a:r>
            <a:r>
              <a:rPr lang="en-US" sz="2800"/>
              <a:t>)</a:t>
            </a:r>
            <a:r>
              <a:rPr lang="en-US" sz="2800" baseline="30000"/>
              <a:t>t</a:t>
            </a:r>
          </a:p>
        </p:txBody>
      </p:sp>
      <p:sp>
        <p:nvSpPr>
          <p:cNvPr id="37909" name="Line 22"/>
          <p:cNvSpPr>
            <a:spLocks noChangeShapeType="1"/>
          </p:cNvSpPr>
          <p:nvPr/>
        </p:nvSpPr>
        <p:spPr bwMode="auto">
          <a:xfrm>
            <a:off x="2057400" y="4114800"/>
            <a:ext cx="1371600" cy="0"/>
          </a:xfrm>
          <a:prstGeom prst="line">
            <a:avLst/>
          </a:prstGeom>
          <a:noFill/>
          <a:ln w="25400">
            <a:solidFill>
              <a:srgbClr val="000000"/>
            </a:solidFill>
            <a:round/>
            <a:headEnd/>
            <a:tailEnd/>
          </a:ln>
        </p:spPr>
        <p:txBody>
          <a:bodyPr/>
          <a:lstStyle/>
          <a:p>
            <a:endParaRPr lang="ar-SA"/>
          </a:p>
        </p:txBody>
      </p:sp>
      <p:sp>
        <p:nvSpPr>
          <p:cNvPr id="37910" name="Rectangle 23"/>
          <p:cNvSpPr>
            <a:spLocks noChangeArrowheads="1"/>
          </p:cNvSpPr>
          <p:nvPr/>
        </p:nvSpPr>
        <p:spPr bwMode="auto">
          <a:xfrm>
            <a:off x="2195513" y="3505200"/>
            <a:ext cx="1095375"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Div</a:t>
            </a:r>
            <a:r>
              <a:rPr lang="en-US" baseline="-25000">
                <a:solidFill>
                  <a:schemeClr val="tx2"/>
                </a:solidFill>
              </a:rPr>
              <a:t>P</a:t>
            </a:r>
          </a:p>
        </p:txBody>
      </p:sp>
      <p:sp>
        <p:nvSpPr>
          <p:cNvPr id="23576" name="Rectangle 24"/>
          <p:cNvSpPr>
            <a:spLocks noChangeArrowheads="1"/>
          </p:cNvSpPr>
          <p:nvPr/>
        </p:nvSpPr>
        <p:spPr bwMode="auto">
          <a:xfrm>
            <a:off x="4100513" y="3810000"/>
            <a:ext cx="4140200" cy="63817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3200">
                <a:latin typeface="Arial" charset="0"/>
              </a:rPr>
              <a:t>or  </a:t>
            </a:r>
            <a:r>
              <a:rPr lang="en-US">
                <a:solidFill>
                  <a:schemeClr val="tx2"/>
                </a:solidFill>
                <a:latin typeface="Arial" charset="0"/>
              </a:rPr>
              <a:t>Div</a:t>
            </a:r>
            <a:r>
              <a:rPr lang="en-US" baseline="-25000">
                <a:solidFill>
                  <a:schemeClr val="tx2"/>
                </a:solidFill>
                <a:latin typeface="Arial" charset="0"/>
              </a:rPr>
              <a:t>P</a:t>
            </a:r>
            <a:r>
              <a:rPr lang="en-US" sz="3200">
                <a:latin typeface="Arial" charset="0"/>
              </a:rPr>
              <a:t>(PVIFA </a:t>
            </a:r>
            <a:r>
              <a:rPr lang="en-US" baseline="-25000">
                <a:solidFill>
                  <a:srgbClr val="42B200"/>
                </a:solidFill>
                <a:latin typeface="Arial" charset="0"/>
              </a:rPr>
              <a:t>k</a:t>
            </a:r>
            <a:r>
              <a:rPr lang="en-US" baseline="-50000">
                <a:solidFill>
                  <a:srgbClr val="42B200"/>
                </a:solidFill>
                <a:latin typeface="Arial" charset="0"/>
              </a:rPr>
              <a:t>P</a:t>
            </a:r>
            <a:r>
              <a:rPr lang="en-US" baseline="-25000">
                <a:latin typeface="Arial" charset="0"/>
              </a:rPr>
              <a:t>, </a:t>
            </a:r>
            <a:r>
              <a:rPr lang="en-US" sz="3200" baseline="-25000">
                <a:solidFill>
                  <a:schemeClr val="hlink"/>
                </a:solidFill>
                <a:effectLst>
                  <a:outerShdw blurRad="38100" dist="38100" dir="2700000" algn="tl">
                    <a:srgbClr val="C0C0C0"/>
                  </a:outerShdw>
                </a:effectLst>
                <a:latin typeface="Symbol" pitchFamily="18" charset="2"/>
              </a:rPr>
              <a:t>¥</a:t>
            </a:r>
            <a:r>
              <a:rPr lang="en-US" baseline="-25000">
                <a:latin typeface="Arial" charset="0"/>
              </a:rPr>
              <a:t> </a:t>
            </a:r>
            <a:r>
              <a:rPr lang="en-US">
                <a:latin typeface="Arial" charset="0"/>
              </a:rPr>
              <a:t>)</a:t>
            </a:r>
          </a:p>
        </p:txBody>
      </p:sp>
      <p:sp>
        <p:nvSpPr>
          <p:cNvPr id="23577" name="Rectangle 25"/>
          <p:cNvSpPr>
            <a:spLocks noChangeArrowheads="1"/>
          </p:cNvSpPr>
          <p:nvPr/>
        </p:nvSpPr>
        <p:spPr bwMode="auto">
          <a:xfrm>
            <a:off x="3414713" y="5562600"/>
            <a:ext cx="2662237" cy="63817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a:solidFill>
                  <a:srgbClr val="380069"/>
                </a:solidFill>
                <a:effectLst>
                  <a:outerShdw blurRad="38100" dist="38100" dir="2700000" algn="tl">
                    <a:srgbClr val="C0C0C0"/>
                  </a:outerShdw>
                </a:effectLst>
                <a:latin typeface="Arial" charset="0"/>
              </a:rPr>
              <a:t>V</a:t>
            </a:r>
            <a:r>
              <a:rPr lang="en-US">
                <a:latin typeface="Arial" charset="0"/>
              </a:rPr>
              <a:t> = </a:t>
            </a:r>
            <a:r>
              <a:rPr lang="en-US">
                <a:solidFill>
                  <a:schemeClr val="tx2"/>
                </a:solidFill>
                <a:latin typeface="Arial" charset="0"/>
              </a:rPr>
              <a:t>Div</a:t>
            </a:r>
            <a:r>
              <a:rPr lang="en-US" baseline="-25000">
                <a:solidFill>
                  <a:schemeClr val="tx2"/>
                </a:solidFill>
                <a:latin typeface="Arial" charset="0"/>
              </a:rPr>
              <a:t>P</a:t>
            </a:r>
            <a:r>
              <a:rPr lang="en-US" sz="3200">
                <a:latin typeface="Arial" charset="0"/>
              </a:rPr>
              <a:t> / </a:t>
            </a:r>
            <a:r>
              <a:rPr lang="en-US" sz="3200">
                <a:solidFill>
                  <a:srgbClr val="42B200"/>
                </a:solidFill>
                <a:latin typeface="Arial" charset="0"/>
              </a:rPr>
              <a:t>k</a:t>
            </a:r>
            <a:r>
              <a:rPr lang="en-US" sz="3200" baseline="-25000">
                <a:solidFill>
                  <a:srgbClr val="42B200"/>
                </a:solidFill>
                <a:latin typeface="Arial" charset="0"/>
              </a:rPr>
              <a:t>P</a:t>
            </a:r>
          </a:p>
        </p:txBody>
      </p:sp>
      <p:sp>
        <p:nvSpPr>
          <p:cNvPr id="37913" name="Line 26"/>
          <p:cNvSpPr>
            <a:spLocks noChangeShapeType="1"/>
          </p:cNvSpPr>
          <p:nvPr/>
        </p:nvSpPr>
        <p:spPr bwMode="auto">
          <a:xfrm>
            <a:off x="609600" y="4724400"/>
            <a:ext cx="7848600" cy="0"/>
          </a:xfrm>
          <a:prstGeom prst="line">
            <a:avLst/>
          </a:prstGeom>
          <a:noFill/>
          <a:ln w="12700">
            <a:solidFill>
              <a:schemeClr val="tx1"/>
            </a:solidFill>
            <a:prstDash val="sysDot"/>
            <a:round/>
            <a:headEnd/>
            <a:tailEnd/>
          </a:ln>
        </p:spPr>
        <p:txBody>
          <a:bodyPr/>
          <a:lstStyle/>
          <a:p>
            <a:endParaRPr lang="ar-SA"/>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3"/>
          <p:cNvSpPr>
            <a:spLocks noGrp="1" noChangeArrowheads="1"/>
          </p:cNvSpPr>
          <p:nvPr>
            <p:ph type="title"/>
          </p:nvPr>
        </p:nvSpPr>
        <p:spPr>
          <a:xfrm>
            <a:off x="1676400" y="763588"/>
            <a:ext cx="7162800" cy="758825"/>
          </a:xfrm>
          <a:effectLst>
            <a:outerShdw dist="71842" dir="2700000" algn="ctr" rotWithShape="0">
              <a:schemeClr val="bg2"/>
            </a:outerShdw>
          </a:effectLst>
        </p:spPr>
        <p:txBody>
          <a:bodyPr/>
          <a:lstStyle/>
          <a:p>
            <a:pPr>
              <a:defRPr/>
            </a:pPr>
            <a:r>
              <a:rPr lang="en-US" b="1"/>
              <a:t>Preferred Stock Example</a:t>
            </a:r>
          </a:p>
        </p:txBody>
      </p:sp>
      <p:sp>
        <p:nvSpPr>
          <p:cNvPr id="24580" name="Rectangle 4"/>
          <p:cNvSpPr>
            <a:spLocks noGrp="1" noChangeArrowheads="1"/>
          </p:cNvSpPr>
          <p:nvPr>
            <p:ph type="body" idx="1"/>
          </p:nvPr>
        </p:nvSpPr>
        <p:spPr>
          <a:xfrm>
            <a:off x="457200" y="4038600"/>
            <a:ext cx="8153400" cy="1797050"/>
          </a:xfrm>
          <a:effectLst>
            <a:outerShdw algn="ctr" rotWithShape="0">
              <a:schemeClr val="bg2"/>
            </a:outerShdw>
          </a:effectLst>
        </p:spPr>
        <p:txBody>
          <a:bodyPr>
            <a:spAutoFit/>
          </a:bodyPr>
          <a:lstStyle/>
          <a:p>
            <a:pPr marL="0" indent="0">
              <a:spcBef>
                <a:spcPct val="45000"/>
              </a:spcBef>
              <a:spcAft>
                <a:spcPct val="45000"/>
              </a:spcAft>
              <a:buFont typeface="Monotype Sorts" pitchFamily="2" charset="2"/>
              <a:buNone/>
              <a:defRPr/>
            </a:pPr>
            <a:r>
              <a:rPr lang="en-US" sz="2800"/>
              <a:t>	</a:t>
            </a:r>
            <a:r>
              <a:rPr lang="en-US" sz="2800">
                <a:solidFill>
                  <a:schemeClr val="tx2"/>
                </a:solidFill>
                <a:effectLst>
                  <a:outerShdw blurRad="38100" dist="38100" dir="2700000" algn="tl">
                    <a:srgbClr val="C0C0C0"/>
                  </a:outerShdw>
                </a:effectLst>
              </a:rPr>
              <a:t>Div</a:t>
            </a:r>
            <a:r>
              <a:rPr lang="en-US" sz="2800" baseline="-25000">
                <a:solidFill>
                  <a:schemeClr val="tx2"/>
                </a:solidFill>
                <a:effectLst>
                  <a:outerShdw blurRad="38100" dist="38100" dir="2700000" algn="tl">
                    <a:srgbClr val="C0C0C0"/>
                  </a:outerShdw>
                </a:effectLst>
              </a:rPr>
              <a:t>P</a:t>
            </a:r>
            <a:r>
              <a:rPr lang="en-US" sz="2800"/>
              <a:t>    = $100 ( </a:t>
            </a:r>
            <a:r>
              <a:rPr lang="en-US" sz="2800">
                <a:solidFill>
                  <a:srgbClr val="380069"/>
                </a:solidFill>
              </a:rPr>
              <a:t>8% </a:t>
            </a:r>
            <a:r>
              <a:rPr lang="en-US" sz="2800"/>
              <a:t>) = </a:t>
            </a:r>
            <a:r>
              <a:rPr lang="en-US" sz="2800">
                <a:solidFill>
                  <a:schemeClr val="tx2"/>
                </a:solidFill>
                <a:effectLst>
                  <a:outerShdw blurRad="38100" dist="38100" dir="2700000" algn="tl">
                    <a:srgbClr val="C0C0C0"/>
                  </a:outerShdw>
                </a:effectLst>
              </a:rPr>
              <a:t>$8.00</a:t>
            </a:r>
            <a:r>
              <a:rPr lang="en-US" sz="2800"/>
              <a:t>.		   	</a:t>
            </a:r>
            <a:r>
              <a:rPr lang="en-US" sz="2800">
                <a:solidFill>
                  <a:srgbClr val="42B200"/>
                </a:solidFill>
                <a:effectLst>
                  <a:outerShdw blurRad="38100" dist="38100" dir="2700000" algn="tl">
                    <a:srgbClr val="C0C0C0"/>
                  </a:outerShdw>
                </a:effectLst>
              </a:rPr>
              <a:t>k</a:t>
            </a:r>
            <a:r>
              <a:rPr lang="en-US" sz="2800" baseline="-25000">
                <a:solidFill>
                  <a:srgbClr val="42B200"/>
                </a:solidFill>
                <a:effectLst>
                  <a:outerShdw blurRad="38100" dist="38100" dir="2700000" algn="tl">
                    <a:srgbClr val="C0C0C0"/>
                  </a:outerShdw>
                </a:effectLst>
              </a:rPr>
              <a:t>P</a:t>
            </a:r>
            <a:r>
              <a:rPr lang="en-US" sz="2800">
                <a:solidFill>
                  <a:srgbClr val="42B200"/>
                </a:solidFill>
              </a:rPr>
              <a:t> </a:t>
            </a:r>
            <a:r>
              <a:rPr lang="en-US" sz="2800"/>
              <a:t>	  = </a:t>
            </a:r>
            <a:r>
              <a:rPr lang="en-US" sz="2800">
                <a:solidFill>
                  <a:srgbClr val="42B200"/>
                </a:solidFill>
                <a:effectLst>
                  <a:outerShdw blurRad="38100" dist="38100" dir="2700000" algn="tl">
                    <a:srgbClr val="C0C0C0"/>
                  </a:outerShdw>
                </a:effectLst>
              </a:rPr>
              <a:t>10%</a:t>
            </a:r>
            <a:r>
              <a:rPr lang="en-US" sz="2800"/>
              <a:t>.					  	</a:t>
            </a:r>
            <a:r>
              <a:rPr lang="en-US" sz="2800">
                <a:solidFill>
                  <a:schemeClr val="hlink"/>
                </a:solidFill>
                <a:effectLst>
                  <a:outerShdw blurRad="38100" dist="38100" dir="2700000" algn="tl">
                    <a:srgbClr val="C0C0C0"/>
                  </a:outerShdw>
                </a:effectLst>
              </a:rPr>
              <a:t>V</a:t>
            </a:r>
            <a:r>
              <a:rPr lang="en-US" sz="2800"/>
              <a:t> 	  = </a:t>
            </a:r>
            <a:r>
              <a:rPr lang="en-US" sz="2800">
                <a:solidFill>
                  <a:schemeClr val="tx2"/>
                </a:solidFill>
                <a:effectLst>
                  <a:outerShdw blurRad="38100" dist="38100" dir="2700000" algn="tl">
                    <a:srgbClr val="C0C0C0"/>
                  </a:outerShdw>
                </a:effectLst>
              </a:rPr>
              <a:t>Div</a:t>
            </a:r>
            <a:r>
              <a:rPr lang="en-US" sz="2800" baseline="-25000">
                <a:solidFill>
                  <a:schemeClr val="tx2"/>
                </a:solidFill>
                <a:effectLst>
                  <a:outerShdw blurRad="38100" dist="38100" dir="2700000" algn="tl">
                    <a:srgbClr val="C0C0C0"/>
                  </a:outerShdw>
                </a:effectLst>
              </a:rPr>
              <a:t>P</a:t>
            </a:r>
            <a:r>
              <a:rPr lang="en-US" sz="2800"/>
              <a:t> / </a:t>
            </a:r>
            <a:r>
              <a:rPr lang="en-US" sz="2800">
                <a:solidFill>
                  <a:srgbClr val="42B200"/>
                </a:solidFill>
                <a:effectLst>
                  <a:outerShdw blurRad="38100" dist="38100" dir="2700000" algn="tl">
                    <a:srgbClr val="C0C0C0"/>
                  </a:outerShdw>
                </a:effectLst>
              </a:rPr>
              <a:t>k</a:t>
            </a:r>
            <a:r>
              <a:rPr lang="en-US" sz="2800" baseline="-25000">
                <a:solidFill>
                  <a:srgbClr val="42B200"/>
                </a:solidFill>
                <a:effectLst>
                  <a:outerShdw blurRad="38100" dist="38100" dir="2700000" algn="tl">
                    <a:srgbClr val="C0C0C0"/>
                  </a:outerShdw>
                </a:effectLst>
              </a:rPr>
              <a:t>P</a:t>
            </a:r>
            <a:r>
              <a:rPr lang="en-US" sz="2800"/>
              <a:t> = </a:t>
            </a:r>
            <a:r>
              <a:rPr lang="en-US" sz="2800">
                <a:solidFill>
                  <a:schemeClr val="tx2"/>
                </a:solidFill>
                <a:effectLst>
                  <a:outerShdw blurRad="38100" dist="38100" dir="2700000" algn="tl">
                    <a:srgbClr val="C0C0C0"/>
                  </a:outerShdw>
                </a:effectLst>
              </a:rPr>
              <a:t>$8.00</a:t>
            </a:r>
            <a:r>
              <a:rPr lang="en-US" sz="2800"/>
              <a:t> / </a:t>
            </a:r>
            <a:r>
              <a:rPr lang="en-US" sz="2800">
                <a:solidFill>
                  <a:srgbClr val="42B200"/>
                </a:solidFill>
                <a:effectLst>
                  <a:outerShdw blurRad="38100" dist="38100" dir="2700000" algn="tl">
                    <a:srgbClr val="C0C0C0"/>
                  </a:outerShdw>
                </a:effectLst>
              </a:rPr>
              <a:t>10%</a:t>
            </a:r>
            <a:r>
              <a:rPr lang="en-US" sz="2800"/>
              <a:t>		  		  =</a:t>
            </a:r>
            <a:r>
              <a:rPr lang="en-US" sz="2800">
                <a:solidFill>
                  <a:schemeClr val="hlink"/>
                </a:solidFill>
                <a:effectLst>
                  <a:outerShdw blurRad="38100" dist="38100" dir="2700000" algn="tl">
                    <a:srgbClr val="C0C0C0"/>
                  </a:outerShdw>
                </a:effectLst>
              </a:rPr>
              <a:t> $80</a:t>
            </a:r>
          </a:p>
        </p:txBody>
      </p:sp>
      <p:sp>
        <p:nvSpPr>
          <p:cNvPr id="38916" name="Line 6"/>
          <p:cNvSpPr>
            <a:spLocks noChangeShapeType="1"/>
          </p:cNvSpPr>
          <p:nvPr/>
        </p:nvSpPr>
        <p:spPr bwMode="auto">
          <a:xfrm>
            <a:off x="457200" y="3962400"/>
            <a:ext cx="8153400" cy="0"/>
          </a:xfrm>
          <a:prstGeom prst="line">
            <a:avLst/>
          </a:prstGeom>
          <a:noFill/>
          <a:ln w="12700">
            <a:solidFill>
              <a:schemeClr val="tx1"/>
            </a:solidFill>
            <a:prstDash val="sysDot"/>
            <a:round/>
            <a:headEnd/>
            <a:tailEnd/>
          </a:ln>
        </p:spPr>
        <p:txBody>
          <a:bodyPr/>
          <a:lstStyle/>
          <a:p>
            <a:endParaRPr lang="ar-SA"/>
          </a:p>
        </p:txBody>
      </p:sp>
      <p:sp>
        <p:nvSpPr>
          <p:cNvPr id="24583" name="Rectangle 7"/>
          <p:cNvSpPr>
            <a:spLocks noChangeArrowheads="1"/>
          </p:cNvSpPr>
          <p:nvPr/>
        </p:nvSpPr>
        <p:spPr bwMode="auto">
          <a:xfrm>
            <a:off x="457200" y="1828800"/>
            <a:ext cx="8153400" cy="1981200"/>
          </a:xfrm>
          <a:prstGeom prst="rect">
            <a:avLst/>
          </a:prstGeom>
          <a:noFill/>
          <a:ln w="12700">
            <a:noFill/>
            <a:miter lim="800000"/>
            <a:headEnd/>
            <a:tailEnd/>
          </a:ln>
          <a:effectLst>
            <a:outerShdw algn="ctr" rotWithShape="0">
              <a:schemeClr val="bg2"/>
            </a:outerShdw>
          </a:effectLst>
        </p:spPr>
        <p:txBody>
          <a:bodyPr lIns="90488" tIns="44450" rIns="90488" bIns="44450"/>
          <a:lstStyle/>
          <a:p>
            <a:pPr algn="ctr" eaLnBrk="0" hangingPunct="0">
              <a:spcBef>
                <a:spcPct val="20000"/>
              </a:spcBef>
              <a:spcAft>
                <a:spcPct val="20000"/>
              </a:spcAft>
              <a:defRPr/>
            </a:pPr>
            <a:r>
              <a:rPr lang="en-US" sz="3200">
                <a:latin typeface="Arial" charset="0"/>
              </a:rPr>
              <a:t>Stock PS has an </a:t>
            </a:r>
            <a:r>
              <a:rPr lang="en-US" sz="3200">
                <a:solidFill>
                  <a:srgbClr val="380069"/>
                </a:solidFill>
                <a:latin typeface="Arial" charset="0"/>
              </a:rPr>
              <a:t>8%,</a:t>
            </a:r>
            <a:r>
              <a:rPr lang="en-US" sz="3200">
                <a:latin typeface="Arial" charset="0"/>
              </a:rPr>
              <a:t> $100 par value issue outstanding. The appropriate </a:t>
            </a:r>
            <a:r>
              <a:rPr lang="en-US" sz="3200">
                <a:solidFill>
                  <a:srgbClr val="42B200"/>
                </a:solidFill>
                <a:latin typeface="Arial" charset="0"/>
              </a:rPr>
              <a:t>discount rate is 10%</a:t>
            </a:r>
            <a:r>
              <a:rPr lang="en-US" sz="3200">
                <a:latin typeface="Arial" charset="0"/>
              </a:rPr>
              <a:t>. What is the value of the </a:t>
            </a:r>
            <a:r>
              <a:rPr lang="en-US" sz="3200">
                <a:solidFill>
                  <a:schemeClr val="hlink"/>
                </a:solidFill>
                <a:effectLst>
                  <a:outerShdw blurRad="38100" dist="38100" dir="2700000" algn="tl">
                    <a:srgbClr val="C0C0C0"/>
                  </a:outerShdw>
                </a:effectLst>
                <a:latin typeface="Arial" charset="0"/>
              </a:rPr>
              <a:t>preferred stock</a:t>
            </a:r>
            <a:r>
              <a:rPr lang="en-US" sz="3200">
                <a:latin typeface="Arial"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580">
                                            <p:txEl>
                                              <p:pRg st="0" end="0"/>
                                            </p:txEl>
                                          </p:spTgt>
                                        </p:tgtEl>
                                        <p:attrNameLst>
                                          <p:attrName>style.visibility</p:attrName>
                                        </p:attrNameLst>
                                      </p:cBhvr>
                                      <p:to>
                                        <p:strVal val="visible"/>
                                      </p:to>
                                    </p:set>
                                    <p:animEffect transition="in" filter="wipe(left)">
                                      <p:cBhvr>
                                        <p:cTn id="7" dur="500"/>
                                        <p:tgtEl>
                                          <p:spTgt spid="2458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3"/>
          <p:cNvSpPr>
            <a:spLocks noGrp="1" noChangeArrowheads="1"/>
          </p:cNvSpPr>
          <p:nvPr>
            <p:ph type="title"/>
          </p:nvPr>
        </p:nvSpPr>
        <p:spPr>
          <a:xfrm>
            <a:off x="1676400" y="763588"/>
            <a:ext cx="7162800" cy="758825"/>
          </a:xfrm>
          <a:effectLst>
            <a:outerShdw dist="71842" dir="2700000" algn="ctr" rotWithShape="0">
              <a:schemeClr val="bg2"/>
            </a:outerShdw>
          </a:effectLst>
        </p:spPr>
        <p:txBody>
          <a:bodyPr/>
          <a:lstStyle/>
          <a:p>
            <a:pPr>
              <a:defRPr/>
            </a:pPr>
            <a:r>
              <a:rPr lang="en-US" b="1"/>
              <a:t>Common Stock Valuation</a:t>
            </a:r>
          </a:p>
        </p:txBody>
      </p:sp>
      <p:sp>
        <p:nvSpPr>
          <p:cNvPr id="25604" name="Rectangle 4"/>
          <p:cNvSpPr>
            <a:spLocks noGrp="1" noChangeArrowheads="1"/>
          </p:cNvSpPr>
          <p:nvPr>
            <p:ph type="body" idx="1"/>
          </p:nvPr>
        </p:nvSpPr>
        <p:spPr>
          <a:xfrm>
            <a:off x="1143000" y="3505200"/>
            <a:ext cx="7620000" cy="2882900"/>
          </a:xfrm>
          <a:effectLst>
            <a:outerShdw algn="ctr" rotWithShape="0">
              <a:schemeClr val="bg2"/>
            </a:outerShdw>
          </a:effectLst>
        </p:spPr>
        <p:txBody>
          <a:bodyPr>
            <a:spAutoFit/>
          </a:bodyPr>
          <a:lstStyle/>
          <a:p>
            <a:pPr marL="514350" indent="-514350">
              <a:buFontTx/>
              <a:buChar char="•"/>
              <a:defRPr/>
            </a:pPr>
            <a:r>
              <a:rPr lang="en-US" sz="3400" smtClean="0"/>
              <a:t>Pro rata share of future earnings 	after all other obligations of the 	firm (if any remain).</a:t>
            </a:r>
          </a:p>
          <a:p>
            <a:pPr marL="514350" indent="-514350">
              <a:buFontTx/>
              <a:buChar char="•"/>
              <a:defRPr/>
            </a:pPr>
            <a:r>
              <a:rPr lang="en-US" sz="3400" smtClean="0"/>
              <a:t>Dividends </a:t>
            </a:r>
            <a:r>
              <a:rPr lang="en-US" sz="3400" i="1" smtClean="0">
                <a:effectLst>
                  <a:outerShdw blurRad="38100" dist="38100" dir="2700000" algn="tl">
                    <a:srgbClr val="C0C0C0"/>
                  </a:outerShdw>
                </a:effectLst>
              </a:rPr>
              <a:t>may</a:t>
            </a:r>
            <a:r>
              <a:rPr lang="en-US" sz="3400" smtClean="0"/>
              <a:t> be paid out of 	the pro rata share of earnings.</a:t>
            </a:r>
          </a:p>
        </p:txBody>
      </p:sp>
      <p:sp>
        <p:nvSpPr>
          <p:cNvPr id="25606" name="Rectangle 6"/>
          <p:cNvSpPr>
            <a:spLocks noChangeArrowheads="1"/>
          </p:cNvSpPr>
          <p:nvPr/>
        </p:nvSpPr>
        <p:spPr bwMode="auto">
          <a:xfrm>
            <a:off x="685800" y="1828800"/>
            <a:ext cx="8153400" cy="1600200"/>
          </a:xfrm>
          <a:prstGeom prst="rect">
            <a:avLst/>
          </a:prstGeom>
          <a:noFill/>
          <a:ln w="12700">
            <a:noFill/>
            <a:miter lim="800000"/>
            <a:headEnd/>
            <a:tailEnd/>
          </a:ln>
          <a:effectLst>
            <a:outerShdw algn="ctr" rotWithShape="0">
              <a:schemeClr val="bg2"/>
            </a:outerShdw>
          </a:effectLst>
        </p:spPr>
        <p:txBody>
          <a:bodyPr lIns="90488" tIns="44450" rIns="90488" bIns="44450"/>
          <a:lstStyle/>
          <a:p>
            <a:pPr eaLnBrk="0" hangingPunct="0">
              <a:spcBef>
                <a:spcPct val="20000"/>
              </a:spcBef>
              <a:spcAft>
                <a:spcPct val="20000"/>
              </a:spcAft>
              <a:defRPr/>
            </a:pPr>
            <a:r>
              <a:rPr lang="en-US" sz="3400" dirty="0">
                <a:solidFill>
                  <a:schemeClr val="hlink"/>
                </a:solidFill>
                <a:effectLst>
                  <a:outerShdw blurRad="38100" dist="38100" dir="2700000" algn="tl">
                    <a:srgbClr val="C0C0C0"/>
                  </a:outerShdw>
                </a:effectLst>
                <a:latin typeface="Arial" charset="0"/>
              </a:rPr>
              <a:t>Common stock </a:t>
            </a:r>
            <a:r>
              <a:rPr lang="en-US" sz="3400" dirty="0">
                <a:latin typeface="Arial" charset="0"/>
              </a:rPr>
              <a:t>represents the ultimate ownership (and risk) position in the corporation.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604">
                                            <p:txEl>
                                              <p:pRg st="0" end="0"/>
                                            </p:txEl>
                                          </p:spTgt>
                                        </p:tgtEl>
                                        <p:attrNameLst>
                                          <p:attrName>style.visibility</p:attrName>
                                        </p:attrNameLst>
                                      </p:cBhvr>
                                      <p:to>
                                        <p:strVal val="visible"/>
                                      </p:to>
                                    </p:set>
                                    <p:animEffect transition="in" filter="wipe(left)">
                                      <p:cBhvr>
                                        <p:cTn id="7" dur="500"/>
                                        <p:tgtEl>
                                          <p:spTgt spid="2560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5604">
                                            <p:txEl>
                                              <p:pRg st="1" end="1"/>
                                            </p:txEl>
                                          </p:spTgt>
                                        </p:tgtEl>
                                        <p:attrNameLst>
                                          <p:attrName>style.visibility</p:attrName>
                                        </p:attrNameLst>
                                      </p:cBhvr>
                                      <p:to>
                                        <p:strVal val="visible"/>
                                      </p:to>
                                    </p:set>
                                    <p:animEffect transition="in" filter="wipe(left)">
                                      <p:cBhvr>
                                        <p:cTn id="12" dur="500"/>
                                        <p:tgtEl>
                                          <p:spTgt spid="2560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3"/>
          <p:cNvSpPr>
            <a:spLocks noGrp="1" noChangeArrowheads="1"/>
          </p:cNvSpPr>
          <p:nvPr>
            <p:ph type="title"/>
          </p:nvPr>
        </p:nvSpPr>
        <p:spPr>
          <a:xfrm>
            <a:off x="1676400" y="735013"/>
            <a:ext cx="7391400" cy="758825"/>
          </a:xfrm>
          <a:effectLst>
            <a:outerShdw dist="71842" dir="2700000" algn="ctr" rotWithShape="0">
              <a:schemeClr val="bg2"/>
            </a:outerShdw>
          </a:effectLst>
        </p:spPr>
        <p:txBody>
          <a:bodyPr/>
          <a:lstStyle/>
          <a:p>
            <a:pPr>
              <a:defRPr/>
            </a:pPr>
            <a:r>
              <a:rPr lang="en-US" b="1" dirty="0"/>
              <a:t>Common Stock Valuation</a:t>
            </a:r>
          </a:p>
        </p:txBody>
      </p:sp>
      <p:sp>
        <p:nvSpPr>
          <p:cNvPr id="26628" name="Rectangle 4"/>
          <p:cNvSpPr>
            <a:spLocks noGrp="1" noChangeArrowheads="1"/>
          </p:cNvSpPr>
          <p:nvPr>
            <p:ph type="body" sz="half" idx="1"/>
          </p:nvPr>
        </p:nvSpPr>
        <p:spPr>
          <a:xfrm>
            <a:off x="457200" y="4191000"/>
            <a:ext cx="8229600" cy="2057400"/>
          </a:xfrm>
          <a:effectLst>
            <a:outerShdw algn="ctr" rotWithShape="0">
              <a:schemeClr val="bg2"/>
            </a:outerShdw>
          </a:effectLst>
        </p:spPr>
        <p:txBody>
          <a:bodyPr/>
          <a:lstStyle/>
          <a:p>
            <a:pPr marL="514350" indent="-514350">
              <a:buFont typeface="Monotype Sorts" pitchFamily="2" charset="2"/>
              <a:buNone/>
            </a:pPr>
            <a:r>
              <a:rPr lang="en-US" sz="3600" smtClean="0"/>
              <a:t>		(1)   Future dividends</a:t>
            </a:r>
          </a:p>
          <a:p>
            <a:pPr marL="514350" indent="-514350">
              <a:buFont typeface="Monotype Sorts" pitchFamily="2" charset="2"/>
              <a:buNone/>
            </a:pPr>
            <a:r>
              <a:rPr lang="en-US" sz="3600" smtClean="0"/>
              <a:t>		(2)   Future sale of the common 		stock shares</a:t>
            </a:r>
          </a:p>
        </p:txBody>
      </p:sp>
      <p:sp>
        <p:nvSpPr>
          <p:cNvPr id="26630" name="Rectangle 6"/>
          <p:cNvSpPr>
            <a:spLocks noGrp="1" noChangeArrowheads="1"/>
          </p:cNvSpPr>
          <p:nvPr>
            <p:ph type="body" sz="half" idx="2"/>
          </p:nvPr>
        </p:nvSpPr>
        <p:spPr>
          <a:xfrm>
            <a:off x="304800" y="2057400"/>
            <a:ext cx="8610600" cy="1752600"/>
          </a:xfrm>
        </p:spPr>
        <p:txBody>
          <a:bodyPr/>
          <a:lstStyle/>
          <a:p>
            <a:pPr algn="ctr">
              <a:buFont typeface="Monotype Sorts" pitchFamily="2" charset="2"/>
              <a:buNone/>
              <a:defRPr/>
            </a:pPr>
            <a:r>
              <a:rPr lang="en-US" sz="3800"/>
              <a:t>What cash flows will a shareholder receive when owning shares of </a:t>
            </a:r>
            <a:r>
              <a:rPr lang="en-US" sz="3800">
                <a:solidFill>
                  <a:schemeClr val="hlink"/>
                </a:solidFill>
                <a:effectLst>
                  <a:outerShdw blurRad="38100" dist="38100" dir="2700000" algn="tl">
                    <a:srgbClr val="C0C0C0"/>
                  </a:outerShdw>
                </a:effectLst>
              </a:rPr>
              <a:t>common stock</a:t>
            </a:r>
            <a:r>
              <a:rPr lang="en-US" sz="3800"/>
              <a:t>?</a:t>
            </a:r>
          </a:p>
        </p:txBody>
      </p:sp>
      <p:sp>
        <p:nvSpPr>
          <p:cNvPr id="40965" name="Line 7"/>
          <p:cNvSpPr>
            <a:spLocks noChangeShapeType="1"/>
          </p:cNvSpPr>
          <p:nvPr/>
        </p:nvSpPr>
        <p:spPr bwMode="auto">
          <a:xfrm>
            <a:off x="533400" y="3962400"/>
            <a:ext cx="8077200" cy="0"/>
          </a:xfrm>
          <a:prstGeom prst="line">
            <a:avLst/>
          </a:prstGeom>
          <a:noFill/>
          <a:ln w="12700">
            <a:solidFill>
              <a:schemeClr val="tx1"/>
            </a:solidFill>
            <a:prstDash val="sysDot"/>
            <a:round/>
            <a:headEnd/>
            <a:tailEnd/>
          </a:ln>
        </p:spPr>
        <p:txBody>
          <a:bodyPr/>
          <a:lstStyle/>
          <a:p>
            <a:endParaRPr lang="ar-SA"/>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8">
                                            <p:txEl>
                                              <p:pRg st="0" end="0"/>
                                            </p:txEl>
                                          </p:spTgt>
                                        </p:tgtEl>
                                        <p:attrNameLst>
                                          <p:attrName>style.visibility</p:attrName>
                                        </p:attrNameLst>
                                      </p:cBhvr>
                                      <p:to>
                                        <p:strVal val="visible"/>
                                      </p:to>
                                    </p:set>
                                    <p:animEffect transition="in" filter="wipe(left)">
                                      <p:cBhvr>
                                        <p:cTn id="7" dur="500"/>
                                        <p:tgtEl>
                                          <p:spTgt spid="2662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628">
                                            <p:txEl>
                                              <p:pRg st="1" end="1"/>
                                            </p:txEl>
                                          </p:spTgt>
                                        </p:tgtEl>
                                        <p:attrNameLst>
                                          <p:attrName>style.visibility</p:attrName>
                                        </p:attrNameLst>
                                      </p:cBhvr>
                                      <p:to>
                                        <p:strVal val="visible"/>
                                      </p:to>
                                    </p:set>
                                    <p:animEffect transition="in" filter="wipe(left)">
                                      <p:cBhvr>
                                        <p:cTn id="12" dur="500"/>
                                        <p:tgtEl>
                                          <p:spTgt spid="2662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730250"/>
            <a:ext cx="6781800" cy="768350"/>
          </a:xfrm>
        </p:spPr>
        <p:txBody>
          <a:bodyPr/>
          <a:lstStyle/>
          <a:p>
            <a:pPr>
              <a:defRPr/>
            </a:pPr>
            <a:r>
              <a:rPr lang="en-US" b="1" dirty="0" err="1" smtClean="0">
                <a:effectLst>
                  <a:outerShdw blurRad="38100" dist="38100" dir="2700000" algn="tl">
                    <a:srgbClr val="000000">
                      <a:alpha val="43137"/>
                    </a:srgbClr>
                  </a:outerShdw>
                </a:effectLst>
              </a:rPr>
              <a:t>Price,Value,and</a:t>
            </a:r>
            <a:r>
              <a:rPr lang="en-US" b="1" dirty="0" smtClean="0">
                <a:effectLst>
                  <a:outerShdw blurRad="38100" dist="38100" dir="2700000" algn="tl">
                    <a:srgbClr val="000000">
                      <a:alpha val="43137"/>
                    </a:srgbClr>
                  </a:outerShdw>
                </a:effectLst>
              </a:rPr>
              <a:t> Worth</a:t>
            </a:r>
            <a:endParaRPr lang="en-US" b="1" dirty="0">
              <a:effectLst>
                <a:outerShdw blurRad="38100" dist="38100" dir="2700000" algn="tl">
                  <a:srgbClr val="000000">
                    <a:alpha val="43137"/>
                  </a:srgbClr>
                </a:outerShdw>
              </a:effectLst>
            </a:endParaRPr>
          </a:p>
        </p:txBody>
      </p:sp>
      <p:sp>
        <p:nvSpPr>
          <p:cNvPr id="5123" name="Content Placeholder 2"/>
          <p:cNvSpPr>
            <a:spLocks noGrp="1"/>
          </p:cNvSpPr>
          <p:nvPr>
            <p:ph idx="1"/>
          </p:nvPr>
        </p:nvSpPr>
        <p:spPr>
          <a:xfrm>
            <a:off x="685800" y="1981200"/>
            <a:ext cx="8077200" cy="4114800"/>
          </a:xfrm>
        </p:spPr>
        <p:txBody>
          <a:bodyPr/>
          <a:lstStyle/>
          <a:p>
            <a:pPr>
              <a:defRPr/>
            </a:pPr>
            <a:r>
              <a:rPr lang="en-US" i="1" dirty="0" err="1" smtClean="0">
                <a:solidFill>
                  <a:srgbClr val="C00000"/>
                </a:solidFill>
                <a:effectLst>
                  <a:outerShdw blurRad="38100" dist="38100" dir="2700000" algn="tl">
                    <a:srgbClr val="000000">
                      <a:alpha val="43137"/>
                    </a:srgbClr>
                  </a:outerShdw>
                </a:effectLst>
              </a:rPr>
              <a:t>Price</a:t>
            </a:r>
            <a:r>
              <a:rPr lang="en-US" dirty="0" err="1" smtClean="0"/>
              <a:t>:What</a:t>
            </a:r>
            <a:r>
              <a:rPr lang="en-US" dirty="0" smtClean="0"/>
              <a:t> you pay for something</a:t>
            </a:r>
          </a:p>
          <a:p>
            <a:pPr>
              <a:defRPr/>
            </a:pPr>
            <a:r>
              <a:rPr lang="en-US" i="1" dirty="0" err="1" smtClean="0">
                <a:solidFill>
                  <a:srgbClr val="C00000"/>
                </a:solidFill>
                <a:effectLst>
                  <a:outerShdw blurRad="38100" dist="38100" dir="2700000" algn="tl">
                    <a:srgbClr val="000000">
                      <a:alpha val="43137"/>
                    </a:srgbClr>
                  </a:outerShdw>
                </a:effectLst>
              </a:rPr>
              <a:t>Value</a:t>
            </a:r>
            <a:r>
              <a:rPr lang="en-US" dirty="0" err="1" smtClean="0"/>
              <a:t>:The</a:t>
            </a:r>
            <a:r>
              <a:rPr lang="en-US" dirty="0" smtClean="0"/>
              <a:t> theoretical maximum price you could pay for something</a:t>
            </a:r>
          </a:p>
          <a:p>
            <a:pPr>
              <a:defRPr/>
            </a:pPr>
            <a:r>
              <a:rPr lang="en-US" i="1" dirty="0" err="1" smtClean="0">
                <a:solidFill>
                  <a:srgbClr val="C00000"/>
                </a:solidFill>
                <a:effectLst>
                  <a:outerShdw blurRad="38100" dist="38100" dir="2700000" algn="tl">
                    <a:srgbClr val="000000">
                      <a:alpha val="43137"/>
                    </a:srgbClr>
                  </a:outerShdw>
                </a:effectLst>
              </a:rPr>
              <a:t>Worth</a:t>
            </a:r>
            <a:r>
              <a:rPr lang="en-US" dirty="0" err="1" smtClean="0"/>
              <a:t>:The</a:t>
            </a:r>
            <a:r>
              <a:rPr lang="en-US" dirty="0" smtClean="0"/>
              <a:t> maximum amount you are willing to pay for a purchase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92113"/>
            <a:ext cx="7086600" cy="1444625"/>
          </a:xfrm>
        </p:spPr>
        <p:txBody>
          <a:bodyPr/>
          <a:lstStyle/>
          <a:p>
            <a:pPr>
              <a:defRPr/>
            </a:pPr>
            <a:r>
              <a:rPr lang="en-US" b="1" dirty="0" smtClean="0"/>
              <a:t>Common Stock Valuation</a:t>
            </a:r>
            <a:endParaRPr lang="en-US" b="1" dirty="0"/>
          </a:p>
        </p:txBody>
      </p:sp>
      <p:sp>
        <p:nvSpPr>
          <p:cNvPr id="41987" name="Content Placeholder 2"/>
          <p:cNvSpPr>
            <a:spLocks noGrp="1"/>
          </p:cNvSpPr>
          <p:nvPr>
            <p:ph idx="1"/>
          </p:nvPr>
        </p:nvSpPr>
        <p:spPr/>
        <p:txBody>
          <a:bodyPr/>
          <a:lstStyle/>
          <a:p>
            <a:r>
              <a:rPr lang="en-US" smtClean="0"/>
              <a:t>It is the expectation of future dividends and a future selling price that gives value to the stock.</a:t>
            </a:r>
          </a:p>
          <a:p>
            <a:r>
              <a:rPr lang="en-US" smtClean="0"/>
              <a:t>Cash dividends are all that stockholders, as a whole, receive from the issuing company.</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92113"/>
            <a:ext cx="7162800" cy="1444625"/>
          </a:xfrm>
        </p:spPr>
        <p:txBody>
          <a:bodyPr/>
          <a:lstStyle/>
          <a:p>
            <a:pPr>
              <a:defRPr/>
            </a:pPr>
            <a:r>
              <a:rPr lang="en-US" b="1" dirty="0" smtClean="0"/>
              <a:t>Dividend Discount Model</a:t>
            </a:r>
            <a:endParaRPr lang="en-US" b="1" dirty="0"/>
          </a:p>
        </p:txBody>
      </p:sp>
      <p:sp>
        <p:nvSpPr>
          <p:cNvPr id="3" name="Content Placeholder 2"/>
          <p:cNvSpPr>
            <a:spLocks noGrp="1"/>
          </p:cNvSpPr>
          <p:nvPr>
            <p:ph idx="1"/>
          </p:nvPr>
        </p:nvSpPr>
        <p:spPr>
          <a:xfrm>
            <a:off x="685800" y="1981200"/>
            <a:ext cx="7924800" cy="4572000"/>
          </a:xfrm>
        </p:spPr>
        <p:txBody>
          <a:bodyPr/>
          <a:lstStyle/>
          <a:p>
            <a:pPr>
              <a:defRPr/>
            </a:pPr>
            <a:r>
              <a:rPr lang="en-US" dirty="0" smtClean="0"/>
              <a:t>Dividend discount models are designed to compute the intrinsic value of the common stock under specific assumptions:</a:t>
            </a:r>
          </a:p>
          <a:p>
            <a:pPr>
              <a:defRPr/>
            </a:pPr>
            <a:r>
              <a:rPr lang="en-US" dirty="0" smtClean="0"/>
              <a:t>1) The expected growth pattern of   </a:t>
            </a:r>
          </a:p>
          <a:p>
            <a:pPr marL="0" indent="0">
              <a:buFont typeface="Monotype Sorts" pitchFamily="2" charset="2"/>
              <a:buNone/>
              <a:defRPr/>
            </a:pPr>
            <a:r>
              <a:rPr lang="en-US" dirty="0"/>
              <a:t> </a:t>
            </a:r>
            <a:r>
              <a:rPr lang="en-US" dirty="0" smtClean="0"/>
              <a:t>      future dividend.</a:t>
            </a:r>
          </a:p>
          <a:p>
            <a:pPr>
              <a:defRPr/>
            </a:pPr>
            <a:r>
              <a:rPr lang="en-US" dirty="0" smtClean="0"/>
              <a:t>2)  The appropriate discount rate.</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title"/>
          </p:nvPr>
        </p:nvSpPr>
        <p:spPr>
          <a:xfrm>
            <a:off x="1676400" y="763588"/>
            <a:ext cx="7162800" cy="758825"/>
          </a:xfrm>
          <a:effectLst>
            <a:outerShdw dist="71842" dir="2700000" algn="ctr" rotWithShape="0">
              <a:schemeClr val="bg2"/>
            </a:outerShdw>
          </a:effectLst>
        </p:spPr>
        <p:txBody>
          <a:bodyPr/>
          <a:lstStyle/>
          <a:p>
            <a:pPr>
              <a:defRPr/>
            </a:pPr>
            <a:r>
              <a:rPr lang="en-US" b="1"/>
              <a:t>Dividend Valuation Model</a:t>
            </a:r>
          </a:p>
        </p:txBody>
      </p:sp>
      <p:sp>
        <p:nvSpPr>
          <p:cNvPr id="44035" name="Rectangle 4"/>
          <p:cNvSpPr>
            <a:spLocks noGrp="1" noChangeArrowheads="1"/>
          </p:cNvSpPr>
          <p:nvPr>
            <p:ph type="body" idx="1"/>
          </p:nvPr>
        </p:nvSpPr>
        <p:spPr>
          <a:xfrm>
            <a:off x="304800" y="2057400"/>
            <a:ext cx="8610600" cy="1066800"/>
          </a:xfrm>
          <a:effectLst>
            <a:outerShdw algn="ctr" rotWithShape="0">
              <a:schemeClr val="bg2"/>
            </a:outerShdw>
          </a:effectLst>
        </p:spPr>
        <p:txBody>
          <a:bodyPr/>
          <a:lstStyle/>
          <a:p>
            <a:pPr marL="0" indent="0" algn="ctr">
              <a:buFont typeface="Monotype Sorts" pitchFamily="2" charset="2"/>
              <a:buNone/>
            </a:pPr>
            <a:r>
              <a:rPr lang="en-US" sz="3200" smtClean="0"/>
              <a:t>Basic dividend valuation model accounts for the PV of all future dividends.</a:t>
            </a:r>
          </a:p>
        </p:txBody>
      </p:sp>
      <p:sp>
        <p:nvSpPr>
          <p:cNvPr id="44036" name="Rectangle 6"/>
          <p:cNvSpPr>
            <a:spLocks noChangeArrowheads="1"/>
          </p:cNvSpPr>
          <p:nvPr/>
        </p:nvSpPr>
        <p:spPr bwMode="auto">
          <a:xfrm>
            <a:off x="1585913" y="3876675"/>
            <a:ext cx="1490662" cy="515938"/>
          </a:xfrm>
          <a:prstGeom prst="rect">
            <a:avLst/>
          </a:prstGeom>
          <a:noFill/>
          <a:ln w="12700">
            <a:noFill/>
            <a:miter lim="800000"/>
            <a:headEnd/>
            <a:tailEnd/>
          </a:ln>
        </p:spPr>
        <p:txBody>
          <a:bodyPr wrap="none" lIns="90488" tIns="44450" rIns="90488" bIns="44450">
            <a:spAutoFit/>
          </a:bodyPr>
          <a:lstStyle/>
          <a:p>
            <a:pPr eaLnBrk="0" hangingPunct="0"/>
            <a:r>
              <a:rPr lang="en-US" sz="2800"/>
              <a:t>(1 +</a:t>
            </a:r>
            <a:r>
              <a:rPr lang="en-US" sz="2800">
                <a:solidFill>
                  <a:srgbClr val="014A01"/>
                </a:solidFill>
              </a:rPr>
              <a:t> </a:t>
            </a:r>
            <a:r>
              <a:rPr lang="en-US" sz="2800">
                <a:solidFill>
                  <a:srgbClr val="42B200"/>
                </a:solidFill>
              </a:rPr>
              <a:t>k</a:t>
            </a:r>
            <a:r>
              <a:rPr lang="en-US" sz="2800" baseline="-25000">
                <a:solidFill>
                  <a:srgbClr val="42B200"/>
                </a:solidFill>
              </a:rPr>
              <a:t>e</a:t>
            </a:r>
            <a:r>
              <a:rPr lang="en-US" sz="2800"/>
              <a:t>)</a:t>
            </a:r>
            <a:r>
              <a:rPr lang="en-US" sz="2800" baseline="30000"/>
              <a:t>1</a:t>
            </a:r>
          </a:p>
        </p:txBody>
      </p:sp>
      <p:sp>
        <p:nvSpPr>
          <p:cNvPr id="44037" name="Rectangle 7"/>
          <p:cNvSpPr>
            <a:spLocks noChangeArrowheads="1"/>
          </p:cNvSpPr>
          <p:nvPr/>
        </p:nvSpPr>
        <p:spPr bwMode="auto">
          <a:xfrm>
            <a:off x="3643313" y="3876675"/>
            <a:ext cx="1490662" cy="515938"/>
          </a:xfrm>
          <a:prstGeom prst="rect">
            <a:avLst/>
          </a:prstGeom>
          <a:noFill/>
          <a:ln w="12700">
            <a:noFill/>
            <a:miter lim="800000"/>
            <a:headEnd/>
            <a:tailEnd/>
          </a:ln>
        </p:spPr>
        <p:txBody>
          <a:bodyPr wrap="none" lIns="90488" tIns="44450" rIns="90488" bIns="44450">
            <a:spAutoFit/>
          </a:bodyPr>
          <a:lstStyle/>
          <a:p>
            <a:pPr eaLnBrk="0" hangingPunct="0"/>
            <a:r>
              <a:rPr lang="en-US" sz="2800"/>
              <a:t>(1 + </a:t>
            </a:r>
            <a:r>
              <a:rPr lang="en-US" sz="2800">
                <a:solidFill>
                  <a:srgbClr val="42B200"/>
                </a:solidFill>
              </a:rPr>
              <a:t>k</a:t>
            </a:r>
            <a:r>
              <a:rPr lang="en-US" sz="2800" baseline="-25000">
                <a:solidFill>
                  <a:srgbClr val="42B200"/>
                </a:solidFill>
              </a:rPr>
              <a:t>e</a:t>
            </a:r>
            <a:r>
              <a:rPr lang="en-US" sz="2800"/>
              <a:t>)</a:t>
            </a:r>
            <a:r>
              <a:rPr lang="en-US" sz="2800" baseline="30000"/>
              <a:t>2</a:t>
            </a:r>
          </a:p>
        </p:txBody>
      </p:sp>
      <p:sp>
        <p:nvSpPr>
          <p:cNvPr id="27656" name="Rectangle 8"/>
          <p:cNvSpPr>
            <a:spLocks noChangeArrowheads="1"/>
          </p:cNvSpPr>
          <p:nvPr/>
        </p:nvSpPr>
        <p:spPr bwMode="auto">
          <a:xfrm>
            <a:off x="6538913" y="3876675"/>
            <a:ext cx="1500187" cy="515938"/>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800">
                <a:latin typeface="Arial" charset="0"/>
              </a:rPr>
              <a:t>(1 + </a:t>
            </a:r>
            <a:r>
              <a:rPr lang="en-US" sz="2800">
                <a:solidFill>
                  <a:srgbClr val="42B200"/>
                </a:solidFill>
                <a:latin typeface="Arial" charset="0"/>
              </a:rPr>
              <a:t>k</a:t>
            </a:r>
            <a:r>
              <a:rPr lang="en-US" sz="2800" baseline="-25000">
                <a:solidFill>
                  <a:srgbClr val="42B200"/>
                </a:solidFill>
                <a:latin typeface="Arial" charset="0"/>
              </a:rPr>
              <a:t>e</a:t>
            </a:r>
            <a:r>
              <a:rPr lang="en-US" sz="2800">
                <a:latin typeface="Arial" charset="0"/>
              </a:rPr>
              <a:t>)</a:t>
            </a:r>
            <a:r>
              <a:rPr lang="en-US" sz="2400" baseline="50000">
                <a:solidFill>
                  <a:schemeClr val="hlink"/>
                </a:solidFill>
                <a:effectLst>
                  <a:outerShdw blurRad="38100" dist="38100" dir="2700000" algn="tl">
                    <a:srgbClr val="C0C0C0"/>
                  </a:outerShdw>
                </a:effectLst>
                <a:latin typeface="Symbol" pitchFamily="18" charset="2"/>
              </a:rPr>
              <a:t>¥</a:t>
            </a:r>
          </a:p>
        </p:txBody>
      </p:sp>
      <p:sp>
        <p:nvSpPr>
          <p:cNvPr id="44039" name="Rectangle 9"/>
          <p:cNvSpPr>
            <a:spLocks noChangeArrowheads="1"/>
          </p:cNvSpPr>
          <p:nvPr/>
        </p:nvSpPr>
        <p:spPr bwMode="auto">
          <a:xfrm>
            <a:off x="671513" y="3556000"/>
            <a:ext cx="879475" cy="638175"/>
          </a:xfrm>
          <a:prstGeom prst="rect">
            <a:avLst/>
          </a:prstGeom>
          <a:noFill/>
          <a:ln w="12700">
            <a:noFill/>
            <a:miter lim="800000"/>
            <a:headEnd/>
            <a:tailEnd/>
          </a:ln>
        </p:spPr>
        <p:txBody>
          <a:bodyPr wrap="none" lIns="90488" tIns="44450" rIns="90488" bIns="44450">
            <a:spAutoFit/>
          </a:bodyPr>
          <a:lstStyle/>
          <a:p>
            <a:pPr eaLnBrk="0" hangingPunct="0"/>
            <a:r>
              <a:rPr lang="en-US"/>
              <a:t>V =</a:t>
            </a:r>
          </a:p>
        </p:txBody>
      </p:sp>
      <p:sp>
        <p:nvSpPr>
          <p:cNvPr id="44040" name="Rectangle 10"/>
          <p:cNvSpPr>
            <a:spLocks noChangeArrowheads="1"/>
          </p:cNvSpPr>
          <p:nvPr/>
        </p:nvSpPr>
        <p:spPr bwMode="auto">
          <a:xfrm>
            <a:off x="3186113" y="3632200"/>
            <a:ext cx="447675" cy="638175"/>
          </a:xfrm>
          <a:prstGeom prst="rect">
            <a:avLst/>
          </a:prstGeom>
          <a:noFill/>
          <a:ln w="12700">
            <a:noFill/>
            <a:miter lim="800000"/>
            <a:headEnd/>
            <a:tailEnd/>
          </a:ln>
        </p:spPr>
        <p:txBody>
          <a:bodyPr wrap="none" lIns="90488" tIns="44450" rIns="90488" bIns="44450">
            <a:spAutoFit/>
          </a:bodyPr>
          <a:lstStyle/>
          <a:p>
            <a:pPr eaLnBrk="0" hangingPunct="0"/>
            <a:r>
              <a:rPr lang="en-US"/>
              <a:t>+</a:t>
            </a:r>
          </a:p>
        </p:txBody>
      </p:sp>
      <p:sp>
        <p:nvSpPr>
          <p:cNvPr id="44041" name="Rectangle 11"/>
          <p:cNvSpPr>
            <a:spLocks noChangeArrowheads="1"/>
          </p:cNvSpPr>
          <p:nvPr/>
        </p:nvSpPr>
        <p:spPr bwMode="auto">
          <a:xfrm>
            <a:off x="5167313" y="3632200"/>
            <a:ext cx="1349375" cy="638175"/>
          </a:xfrm>
          <a:prstGeom prst="rect">
            <a:avLst/>
          </a:prstGeom>
          <a:noFill/>
          <a:ln w="12700">
            <a:noFill/>
            <a:miter lim="800000"/>
            <a:headEnd/>
            <a:tailEnd/>
          </a:ln>
        </p:spPr>
        <p:txBody>
          <a:bodyPr wrap="none" lIns="90488" tIns="44450" rIns="90488" bIns="44450">
            <a:spAutoFit/>
          </a:bodyPr>
          <a:lstStyle/>
          <a:p>
            <a:pPr eaLnBrk="0" hangingPunct="0"/>
            <a:r>
              <a:rPr lang="en-US"/>
              <a:t>+ ... +</a:t>
            </a:r>
          </a:p>
        </p:txBody>
      </p:sp>
      <p:sp>
        <p:nvSpPr>
          <p:cNvPr id="44042" name="Line 12"/>
          <p:cNvSpPr>
            <a:spLocks noChangeShapeType="1"/>
          </p:cNvSpPr>
          <p:nvPr/>
        </p:nvSpPr>
        <p:spPr bwMode="auto">
          <a:xfrm>
            <a:off x="1600200" y="3860800"/>
            <a:ext cx="1371600" cy="0"/>
          </a:xfrm>
          <a:prstGeom prst="line">
            <a:avLst/>
          </a:prstGeom>
          <a:noFill/>
          <a:ln w="25400">
            <a:solidFill>
              <a:srgbClr val="000000"/>
            </a:solidFill>
            <a:round/>
            <a:headEnd/>
            <a:tailEnd/>
          </a:ln>
        </p:spPr>
        <p:txBody>
          <a:bodyPr/>
          <a:lstStyle/>
          <a:p>
            <a:endParaRPr lang="ar-SA"/>
          </a:p>
        </p:txBody>
      </p:sp>
      <p:sp>
        <p:nvSpPr>
          <p:cNvPr id="44043" name="Line 13"/>
          <p:cNvSpPr>
            <a:spLocks noChangeShapeType="1"/>
          </p:cNvSpPr>
          <p:nvPr/>
        </p:nvSpPr>
        <p:spPr bwMode="auto">
          <a:xfrm>
            <a:off x="3657600" y="3860800"/>
            <a:ext cx="1371600" cy="0"/>
          </a:xfrm>
          <a:prstGeom prst="line">
            <a:avLst/>
          </a:prstGeom>
          <a:noFill/>
          <a:ln w="25400">
            <a:solidFill>
              <a:srgbClr val="000000"/>
            </a:solidFill>
            <a:round/>
            <a:headEnd/>
            <a:tailEnd/>
          </a:ln>
        </p:spPr>
        <p:txBody>
          <a:bodyPr/>
          <a:lstStyle/>
          <a:p>
            <a:endParaRPr lang="ar-SA"/>
          </a:p>
        </p:txBody>
      </p:sp>
      <p:sp>
        <p:nvSpPr>
          <p:cNvPr id="44044" name="Line 14"/>
          <p:cNvSpPr>
            <a:spLocks noChangeShapeType="1"/>
          </p:cNvSpPr>
          <p:nvPr/>
        </p:nvSpPr>
        <p:spPr bwMode="auto">
          <a:xfrm>
            <a:off x="6553200" y="3860800"/>
            <a:ext cx="1371600" cy="0"/>
          </a:xfrm>
          <a:prstGeom prst="line">
            <a:avLst/>
          </a:prstGeom>
          <a:noFill/>
          <a:ln w="25400">
            <a:solidFill>
              <a:srgbClr val="000000"/>
            </a:solidFill>
            <a:round/>
            <a:headEnd/>
            <a:tailEnd/>
          </a:ln>
        </p:spPr>
        <p:txBody>
          <a:bodyPr/>
          <a:lstStyle/>
          <a:p>
            <a:endParaRPr lang="ar-SA"/>
          </a:p>
        </p:txBody>
      </p:sp>
      <p:sp>
        <p:nvSpPr>
          <p:cNvPr id="44045" name="Rectangle 15"/>
          <p:cNvSpPr>
            <a:spLocks noChangeArrowheads="1"/>
          </p:cNvSpPr>
          <p:nvPr/>
        </p:nvSpPr>
        <p:spPr bwMode="auto">
          <a:xfrm>
            <a:off x="1738313" y="3251200"/>
            <a:ext cx="1062037"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Div</a:t>
            </a:r>
            <a:r>
              <a:rPr lang="en-US" baseline="-25000"/>
              <a:t>1</a:t>
            </a:r>
          </a:p>
        </p:txBody>
      </p:sp>
      <p:sp>
        <p:nvSpPr>
          <p:cNvPr id="27664" name="Rectangle 16"/>
          <p:cNvSpPr>
            <a:spLocks noChangeArrowheads="1"/>
          </p:cNvSpPr>
          <p:nvPr/>
        </p:nvSpPr>
        <p:spPr bwMode="auto">
          <a:xfrm>
            <a:off x="6691313" y="3175000"/>
            <a:ext cx="1109662" cy="63817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a:solidFill>
                  <a:schemeClr val="tx2"/>
                </a:solidFill>
                <a:latin typeface="Arial" charset="0"/>
              </a:rPr>
              <a:t>Div</a:t>
            </a:r>
            <a:r>
              <a:rPr lang="en-US" sz="2400">
                <a:solidFill>
                  <a:schemeClr val="hlink"/>
                </a:solidFill>
                <a:effectLst>
                  <a:outerShdw blurRad="38100" dist="38100" dir="2700000" algn="tl">
                    <a:srgbClr val="C0C0C0"/>
                  </a:outerShdw>
                </a:effectLst>
                <a:latin typeface="Symbol" pitchFamily="18" charset="2"/>
              </a:rPr>
              <a:t>¥</a:t>
            </a:r>
          </a:p>
        </p:txBody>
      </p:sp>
      <p:sp>
        <p:nvSpPr>
          <p:cNvPr id="44047" name="Rectangle 17"/>
          <p:cNvSpPr>
            <a:spLocks noChangeArrowheads="1"/>
          </p:cNvSpPr>
          <p:nvPr/>
        </p:nvSpPr>
        <p:spPr bwMode="auto">
          <a:xfrm>
            <a:off x="3795713" y="3251200"/>
            <a:ext cx="1062037"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Div</a:t>
            </a:r>
            <a:r>
              <a:rPr lang="en-US" baseline="-25000"/>
              <a:t>2</a:t>
            </a:r>
          </a:p>
        </p:txBody>
      </p:sp>
      <p:sp>
        <p:nvSpPr>
          <p:cNvPr id="44048" name="Rectangle 18"/>
          <p:cNvSpPr>
            <a:spLocks noChangeArrowheads="1"/>
          </p:cNvSpPr>
          <p:nvPr/>
        </p:nvSpPr>
        <p:spPr bwMode="auto">
          <a:xfrm>
            <a:off x="1052513" y="4851400"/>
            <a:ext cx="846137" cy="638175"/>
          </a:xfrm>
          <a:prstGeom prst="rect">
            <a:avLst/>
          </a:prstGeom>
          <a:noFill/>
          <a:ln w="12700">
            <a:noFill/>
            <a:miter lim="800000"/>
            <a:headEnd/>
            <a:tailEnd/>
          </a:ln>
        </p:spPr>
        <p:txBody>
          <a:bodyPr wrap="none" lIns="90488" tIns="44450" rIns="90488" bIns="44450">
            <a:spAutoFit/>
          </a:bodyPr>
          <a:lstStyle/>
          <a:p>
            <a:pPr eaLnBrk="0" hangingPunct="0"/>
            <a:r>
              <a:rPr lang="en-US"/>
              <a:t>= </a:t>
            </a:r>
            <a:r>
              <a:rPr lang="en-US">
                <a:latin typeface="Symbol" pitchFamily="18" charset="2"/>
              </a:rPr>
              <a:t>S</a:t>
            </a:r>
          </a:p>
        </p:txBody>
      </p:sp>
      <p:sp>
        <p:nvSpPr>
          <p:cNvPr id="27667" name="Rectangle 19"/>
          <p:cNvSpPr>
            <a:spLocks noChangeArrowheads="1"/>
          </p:cNvSpPr>
          <p:nvPr/>
        </p:nvSpPr>
        <p:spPr bwMode="auto">
          <a:xfrm>
            <a:off x="1509713" y="4608513"/>
            <a:ext cx="398462" cy="4540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400">
                <a:solidFill>
                  <a:schemeClr val="hlink"/>
                </a:solidFill>
                <a:effectLst>
                  <a:outerShdw blurRad="38100" dist="38100" dir="2700000" algn="tl">
                    <a:srgbClr val="C0C0C0"/>
                  </a:outerShdw>
                </a:effectLst>
                <a:latin typeface="Symbol" pitchFamily="18" charset="2"/>
              </a:rPr>
              <a:t>¥</a:t>
            </a:r>
          </a:p>
        </p:txBody>
      </p:sp>
      <p:sp>
        <p:nvSpPr>
          <p:cNvPr id="44050" name="Rectangle 20"/>
          <p:cNvSpPr>
            <a:spLocks noChangeArrowheads="1"/>
          </p:cNvSpPr>
          <p:nvPr/>
        </p:nvSpPr>
        <p:spPr bwMode="auto">
          <a:xfrm>
            <a:off x="1433513" y="5340350"/>
            <a:ext cx="554037" cy="393700"/>
          </a:xfrm>
          <a:prstGeom prst="rect">
            <a:avLst/>
          </a:prstGeom>
          <a:noFill/>
          <a:ln w="12700">
            <a:noFill/>
            <a:miter lim="800000"/>
            <a:headEnd/>
            <a:tailEnd/>
          </a:ln>
        </p:spPr>
        <p:txBody>
          <a:bodyPr wrap="none" lIns="90488" tIns="44450" rIns="90488" bIns="44450">
            <a:spAutoFit/>
          </a:bodyPr>
          <a:lstStyle/>
          <a:p>
            <a:pPr eaLnBrk="0" hangingPunct="0"/>
            <a:r>
              <a:rPr lang="en-US" sz="2000"/>
              <a:t>t=1</a:t>
            </a:r>
          </a:p>
        </p:txBody>
      </p:sp>
      <p:sp>
        <p:nvSpPr>
          <p:cNvPr id="44051" name="Rectangle 21"/>
          <p:cNvSpPr>
            <a:spLocks noChangeArrowheads="1"/>
          </p:cNvSpPr>
          <p:nvPr/>
        </p:nvSpPr>
        <p:spPr bwMode="auto">
          <a:xfrm>
            <a:off x="2043113" y="5095875"/>
            <a:ext cx="1436687" cy="515938"/>
          </a:xfrm>
          <a:prstGeom prst="rect">
            <a:avLst/>
          </a:prstGeom>
          <a:noFill/>
          <a:ln w="12700">
            <a:noFill/>
            <a:miter lim="800000"/>
            <a:headEnd/>
            <a:tailEnd/>
          </a:ln>
        </p:spPr>
        <p:txBody>
          <a:bodyPr wrap="none" lIns="90488" tIns="44450" rIns="90488" bIns="44450">
            <a:spAutoFit/>
          </a:bodyPr>
          <a:lstStyle/>
          <a:p>
            <a:pPr eaLnBrk="0" hangingPunct="0"/>
            <a:r>
              <a:rPr lang="en-US" sz="2800"/>
              <a:t>(1 + </a:t>
            </a:r>
            <a:r>
              <a:rPr lang="en-US" sz="2800">
                <a:solidFill>
                  <a:srgbClr val="42B200"/>
                </a:solidFill>
              </a:rPr>
              <a:t>k</a:t>
            </a:r>
            <a:r>
              <a:rPr lang="en-US" sz="2800" baseline="-25000">
                <a:solidFill>
                  <a:srgbClr val="42B200"/>
                </a:solidFill>
              </a:rPr>
              <a:t>e</a:t>
            </a:r>
            <a:r>
              <a:rPr lang="en-US" sz="2800"/>
              <a:t>)</a:t>
            </a:r>
            <a:r>
              <a:rPr lang="en-US" sz="2800" baseline="30000"/>
              <a:t>t</a:t>
            </a:r>
          </a:p>
        </p:txBody>
      </p:sp>
      <p:sp>
        <p:nvSpPr>
          <p:cNvPr id="44052" name="Line 22"/>
          <p:cNvSpPr>
            <a:spLocks noChangeShapeType="1"/>
          </p:cNvSpPr>
          <p:nvPr/>
        </p:nvSpPr>
        <p:spPr bwMode="auto">
          <a:xfrm>
            <a:off x="2057400" y="5080000"/>
            <a:ext cx="1371600" cy="0"/>
          </a:xfrm>
          <a:prstGeom prst="line">
            <a:avLst/>
          </a:prstGeom>
          <a:noFill/>
          <a:ln w="25400">
            <a:solidFill>
              <a:srgbClr val="000000"/>
            </a:solidFill>
            <a:round/>
            <a:headEnd/>
            <a:tailEnd/>
          </a:ln>
        </p:spPr>
        <p:txBody>
          <a:bodyPr/>
          <a:lstStyle/>
          <a:p>
            <a:endParaRPr lang="ar-SA"/>
          </a:p>
        </p:txBody>
      </p:sp>
      <p:sp>
        <p:nvSpPr>
          <p:cNvPr id="44053" name="Rectangle 23"/>
          <p:cNvSpPr>
            <a:spLocks noChangeArrowheads="1"/>
          </p:cNvSpPr>
          <p:nvPr/>
        </p:nvSpPr>
        <p:spPr bwMode="auto">
          <a:xfrm>
            <a:off x="2195513" y="4470400"/>
            <a:ext cx="993775"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Div</a:t>
            </a:r>
            <a:r>
              <a:rPr lang="en-US" baseline="-25000"/>
              <a:t>t</a:t>
            </a:r>
          </a:p>
        </p:txBody>
      </p:sp>
      <p:sp>
        <p:nvSpPr>
          <p:cNvPr id="44054" name="Rectangle 24"/>
          <p:cNvSpPr>
            <a:spLocks noChangeArrowheads="1"/>
          </p:cNvSpPr>
          <p:nvPr/>
        </p:nvSpPr>
        <p:spPr bwMode="auto">
          <a:xfrm>
            <a:off x="3657600" y="4622800"/>
            <a:ext cx="5410200" cy="1828800"/>
          </a:xfrm>
          <a:prstGeom prst="rect">
            <a:avLst/>
          </a:prstGeom>
          <a:noFill/>
          <a:ln w="12700">
            <a:noFill/>
            <a:miter lim="800000"/>
            <a:headEnd/>
            <a:tailEnd/>
          </a:ln>
          <a:effectLst>
            <a:outerShdw algn="ctr" rotWithShape="0">
              <a:schemeClr val="bg2"/>
            </a:outerShdw>
          </a:effectLst>
        </p:spPr>
        <p:txBody>
          <a:bodyPr wrap="none" anchor="ctr"/>
          <a:lstStyle/>
          <a:p>
            <a:pPr eaLnBrk="0" hangingPunct="0"/>
            <a:endParaRPr lang="ar-SA"/>
          </a:p>
        </p:txBody>
      </p:sp>
      <p:sp>
        <p:nvSpPr>
          <p:cNvPr id="44055" name="Rectangle 25"/>
          <p:cNvSpPr>
            <a:spLocks noChangeArrowheads="1"/>
          </p:cNvSpPr>
          <p:nvPr/>
        </p:nvSpPr>
        <p:spPr bwMode="auto">
          <a:xfrm>
            <a:off x="4197350" y="4552950"/>
            <a:ext cx="4178300" cy="1892300"/>
          </a:xfrm>
          <a:prstGeom prst="rect">
            <a:avLst/>
          </a:prstGeom>
          <a:noFill/>
          <a:ln w="12700">
            <a:solidFill>
              <a:srgbClr val="000000"/>
            </a:solidFill>
            <a:miter lim="800000"/>
            <a:headEnd/>
            <a:tailEnd/>
          </a:ln>
          <a:effectLst>
            <a:outerShdw algn="ctr" rotWithShape="0">
              <a:schemeClr val="bg2"/>
            </a:outerShdw>
          </a:effectLst>
        </p:spPr>
        <p:txBody>
          <a:bodyPr lIns="90488" tIns="44450" rIns="90488" bIns="44450"/>
          <a:lstStyle/>
          <a:p>
            <a:pPr eaLnBrk="0" hangingPunct="0"/>
            <a:r>
              <a:rPr lang="en-US" sz="2800">
                <a:solidFill>
                  <a:schemeClr val="tx2"/>
                </a:solidFill>
              </a:rPr>
              <a:t>Div</a:t>
            </a:r>
            <a:r>
              <a:rPr lang="en-US" sz="2800" baseline="-25000"/>
              <a:t>t</a:t>
            </a:r>
            <a:r>
              <a:rPr lang="en-US" sz="2800"/>
              <a:t>:	Cash Dividend 		at time t</a:t>
            </a:r>
          </a:p>
          <a:p>
            <a:pPr eaLnBrk="0" hangingPunct="0"/>
            <a:endParaRPr lang="en-US" sz="800"/>
          </a:p>
          <a:p>
            <a:pPr eaLnBrk="0" hangingPunct="0"/>
            <a:r>
              <a:rPr lang="en-US" sz="2800">
                <a:solidFill>
                  <a:srgbClr val="42B200"/>
                </a:solidFill>
              </a:rPr>
              <a:t>k</a:t>
            </a:r>
            <a:r>
              <a:rPr lang="en-US" sz="2800" baseline="-25000">
                <a:solidFill>
                  <a:srgbClr val="42B200"/>
                </a:solidFill>
              </a:rPr>
              <a:t>e</a:t>
            </a:r>
            <a:r>
              <a:rPr lang="en-US" sz="2800"/>
              <a:t>:  	Equity investor’s 	required return</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title"/>
          </p:nvPr>
        </p:nvSpPr>
        <p:spPr>
          <a:xfrm>
            <a:off x="1676400" y="200025"/>
            <a:ext cx="7162800" cy="1428750"/>
          </a:xfrm>
          <a:effectLst>
            <a:outerShdw dist="71842" dir="2700000" algn="ctr" rotWithShape="0">
              <a:schemeClr val="bg2"/>
            </a:outerShdw>
          </a:effectLst>
        </p:spPr>
        <p:txBody>
          <a:bodyPr/>
          <a:lstStyle/>
          <a:p>
            <a:pPr>
              <a:defRPr/>
            </a:pPr>
            <a:r>
              <a:rPr lang="en-US" b="1"/>
              <a:t>Adjusted Dividend Valuation Model</a:t>
            </a:r>
          </a:p>
        </p:txBody>
      </p:sp>
      <p:sp>
        <p:nvSpPr>
          <p:cNvPr id="45059" name="Rectangle 4"/>
          <p:cNvSpPr>
            <a:spLocks noGrp="1" noChangeArrowheads="1"/>
          </p:cNvSpPr>
          <p:nvPr>
            <p:ph type="body" idx="1"/>
          </p:nvPr>
        </p:nvSpPr>
        <p:spPr>
          <a:xfrm>
            <a:off x="304800" y="2057400"/>
            <a:ext cx="8610600" cy="1066800"/>
          </a:xfrm>
          <a:effectLst>
            <a:outerShdw algn="ctr" rotWithShape="0">
              <a:schemeClr val="bg2"/>
            </a:outerShdw>
          </a:effectLst>
        </p:spPr>
        <p:txBody>
          <a:bodyPr/>
          <a:lstStyle/>
          <a:p>
            <a:pPr marL="0" indent="0" algn="ctr">
              <a:buFont typeface="Monotype Sorts" pitchFamily="2" charset="2"/>
              <a:buNone/>
            </a:pPr>
            <a:r>
              <a:rPr lang="en-US" sz="3200" smtClean="0"/>
              <a:t>The basic dividend valuation model adjusted for the future stock sale.</a:t>
            </a:r>
          </a:p>
        </p:txBody>
      </p:sp>
      <p:sp>
        <p:nvSpPr>
          <p:cNvPr id="45060" name="Rectangle 6"/>
          <p:cNvSpPr>
            <a:spLocks noChangeArrowheads="1"/>
          </p:cNvSpPr>
          <p:nvPr/>
        </p:nvSpPr>
        <p:spPr bwMode="auto">
          <a:xfrm>
            <a:off x="1585913" y="3978275"/>
            <a:ext cx="1490662" cy="515938"/>
          </a:xfrm>
          <a:prstGeom prst="rect">
            <a:avLst/>
          </a:prstGeom>
          <a:noFill/>
          <a:ln w="12700">
            <a:noFill/>
            <a:miter lim="800000"/>
            <a:headEnd/>
            <a:tailEnd/>
          </a:ln>
        </p:spPr>
        <p:txBody>
          <a:bodyPr wrap="none" lIns="90488" tIns="44450" rIns="90488" bIns="44450">
            <a:spAutoFit/>
          </a:bodyPr>
          <a:lstStyle/>
          <a:p>
            <a:pPr eaLnBrk="0" hangingPunct="0"/>
            <a:r>
              <a:rPr lang="en-US" sz="2800"/>
              <a:t>(1 +</a:t>
            </a:r>
            <a:r>
              <a:rPr lang="en-US" sz="2800">
                <a:solidFill>
                  <a:srgbClr val="014A01"/>
                </a:solidFill>
              </a:rPr>
              <a:t> </a:t>
            </a:r>
            <a:r>
              <a:rPr lang="en-US" sz="2800">
                <a:solidFill>
                  <a:srgbClr val="42B200"/>
                </a:solidFill>
              </a:rPr>
              <a:t>k</a:t>
            </a:r>
            <a:r>
              <a:rPr lang="en-US" sz="2800" baseline="-25000">
                <a:solidFill>
                  <a:srgbClr val="42B200"/>
                </a:solidFill>
              </a:rPr>
              <a:t>e</a:t>
            </a:r>
            <a:r>
              <a:rPr lang="en-US" sz="2800"/>
              <a:t>)</a:t>
            </a:r>
            <a:r>
              <a:rPr lang="en-US" sz="2800" baseline="30000"/>
              <a:t>1</a:t>
            </a:r>
          </a:p>
        </p:txBody>
      </p:sp>
      <p:sp>
        <p:nvSpPr>
          <p:cNvPr id="45061" name="Rectangle 7"/>
          <p:cNvSpPr>
            <a:spLocks noChangeArrowheads="1"/>
          </p:cNvSpPr>
          <p:nvPr/>
        </p:nvSpPr>
        <p:spPr bwMode="auto">
          <a:xfrm>
            <a:off x="3490913" y="3978275"/>
            <a:ext cx="1490662" cy="515938"/>
          </a:xfrm>
          <a:prstGeom prst="rect">
            <a:avLst/>
          </a:prstGeom>
          <a:noFill/>
          <a:ln w="12700">
            <a:noFill/>
            <a:miter lim="800000"/>
            <a:headEnd/>
            <a:tailEnd/>
          </a:ln>
        </p:spPr>
        <p:txBody>
          <a:bodyPr wrap="none" lIns="90488" tIns="44450" rIns="90488" bIns="44450">
            <a:spAutoFit/>
          </a:bodyPr>
          <a:lstStyle/>
          <a:p>
            <a:pPr eaLnBrk="0" hangingPunct="0"/>
            <a:r>
              <a:rPr lang="en-US" sz="2800"/>
              <a:t>(1 + </a:t>
            </a:r>
            <a:r>
              <a:rPr lang="en-US" sz="2800">
                <a:solidFill>
                  <a:srgbClr val="42B200"/>
                </a:solidFill>
              </a:rPr>
              <a:t>k</a:t>
            </a:r>
            <a:r>
              <a:rPr lang="en-US" sz="2800" baseline="-25000">
                <a:solidFill>
                  <a:srgbClr val="42B200"/>
                </a:solidFill>
              </a:rPr>
              <a:t>e</a:t>
            </a:r>
            <a:r>
              <a:rPr lang="en-US" sz="2800"/>
              <a:t>)</a:t>
            </a:r>
            <a:r>
              <a:rPr lang="en-US" sz="2800" baseline="30000"/>
              <a:t>2</a:t>
            </a:r>
          </a:p>
        </p:txBody>
      </p:sp>
      <p:sp>
        <p:nvSpPr>
          <p:cNvPr id="28680" name="Rectangle 8"/>
          <p:cNvSpPr>
            <a:spLocks noChangeArrowheads="1"/>
          </p:cNvSpPr>
          <p:nvPr/>
        </p:nvSpPr>
        <p:spPr bwMode="auto">
          <a:xfrm>
            <a:off x="6843713" y="3978275"/>
            <a:ext cx="1519237" cy="515938"/>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800">
                <a:latin typeface="Arial" charset="0"/>
              </a:rPr>
              <a:t>(1 + </a:t>
            </a:r>
            <a:r>
              <a:rPr lang="en-US" sz="2800">
                <a:solidFill>
                  <a:srgbClr val="42B200"/>
                </a:solidFill>
                <a:latin typeface="Arial" charset="0"/>
              </a:rPr>
              <a:t>k</a:t>
            </a:r>
            <a:r>
              <a:rPr lang="en-US" sz="2800" baseline="-25000">
                <a:solidFill>
                  <a:srgbClr val="42B200"/>
                </a:solidFill>
                <a:latin typeface="Arial" charset="0"/>
              </a:rPr>
              <a:t>e</a:t>
            </a:r>
            <a:r>
              <a:rPr lang="en-US" sz="2800">
                <a:latin typeface="Arial" charset="0"/>
              </a:rPr>
              <a:t>)</a:t>
            </a:r>
            <a:r>
              <a:rPr lang="en-US" sz="3200" baseline="30000">
                <a:solidFill>
                  <a:schemeClr val="hlink"/>
                </a:solidFill>
                <a:effectLst>
                  <a:outerShdw blurRad="38100" dist="38100" dir="2700000" algn="tl">
                    <a:srgbClr val="C0C0C0"/>
                  </a:outerShdw>
                </a:effectLst>
                <a:latin typeface="Arial" charset="0"/>
              </a:rPr>
              <a:t>n</a:t>
            </a:r>
          </a:p>
        </p:txBody>
      </p:sp>
      <p:sp>
        <p:nvSpPr>
          <p:cNvPr id="45063" name="Rectangle 9"/>
          <p:cNvSpPr>
            <a:spLocks noChangeArrowheads="1"/>
          </p:cNvSpPr>
          <p:nvPr/>
        </p:nvSpPr>
        <p:spPr bwMode="auto">
          <a:xfrm>
            <a:off x="671513" y="3657600"/>
            <a:ext cx="879475" cy="638175"/>
          </a:xfrm>
          <a:prstGeom prst="rect">
            <a:avLst/>
          </a:prstGeom>
          <a:noFill/>
          <a:ln w="12700">
            <a:noFill/>
            <a:miter lim="800000"/>
            <a:headEnd/>
            <a:tailEnd/>
          </a:ln>
        </p:spPr>
        <p:txBody>
          <a:bodyPr wrap="none" lIns="90488" tIns="44450" rIns="90488" bIns="44450">
            <a:spAutoFit/>
          </a:bodyPr>
          <a:lstStyle/>
          <a:p>
            <a:pPr eaLnBrk="0" hangingPunct="0"/>
            <a:r>
              <a:rPr lang="en-US"/>
              <a:t>V =</a:t>
            </a:r>
          </a:p>
        </p:txBody>
      </p:sp>
      <p:sp>
        <p:nvSpPr>
          <p:cNvPr id="45064" name="Rectangle 10"/>
          <p:cNvSpPr>
            <a:spLocks noChangeArrowheads="1"/>
          </p:cNvSpPr>
          <p:nvPr/>
        </p:nvSpPr>
        <p:spPr bwMode="auto">
          <a:xfrm>
            <a:off x="3033713" y="3733800"/>
            <a:ext cx="447675" cy="638175"/>
          </a:xfrm>
          <a:prstGeom prst="rect">
            <a:avLst/>
          </a:prstGeom>
          <a:noFill/>
          <a:ln w="12700">
            <a:noFill/>
            <a:miter lim="800000"/>
            <a:headEnd/>
            <a:tailEnd/>
          </a:ln>
        </p:spPr>
        <p:txBody>
          <a:bodyPr wrap="none" lIns="90488" tIns="44450" rIns="90488" bIns="44450">
            <a:spAutoFit/>
          </a:bodyPr>
          <a:lstStyle/>
          <a:p>
            <a:pPr eaLnBrk="0" hangingPunct="0"/>
            <a:r>
              <a:rPr lang="en-US"/>
              <a:t>+</a:t>
            </a:r>
          </a:p>
        </p:txBody>
      </p:sp>
      <p:sp>
        <p:nvSpPr>
          <p:cNvPr id="45065" name="Rectangle 11"/>
          <p:cNvSpPr>
            <a:spLocks noChangeArrowheads="1"/>
          </p:cNvSpPr>
          <p:nvPr/>
        </p:nvSpPr>
        <p:spPr bwMode="auto">
          <a:xfrm>
            <a:off x="4938713" y="3733800"/>
            <a:ext cx="1349375" cy="638175"/>
          </a:xfrm>
          <a:prstGeom prst="rect">
            <a:avLst/>
          </a:prstGeom>
          <a:noFill/>
          <a:ln w="12700">
            <a:noFill/>
            <a:miter lim="800000"/>
            <a:headEnd/>
            <a:tailEnd/>
          </a:ln>
        </p:spPr>
        <p:txBody>
          <a:bodyPr wrap="none" lIns="90488" tIns="44450" rIns="90488" bIns="44450">
            <a:spAutoFit/>
          </a:bodyPr>
          <a:lstStyle/>
          <a:p>
            <a:pPr eaLnBrk="0" hangingPunct="0"/>
            <a:r>
              <a:rPr lang="en-US"/>
              <a:t>+ ... +</a:t>
            </a:r>
          </a:p>
        </p:txBody>
      </p:sp>
      <p:sp>
        <p:nvSpPr>
          <p:cNvPr id="45066" name="Line 12"/>
          <p:cNvSpPr>
            <a:spLocks noChangeShapeType="1"/>
          </p:cNvSpPr>
          <p:nvPr/>
        </p:nvSpPr>
        <p:spPr bwMode="auto">
          <a:xfrm>
            <a:off x="1600200" y="3962400"/>
            <a:ext cx="1371600" cy="0"/>
          </a:xfrm>
          <a:prstGeom prst="line">
            <a:avLst/>
          </a:prstGeom>
          <a:noFill/>
          <a:ln w="25400">
            <a:solidFill>
              <a:srgbClr val="000000"/>
            </a:solidFill>
            <a:round/>
            <a:headEnd/>
            <a:tailEnd/>
          </a:ln>
        </p:spPr>
        <p:txBody>
          <a:bodyPr/>
          <a:lstStyle/>
          <a:p>
            <a:endParaRPr lang="ar-SA"/>
          </a:p>
        </p:txBody>
      </p:sp>
      <p:sp>
        <p:nvSpPr>
          <p:cNvPr id="45067" name="Line 13"/>
          <p:cNvSpPr>
            <a:spLocks noChangeShapeType="1"/>
          </p:cNvSpPr>
          <p:nvPr/>
        </p:nvSpPr>
        <p:spPr bwMode="auto">
          <a:xfrm>
            <a:off x="3505200" y="3962400"/>
            <a:ext cx="1371600" cy="0"/>
          </a:xfrm>
          <a:prstGeom prst="line">
            <a:avLst/>
          </a:prstGeom>
          <a:noFill/>
          <a:ln w="25400">
            <a:solidFill>
              <a:srgbClr val="000000"/>
            </a:solidFill>
            <a:round/>
            <a:headEnd/>
            <a:tailEnd/>
          </a:ln>
        </p:spPr>
        <p:txBody>
          <a:bodyPr/>
          <a:lstStyle/>
          <a:p>
            <a:endParaRPr lang="ar-SA"/>
          </a:p>
        </p:txBody>
      </p:sp>
      <p:sp>
        <p:nvSpPr>
          <p:cNvPr id="45068" name="Line 14"/>
          <p:cNvSpPr>
            <a:spLocks noChangeShapeType="1"/>
          </p:cNvSpPr>
          <p:nvPr/>
        </p:nvSpPr>
        <p:spPr bwMode="auto">
          <a:xfrm>
            <a:off x="6553200" y="3962400"/>
            <a:ext cx="1981200" cy="0"/>
          </a:xfrm>
          <a:prstGeom prst="line">
            <a:avLst/>
          </a:prstGeom>
          <a:noFill/>
          <a:ln w="25400">
            <a:solidFill>
              <a:srgbClr val="000000"/>
            </a:solidFill>
            <a:round/>
            <a:headEnd/>
            <a:tailEnd/>
          </a:ln>
        </p:spPr>
        <p:txBody>
          <a:bodyPr/>
          <a:lstStyle/>
          <a:p>
            <a:endParaRPr lang="ar-SA"/>
          </a:p>
        </p:txBody>
      </p:sp>
      <p:sp>
        <p:nvSpPr>
          <p:cNvPr id="45069" name="Rectangle 15"/>
          <p:cNvSpPr>
            <a:spLocks noChangeArrowheads="1"/>
          </p:cNvSpPr>
          <p:nvPr/>
        </p:nvSpPr>
        <p:spPr bwMode="auto">
          <a:xfrm>
            <a:off x="1738313" y="3352800"/>
            <a:ext cx="1062037"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Div</a:t>
            </a:r>
            <a:r>
              <a:rPr lang="en-US" baseline="-25000"/>
              <a:t>1</a:t>
            </a:r>
          </a:p>
        </p:txBody>
      </p:sp>
      <p:sp>
        <p:nvSpPr>
          <p:cNvPr id="28688" name="Rectangle 16"/>
          <p:cNvSpPr>
            <a:spLocks noChangeArrowheads="1"/>
          </p:cNvSpPr>
          <p:nvPr/>
        </p:nvSpPr>
        <p:spPr bwMode="auto">
          <a:xfrm>
            <a:off x="6005513" y="3352800"/>
            <a:ext cx="2901950" cy="63817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a:solidFill>
                  <a:schemeClr val="tx2"/>
                </a:solidFill>
                <a:latin typeface="Arial" charset="0"/>
              </a:rPr>
              <a:t>Div</a:t>
            </a:r>
            <a:r>
              <a:rPr lang="en-US" sz="2400">
                <a:solidFill>
                  <a:schemeClr val="hlink"/>
                </a:solidFill>
                <a:effectLst>
                  <a:outerShdw blurRad="38100" dist="38100" dir="2700000" algn="tl">
                    <a:srgbClr val="C0C0C0"/>
                  </a:outerShdw>
                </a:effectLst>
                <a:latin typeface="Arial" charset="0"/>
              </a:rPr>
              <a:t>n</a:t>
            </a:r>
            <a:r>
              <a:rPr lang="en-US">
                <a:solidFill>
                  <a:schemeClr val="tx2"/>
                </a:solidFill>
                <a:latin typeface="Arial" charset="0"/>
              </a:rPr>
              <a:t> </a:t>
            </a:r>
            <a:r>
              <a:rPr lang="en-US">
                <a:latin typeface="Arial" charset="0"/>
              </a:rPr>
              <a:t>+</a:t>
            </a:r>
            <a:r>
              <a:rPr lang="en-US">
                <a:solidFill>
                  <a:schemeClr val="tx2"/>
                </a:solidFill>
                <a:latin typeface="Arial" charset="0"/>
              </a:rPr>
              <a:t> Price</a:t>
            </a:r>
            <a:r>
              <a:rPr lang="en-US" sz="2400">
                <a:solidFill>
                  <a:schemeClr val="hlink"/>
                </a:solidFill>
                <a:effectLst>
                  <a:outerShdw blurRad="38100" dist="38100" dir="2700000" algn="tl">
                    <a:srgbClr val="C0C0C0"/>
                  </a:outerShdw>
                </a:effectLst>
                <a:latin typeface="Arial" charset="0"/>
              </a:rPr>
              <a:t>n</a:t>
            </a:r>
          </a:p>
        </p:txBody>
      </p:sp>
      <p:sp>
        <p:nvSpPr>
          <p:cNvPr id="45071" name="Rectangle 17"/>
          <p:cNvSpPr>
            <a:spLocks noChangeArrowheads="1"/>
          </p:cNvSpPr>
          <p:nvPr/>
        </p:nvSpPr>
        <p:spPr bwMode="auto">
          <a:xfrm>
            <a:off x="3643313" y="3352800"/>
            <a:ext cx="1062037"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Div</a:t>
            </a:r>
            <a:r>
              <a:rPr lang="en-US" baseline="-25000"/>
              <a:t>2</a:t>
            </a:r>
          </a:p>
        </p:txBody>
      </p:sp>
      <p:sp>
        <p:nvSpPr>
          <p:cNvPr id="45072" name="Rectangle 18"/>
          <p:cNvSpPr>
            <a:spLocks noChangeArrowheads="1"/>
          </p:cNvSpPr>
          <p:nvPr/>
        </p:nvSpPr>
        <p:spPr bwMode="auto">
          <a:xfrm>
            <a:off x="3657600" y="4724400"/>
            <a:ext cx="5410200" cy="1828800"/>
          </a:xfrm>
          <a:prstGeom prst="rect">
            <a:avLst/>
          </a:prstGeom>
          <a:noFill/>
          <a:ln w="12700">
            <a:noFill/>
            <a:miter lim="800000"/>
            <a:headEnd/>
            <a:tailEnd/>
          </a:ln>
          <a:effectLst>
            <a:outerShdw algn="ctr" rotWithShape="0">
              <a:schemeClr val="bg2"/>
            </a:outerShdw>
          </a:effectLst>
        </p:spPr>
        <p:txBody>
          <a:bodyPr wrap="none" anchor="ctr"/>
          <a:lstStyle/>
          <a:p>
            <a:pPr eaLnBrk="0" hangingPunct="0"/>
            <a:endParaRPr lang="ar-SA"/>
          </a:p>
        </p:txBody>
      </p:sp>
      <p:sp>
        <p:nvSpPr>
          <p:cNvPr id="28691" name="Rectangle 19"/>
          <p:cNvSpPr>
            <a:spLocks noChangeArrowheads="1"/>
          </p:cNvSpPr>
          <p:nvPr/>
        </p:nvSpPr>
        <p:spPr bwMode="auto">
          <a:xfrm>
            <a:off x="609600" y="4724400"/>
            <a:ext cx="8305800" cy="1524000"/>
          </a:xfrm>
          <a:prstGeom prst="rect">
            <a:avLst/>
          </a:prstGeom>
          <a:solidFill>
            <a:srgbClr val="FFFF99"/>
          </a:solidFill>
          <a:ln w="12700">
            <a:solidFill>
              <a:srgbClr val="000000"/>
            </a:solidFill>
            <a:miter lim="800000"/>
            <a:headEnd/>
            <a:tailEnd/>
          </a:ln>
          <a:effectLst>
            <a:outerShdw algn="ctr" rotWithShape="0">
              <a:schemeClr val="bg2"/>
            </a:outerShdw>
          </a:effectLst>
        </p:spPr>
        <p:txBody>
          <a:bodyPr lIns="90488" tIns="44450" rIns="90488" bIns="44450"/>
          <a:lstStyle/>
          <a:p>
            <a:pPr eaLnBrk="0" hangingPunct="0">
              <a:defRPr/>
            </a:pPr>
            <a:r>
              <a:rPr lang="en-US" sz="2800">
                <a:solidFill>
                  <a:schemeClr val="hlink"/>
                </a:solidFill>
                <a:effectLst>
                  <a:outerShdw blurRad="38100" dist="38100" dir="2700000" algn="tl">
                    <a:srgbClr val="000000"/>
                  </a:outerShdw>
                </a:effectLst>
                <a:latin typeface="Arial" charset="0"/>
              </a:rPr>
              <a:t>n</a:t>
            </a:r>
            <a:r>
              <a:rPr lang="en-US" sz="2800">
                <a:latin typeface="Arial" charset="0"/>
              </a:rPr>
              <a:t>:		The year in which the firm’s 			shares are expected to be sold.</a:t>
            </a:r>
          </a:p>
          <a:p>
            <a:pPr eaLnBrk="0" hangingPunct="0">
              <a:defRPr/>
            </a:pPr>
            <a:r>
              <a:rPr lang="en-US" sz="2800">
                <a:solidFill>
                  <a:schemeClr val="tx2"/>
                </a:solidFill>
                <a:latin typeface="Arial" charset="0"/>
              </a:rPr>
              <a:t>Price</a:t>
            </a:r>
            <a:r>
              <a:rPr lang="en-US" sz="2800" baseline="-25000">
                <a:solidFill>
                  <a:schemeClr val="hlink"/>
                </a:solidFill>
                <a:effectLst>
                  <a:outerShdw blurRad="38100" dist="38100" dir="2700000" algn="tl">
                    <a:srgbClr val="000000"/>
                  </a:outerShdw>
                </a:effectLst>
                <a:latin typeface="Arial" charset="0"/>
              </a:rPr>
              <a:t>n</a:t>
            </a:r>
            <a:r>
              <a:rPr lang="en-US" sz="2800">
                <a:latin typeface="Arial" charset="0"/>
              </a:rPr>
              <a:t>:	The expected share price in year </a:t>
            </a:r>
            <a:r>
              <a:rPr lang="en-US" sz="2800">
                <a:solidFill>
                  <a:schemeClr val="hlink"/>
                </a:solidFill>
                <a:effectLst>
                  <a:outerShdw blurRad="38100" dist="38100" dir="2700000" algn="tl">
                    <a:srgbClr val="000000"/>
                  </a:outerShdw>
                </a:effectLst>
                <a:latin typeface="Arial" charset="0"/>
              </a:rPr>
              <a:t>n</a:t>
            </a:r>
            <a:r>
              <a:rPr lang="en-US" sz="2800">
                <a:latin typeface="Arial" charset="0"/>
              </a:rPr>
              <a:t>.</a:t>
            </a:r>
            <a:r>
              <a:rPr lang="en-US" sz="3200">
                <a:latin typeface="Arial" charset="0"/>
              </a:rPr>
              <a:t> </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title"/>
          </p:nvPr>
        </p:nvSpPr>
        <p:spPr>
          <a:xfrm>
            <a:off x="1676400" y="161925"/>
            <a:ext cx="6553200" cy="1428750"/>
          </a:xfrm>
          <a:effectLst>
            <a:outerShdw dist="71842" dir="2700000" algn="ctr" rotWithShape="0">
              <a:schemeClr val="bg2"/>
            </a:outerShdw>
          </a:effectLst>
        </p:spPr>
        <p:txBody>
          <a:bodyPr/>
          <a:lstStyle/>
          <a:p>
            <a:pPr>
              <a:defRPr/>
            </a:pPr>
            <a:r>
              <a:rPr lang="en-US" b="1"/>
              <a:t>Dividend Growth Pattern Assumptions</a:t>
            </a:r>
          </a:p>
        </p:txBody>
      </p:sp>
      <p:sp>
        <p:nvSpPr>
          <p:cNvPr id="29700" name="Rectangle 4"/>
          <p:cNvSpPr>
            <a:spLocks noGrp="1" noChangeArrowheads="1"/>
          </p:cNvSpPr>
          <p:nvPr>
            <p:ph type="body" idx="1"/>
          </p:nvPr>
        </p:nvSpPr>
        <p:spPr>
          <a:xfrm>
            <a:off x="152400" y="2057400"/>
            <a:ext cx="8839200" cy="4330700"/>
          </a:xfrm>
          <a:effectLst>
            <a:outerShdw algn="ctr" rotWithShape="0">
              <a:schemeClr val="bg2"/>
            </a:outerShdw>
          </a:effectLst>
        </p:spPr>
        <p:txBody>
          <a:bodyPr>
            <a:spAutoFit/>
          </a:bodyPr>
          <a:lstStyle/>
          <a:p>
            <a:pPr marL="0" indent="0" algn="ctr">
              <a:buFont typeface="Monotype Sorts" pitchFamily="2" charset="2"/>
              <a:buNone/>
              <a:defRPr/>
            </a:pPr>
            <a:r>
              <a:rPr lang="en-US" sz="3200" smtClean="0"/>
              <a:t>The dividend valuation model requires the forecast of </a:t>
            </a:r>
            <a:r>
              <a:rPr lang="en-US" sz="3200" i="1" smtClean="0"/>
              <a:t>all</a:t>
            </a:r>
            <a:r>
              <a:rPr lang="en-US" sz="3200" smtClean="0"/>
              <a:t> future dividends. The following dividend growth rate assumptions simplify the valuation process.</a:t>
            </a:r>
          </a:p>
          <a:p>
            <a:pPr marL="0" indent="0" algn="ctr">
              <a:buFont typeface="Monotype Sorts" pitchFamily="2" charset="2"/>
              <a:buNone/>
              <a:defRPr/>
            </a:pPr>
            <a:r>
              <a:rPr lang="en-US" smtClean="0">
                <a:solidFill>
                  <a:schemeClr val="hlink"/>
                </a:solidFill>
                <a:effectLst>
                  <a:outerShdw blurRad="38100" dist="38100" dir="2700000" algn="tl">
                    <a:srgbClr val="C0C0C0"/>
                  </a:outerShdw>
                </a:effectLst>
              </a:rPr>
              <a:t>Constant Growth</a:t>
            </a:r>
          </a:p>
          <a:p>
            <a:pPr marL="0" indent="0" algn="ctr">
              <a:buFont typeface="Monotype Sorts" pitchFamily="2" charset="2"/>
              <a:buNone/>
              <a:defRPr/>
            </a:pPr>
            <a:r>
              <a:rPr lang="en-US" smtClean="0">
                <a:solidFill>
                  <a:srgbClr val="42B200"/>
                </a:solidFill>
                <a:effectLst>
                  <a:outerShdw blurRad="38100" dist="38100" dir="2700000" algn="tl">
                    <a:srgbClr val="C0C0C0"/>
                  </a:outerShdw>
                </a:effectLst>
              </a:rPr>
              <a:t>No Growth</a:t>
            </a:r>
            <a:endParaRPr lang="en-US" smtClean="0">
              <a:solidFill>
                <a:schemeClr val="hlink"/>
              </a:solidFill>
              <a:effectLst>
                <a:outerShdw blurRad="38100" dist="38100" dir="2700000" algn="tl">
                  <a:srgbClr val="C0C0C0"/>
                </a:outerShdw>
              </a:effectLst>
            </a:endParaRPr>
          </a:p>
          <a:p>
            <a:pPr marL="0" indent="0" algn="ctr">
              <a:buFont typeface="Monotype Sorts" pitchFamily="2" charset="2"/>
              <a:buNone/>
              <a:defRPr/>
            </a:pPr>
            <a:r>
              <a:rPr lang="en-US" smtClean="0">
                <a:solidFill>
                  <a:schemeClr val="tx2"/>
                </a:solidFill>
                <a:effectLst>
                  <a:outerShdw blurRad="38100" dist="38100" dir="2700000" algn="tl">
                    <a:srgbClr val="C0C0C0"/>
                  </a:outerShdw>
                </a:effectLst>
              </a:rPr>
              <a:t>Growth Phases</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1377950" y="4883150"/>
            <a:ext cx="1739900" cy="1511300"/>
          </a:xfrm>
          <a:prstGeom prst="rect">
            <a:avLst/>
          </a:prstGeom>
          <a:solidFill>
            <a:schemeClr val="accent1"/>
          </a:solidFill>
          <a:ln w="12700">
            <a:solidFill>
              <a:srgbClr val="000000"/>
            </a:solidFill>
            <a:miter lim="800000"/>
            <a:headEnd/>
            <a:tailEnd/>
          </a:ln>
        </p:spPr>
        <p:txBody>
          <a:bodyPr wrap="none" anchor="ctr"/>
          <a:lstStyle/>
          <a:p>
            <a:pPr eaLnBrk="0" hangingPunct="0"/>
            <a:endParaRPr lang="en-GB"/>
          </a:p>
        </p:txBody>
      </p:sp>
      <p:sp>
        <p:nvSpPr>
          <p:cNvPr id="30724" name="Rectangle 4"/>
          <p:cNvSpPr>
            <a:spLocks noGrp="1" noChangeArrowheads="1"/>
          </p:cNvSpPr>
          <p:nvPr>
            <p:ph type="title"/>
          </p:nvPr>
        </p:nvSpPr>
        <p:spPr>
          <a:xfrm>
            <a:off x="1676400" y="763588"/>
            <a:ext cx="7162800" cy="758825"/>
          </a:xfrm>
          <a:effectLst>
            <a:outerShdw dist="71842" dir="2700000" algn="ctr" rotWithShape="0">
              <a:schemeClr val="bg2"/>
            </a:outerShdw>
          </a:effectLst>
        </p:spPr>
        <p:txBody>
          <a:bodyPr/>
          <a:lstStyle/>
          <a:p>
            <a:pPr>
              <a:defRPr/>
            </a:pPr>
            <a:r>
              <a:rPr lang="en-US" b="1"/>
              <a:t>Constant Growth Model</a:t>
            </a:r>
          </a:p>
        </p:txBody>
      </p:sp>
      <p:sp>
        <p:nvSpPr>
          <p:cNvPr id="30725" name="Rectangle 5"/>
          <p:cNvSpPr>
            <a:spLocks noGrp="1" noChangeArrowheads="1"/>
          </p:cNvSpPr>
          <p:nvPr>
            <p:ph type="body" idx="1"/>
          </p:nvPr>
        </p:nvSpPr>
        <p:spPr>
          <a:xfrm>
            <a:off x="304800" y="2057400"/>
            <a:ext cx="8610600" cy="1066800"/>
          </a:xfrm>
          <a:effectLst>
            <a:outerShdw algn="ctr" rotWithShape="0">
              <a:schemeClr val="bg2"/>
            </a:outerShdw>
          </a:effectLst>
        </p:spPr>
        <p:txBody>
          <a:bodyPr/>
          <a:lstStyle/>
          <a:p>
            <a:pPr marL="0" indent="0" algn="ctr">
              <a:buFont typeface="Monotype Sorts" pitchFamily="2" charset="2"/>
              <a:buNone/>
              <a:defRPr/>
            </a:pPr>
            <a:r>
              <a:rPr lang="en-US" sz="3200"/>
              <a:t>The </a:t>
            </a:r>
            <a:r>
              <a:rPr lang="en-US" sz="3200">
                <a:solidFill>
                  <a:schemeClr val="hlink"/>
                </a:solidFill>
                <a:effectLst>
                  <a:outerShdw blurRad="38100" dist="38100" dir="2700000" algn="tl">
                    <a:srgbClr val="C0C0C0"/>
                  </a:outerShdw>
                </a:effectLst>
              </a:rPr>
              <a:t>constant growth model </a:t>
            </a:r>
            <a:r>
              <a:rPr lang="en-US" sz="3200"/>
              <a:t>assumes that dividends will grow forever at the rate </a:t>
            </a:r>
            <a:r>
              <a:rPr lang="en-US" sz="3200">
                <a:solidFill>
                  <a:srgbClr val="380069"/>
                </a:solidFill>
              </a:rPr>
              <a:t>g</a:t>
            </a:r>
            <a:r>
              <a:rPr lang="en-US" sz="3200"/>
              <a:t>.</a:t>
            </a:r>
          </a:p>
        </p:txBody>
      </p:sp>
      <p:sp>
        <p:nvSpPr>
          <p:cNvPr id="47109" name="Rectangle 7"/>
          <p:cNvSpPr>
            <a:spLocks noChangeArrowheads="1"/>
          </p:cNvSpPr>
          <p:nvPr/>
        </p:nvSpPr>
        <p:spPr bwMode="auto">
          <a:xfrm>
            <a:off x="1585913" y="3978275"/>
            <a:ext cx="1490662" cy="515938"/>
          </a:xfrm>
          <a:prstGeom prst="rect">
            <a:avLst/>
          </a:prstGeom>
          <a:noFill/>
          <a:ln w="12700">
            <a:noFill/>
            <a:miter lim="800000"/>
            <a:headEnd/>
            <a:tailEnd/>
          </a:ln>
        </p:spPr>
        <p:txBody>
          <a:bodyPr wrap="none" lIns="90488" tIns="44450" rIns="90488" bIns="44450">
            <a:spAutoFit/>
          </a:bodyPr>
          <a:lstStyle/>
          <a:p>
            <a:pPr eaLnBrk="0" hangingPunct="0"/>
            <a:r>
              <a:rPr lang="en-US" sz="2800"/>
              <a:t>(1 +</a:t>
            </a:r>
            <a:r>
              <a:rPr lang="en-US" sz="2800">
                <a:solidFill>
                  <a:srgbClr val="014A01"/>
                </a:solidFill>
              </a:rPr>
              <a:t> </a:t>
            </a:r>
            <a:r>
              <a:rPr lang="en-US" sz="2800">
                <a:solidFill>
                  <a:srgbClr val="42B200"/>
                </a:solidFill>
              </a:rPr>
              <a:t>k</a:t>
            </a:r>
            <a:r>
              <a:rPr lang="en-US" sz="2800" baseline="-25000">
                <a:solidFill>
                  <a:srgbClr val="42B200"/>
                </a:solidFill>
              </a:rPr>
              <a:t>e</a:t>
            </a:r>
            <a:r>
              <a:rPr lang="en-US" sz="2800"/>
              <a:t>)</a:t>
            </a:r>
            <a:r>
              <a:rPr lang="en-US" sz="2800" baseline="30000">
                <a:solidFill>
                  <a:schemeClr val="hlink"/>
                </a:solidFill>
              </a:rPr>
              <a:t>1</a:t>
            </a:r>
          </a:p>
        </p:txBody>
      </p:sp>
      <p:sp>
        <p:nvSpPr>
          <p:cNvPr id="47110" name="Rectangle 8"/>
          <p:cNvSpPr>
            <a:spLocks noChangeArrowheads="1"/>
          </p:cNvSpPr>
          <p:nvPr/>
        </p:nvSpPr>
        <p:spPr bwMode="auto">
          <a:xfrm>
            <a:off x="3643313" y="3978275"/>
            <a:ext cx="1490662" cy="515938"/>
          </a:xfrm>
          <a:prstGeom prst="rect">
            <a:avLst/>
          </a:prstGeom>
          <a:noFill/>
          <a:ln w="12700">
            <a:noFill/>
            <a:miter lim="800000"/>
            <a:headEnd/>
            <a:tailEnd/>
          </a:ln>
        </p:spPr>
        <p:txBody>
          <a:bodyPr wrap="none" lIns="90488" tIns="44450" rIns="90488" bIns="44450">
            <a:spAutoFit/>
          </a:bodyPr>
          <a:lstStyle/>
          <a:p>
            <a:pPr eaLnBrk="0" hangingPunct="0"/>
            <a:r>
              <a:rPr lang="en-US" sz="2800"/>
              <a:t>(1 + </a:t>
            </a:r>
            <a:r>
              <a:rPr lang="en-US" sz="2800">
                <a:solidFill>
                  <a:srgbClr val="42B200"/>
                </a:solidFill>
              </a:rPr>
              <a:t>k</a:t>
            </a:r>
            <a:r>
              <a:rPr lang="en-US" sz="2800" baseline="-25000">
                <a:solidFill>
                  <a:srgbClr val="42B200"/>
                </a:solidFill>
              </a:rPr>
              <a:t>e</a:t>
            </a:r>
            <a:r>
              <a:rPr lang="en-US" sz="2800"/>
              <a:t>)</a:t>
            </a:r>
            <a:r>
              <a:rPr lang="en-US" sz="2800" baseline="30000">
                <a:solidFill>
                  <a:schemeClr val="hlink"/>
                </a:solidFill>
              </a:rPr>
              <a:t>2</a:t>
            </a:r>
          </a:p>
        </p:txBody>
      </p:sp>
      <p:sp>
        <p:nvSpPr>
          <p:cNvPr id="47111" name="Rectangle 9"/>
          <p:cNvSpPr>
            <a:spLocks noChangeArrowheads="1"/>
          </p:cNvSpPr>
          <p:nvPr/>
        </p:nvSpPr>
        <p:spPr bwMode="auto">
          <a:xfrm>
            <a:off x="6538913" y="3978275"/>
            <a:ext cx="1500187" cy="515938"/>
          </a:xfrm>
          <a:prstGeom prst="rect">
            <a:avLst/>
          </a:prstGeom>
          <a:noFill/>
          <a:ln w="12700">
            <a:noFill/>
            <a:miter lim="800000"/>
            <a:headEnd/>
            <a:tailEnd/>
          </a:ln>
        </p:spPr>
        <p:txBody>
          <a:bodyPr wrap="none" lIns="90488" tIns="44450" rIns="90488" bIns="44450">
            <a:spAutoFit/>
          </a:bodyPr>
          <a:lstStyle/>
          <a:p>
            <a:pPr eaLnBrk="0" hangingPunct="0"/>
            <a:r>
              <a:rPr lang="en-US" sz="2800"/>
              <a:t>(1 + </a:t>
            </a:r>
            <a:r>
              <a:rPr lang="en-US" sz="2800">
                <a:solidFill>
                  <a:srgbClr val="42B200"/>
                </a:solidFill>
              </a:rPr>
              <a:t>k</a:t>
            </a:r>
            <a:r>
              <a:rPr lang="en-US" sz="2800" baseline="-25000">
                <a:solidFill>
                  <a:srgbClr val="42B200"/>
                </a:solidFill>
              </a:rPr>
              <a:t>e</a:t>
            </a:r>
            <a:r>
              <a:rPr lang="en-US" sz="2800"/>
              <a:t>)</a:t>
            </a:r>
            <a:r>
              <a:rPr lang="en-US" sz="2400" baseline="50000">
                <a:solidFill>
                  <a:schemeClr val="hlink"/>
                </a:solidFill>
                <a:latin typeface="Symbol" pitchFamily="18" charset="2"/>
              </a:rPr>
              <a:t>¥</a:t>
            </a:r>
          </a:p>
        </p:txBody>
      </p:sp>
      <p:sp>
        <p:nvSpPr>
          <p:cNvPr id="47112" name="Rectangle 10"/>
          <p:cNvSpPr>
            <a:spLocks noChangeArrowheads="1"/>
          </p:cNvSpPr>
          <p:nvPr/>
        </p:nvSpPr>
        <p:spPr bwMode="auto">
          <a:xfrm>
            <a:off x="519113" y="3657600"/>
            <a:ext cx="879475" cy="638175"/>
          </a:xfrm>
          <a:prstGeom prst="rect">
            <a:avLst/>
          </a:prstGeom>
          <a:noFill/>
          <a:ln w="12700">
            <a:noFill/>
            <a:miter lim="800000"/>
            <a:headEnd/>
            <a:tailEnd/>
          </a:ln>
        </p:spPr>
        <p:txBody>
          <a:bodyPr wrap="none" lIns="90488" tIns="44450" rIns="90488" bIns="44450">
            <a:spAutoFit/>
          </a:bodyPr>
          <a:lstStyle/>
          <a:p>
            <a:pPr eaLnBrk="0" hangingPunct="0"/>
            <a:r>
              <a:rPr lang="en-US"/>
              <a:t>V =</a:t>
            </a:r>
          </a:p>
        </p:txBody>
      </p:sp>
      <p:sp>
        <p:nvSpPr>
          <p:cNvPr id="47113" name="Rectangle 11"/>
          <p:cNvSpPr>
            <a:spLocks noChangeArrowheads="1"/>
          </p:cNvSpPr>
          <p:nvPr/>
        </p:nvSpPr>
        <p:spPr bwMode="auto">
          <a:xfrm>
            <a:off x="3186113" y="3733800"/>
            <a:ext cx="447675" cy="638175"/>
          </a:xfrm>
          <a:prstGeom prst="rect">
            <a:avLst/>
          </a:prstGeom>
          <a:noFill/>
          <a:ln w="12700">
            <a:noFill/>
            <a:miter lim="800000"/>
            <a:headEnd/>
            <a:tailEnd/>
          </a:ln>
        </p:spPr>
        <p:txBody>
          <a:bodyPr wrap="none" lIns="90488" tIns="44450" rIns="90488" bIns="44450">
            <a:spAutoFit/>
          </a:bodyPr>
          <a:lstStyle/>
          <a:p>
            <a:pPr eaLnBrk="0" hangingPunct="0"/>
            <a:r>
              <a:rPr lang="en-US"/>
              <a:t>+</a:t>
            </a:r>
          </a:p>
        </p:txBody>
      </p:sp>
      <p:sp>
        <p:nvSpPr>
          <p:cNvPr id="47114" name="Rectangle 12"/>
          <p:cNvSpPr>
            <a:spLocks noChangeArrowheads="1"/>
          </p:cNvSpPr>
          <p:nvPr/>
        </p:nvSpPr>
        <p:spPr bwMode="auto">
          <a:xfrm>
            <a:off x="5167313" y="3733800"/>
            <a:ext cx="1349375" cy="638175"/>
          </a:xfrm>
          <a:prstGeom prst="rect">
            <a:avLst/>
          </a:prstGeom>
          <a:noFill/>
          <a:ln w="12700">
            <a:noFill/>
            <a:miter lim="800000"/>
            <a:headEnd/>
            <a:tailEnd/>
          </a:ln>
        </p:spPr>
        <p:txBody>
          <a:bodyPr wrap="none" lIns="90488" tIns="44450" rIns="90488" bIns="44450">
            <a:spAutoFit/>
          </a:bodyPr>
          <a:lstStyle/>
          <a:p>
            <a:pPr eaLnBrk="0" hangingPunct="0"/>
            <a:r>
              <a:rPr lang="en-US"/>
              <a:t>+ ... +</a:t>
            </a:r>
          </a:p>
        </p:txBody>
      </p:sp>
      <p:sp>
        <p:nvSpPr>
          <p:cNvPr id="47115" name="Line 13"/>
          <p:cNvSpPr>
            <a:spLocks noChangeShapeType="1"/>
          </p:cNvSpPr>
          <p:nvPr/>
        </p:nvSpPr>
        <p:spPr bwMode="auto">
          <a:xfrm>
            <a:off x="1600200" y="3962400"/>
            <a:ext cx="1371600" cy="0"/>
          </a:xfrm>
          <a:prstGeom prst="line">
            <a:avLst/>
          </a:prstGeom>
          <a:noFill/>
          <a:ln w="25400">
            <a:solidFill>
              <a:srgbClr val="000000"/>
            </a:solidFill>
            <a:round/>
            <a:headEnd/>
            <a:tailEnd/>
          </a:ln>
        </p:spPr>
        <p:txBody>
          <a:bodyPr/>
          <a:lstStyle/>
          <a:p>
            <a:endParaRPr lang="ar-SA"/>
          </a:p>
        </p:txBody>
      </p:sp>
      <p:sp>
        <p:nvSpPr>
          <p:cNvPr id="47116" name="Line 14"/>
          <p:cNvSpPr>
            <a:spLocks noChangeShapeType="1"/>
          </p:cNvSpPr>
          <p:nvPr/>
        </p:nvSpPr>
        <p:spPr bwMode="auto">
          <a:xfrm>
            <a:off x="3657600" y="3962400"/>
            <a:ext cx="1371600" cy="0"/>
          </a:xfrm>
          <a:prstGeom prst="line">
            <a:avLst/>
          </a:prstGeom>
          <a:noFill/>
          <a:ln w="25400">
            <a:solidFill>
              <a:srgbClr val="000000"/>
            </a:solidFill>
            <a:round/>
            <a:headEnd/>
            <a:tailEnd/>
          </a:ln>
        </p:spPr>
        <p:txBody>
          <a:bodyPr/>
          <a:lstStyle/>
          <a:p>
            <a:endParaRPr lang="ar-SA"/>
          </a:p>
        </p:txBody>
      </p:sp>
      <p:sp>
        <p:nvSpPr>
          <p:cNvPr id="47117" name="Line 15"/>
          <p:cNvSpPr>
            <a:spLocks noChangeShapeType="1"/>
          </p:cNvSpPr>
          <p:nvPr/>
        </p:nvSpPr>
        <p:spPr bwMode="auto">
          <a:xfrm>
            <a:off x="6553200" y="3962400"/>
            <a:ext cx="1371600" cy="0"/>
          </a:xfrm>
          <a:prstGeom prst="line">
            <a:avLst/>
          </a:prstGeom>
          <a:noFill/>
          <a:ln w="25400">
            <a:solidFill>
              <a:srgbClr val="000000"/>
            </a:solidFill>
            <a:round/>
            <a:headEnd/>
            <a:tailEnd/>
          </a:ln>
        </p:spPr>
        <p:txBody>
          <a:bodyPr/>
          <a:lstStyle/>
          <a:p>
            <a:endParaRPr lang="ar-SA"/>
          </a:p>
        </p:txBody>
      </p:sp>
      <p:sp>
        <p:nvSpPr>
          <p:cNvPr id="47118" name="Rectangle 16"/>
          <p:cNvSpPr>
            <a:spLocks noChangeArrowheads="1"/>
          </p:cNvSpPr>
          <p:nvPr/>
        </p:nvSpPr>
        <p:spPr bwMode="auto">
          <a:xfrm>
            <a:off x="1433513" y="3352800"/>
            <a:ext cx="1785937"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D</a:t>
            </a:r>
            <a:r>
              <a:rPr lang="en-US" baseline="-25000">
                <a:solidFill>
                  <a:schemeClr val="tx2"/>
                </a:solidFill>
              </a:rPr>
              <a:t>0</a:t>
            </a:r>
            <a:r>
              <a:rPr lang="en-US"/>
              <a:t>(1+</a:t>
            </a:r>
            <a:r>
              <a:rPr lang="en-US">
                <a:solidFill>
                  <a:srgbClr val="D678F8"/>
                </a:solidFill>
              </a:rPr>
              <a:t>g</a:t>
            </a:r>
            <a:r>
              <a:rPr lang="en-US"/>
              <a:t>)</a:t>
            </a:r>
          </a:p>
        </p:txBody>
      </p:sp>
      <p:sp>
        <p:nvSpPr>
          <p:cNvPr id="47119" name="Rectangle 17"/>
          <p:cNvSpPr>
            <a:spLocks noChangeArrowheads="1"/>
          </p:cNvSpPr>
          <p:nvPr/>
        </p:nvSpPr>
        <p:spPr bwMode="auto">
          <a:xfrm>
            <a:off x="6310313" y="3352800"/>
            <a:ext cx="1958975"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D</a:t>
            </a:r>
            <a:r>
              <a:rPr lang="en-US" baseline="-25000">
                <a:solidFill>
                  <a:schemeClr val="tx2"/>
                </a:solidFill>
              </a:rPr>
              <a:t>0</a:t>
            </a:r>
            <a:r>
              <a:rPr lang="en-US"/>
              <a:t>(1+</a:t>
            </a:r>
            <a:r>
              <a:rPr lang="en-US">
                <a:solidFill>
                  <a:srgbClr val="D678F8"/>
                </a:solidFill>
              </a:rPr>
              <a:t>g</a:t>
            </a:r>
            <a:r>
              <a:rPr lang="en-US"/>
              <a:t>)</a:t>
            </a:r>
            <a:r>
              <a:rPr lang="en-US" sz="2800" baseline="50000">
                <a:solidFill>
                  <a:schemeClr val="hlink"/>
                </a:solidFill>
                <a:latin typeface="Symbol" pitchFamily="18" charset="2"/>
              </a:rPr>
              <a:t>¥</a:t>
            </a:r>
          </a:p>
        </p:txBody>
      </p:sp>
      <p:sp>
        <p:nvSpPr>
          <p:cNvPr id="47120" name="Rectangle 18"/>
          <p:cNvSpPr>
            <a:spLocks noChangeArrowheads="1"/>
          </p:cNvSpPr>
          <p:nvPr/>
        </p:nvSpPr>
        <p:spPr bwMode="auto">
          <a:xfrm>
            <a:off x="823913" y="5334000"/>
            <a:ext cx="447675" cy="638175"/>
          </a:xfrm>
          <a:prstGeom prst="rect">
            <a:avLst/>
          </a:prstGeom>
          <a:noFill/>
          <a:ln w="12700">
            <a:noFill/>
            <a:miter lim="800000"/>
            <a:headEnd/>
            <a:tailEnd/>
          </a:ln>
        </p:spPr>
        <p:txBody>
          <a:bodyPr wrap="none" lIns="90488" tIns="44450" rIns="90488" bIns="44450">
            <a:spAutoFit/>
          </a:bodyPr>
          <a:lstStyle/>
          <a:p>
            <a:pPr eaLnBrk="0" hangingPunct="0"/>
            <a:r>
              <a:rPr lang="en-US"/>
              <a:t>=</a:t>
            </a:r>
          </a:p>
        </p:txBody>
      </p:sp>
      <p:sp>
        <p:nvSpPr>
          <p:cNvPr id="47121" name="Rectangle 19"/>
          <p:cNvSpPr>
            <a:spLocks noChangeArrowheads="1"/>
          </p:cNvSpPr>
          <p:nvPr/>
        </p:nvSpPr>
        <p:spPr bwMode="auto">
          <a:xfrm>
            <a:off x="1509713" y="5638800"/>
            <a:ext cx="1552575" cy="638175"/>
          </a:xfrm>
          <a:prstGeom prst="rect">
            <a:avLst/>
          </a:prstGeom>
          <a:noFill/>
          <a:ln w="12700">
            <a:noFill/>
            <a:miter lim="800000"/>
            <a:headEnd/>
            <a:tailEnd/>
          </a:ln>
        </p:spPr>
        <p:txBody>
          <a:bodyPr wrap="none" lIns="90488" tIns="44450" rIns="90488" bIns="44450">
            <a:spAutoFit/>
          </a:bodyPr>
          <a:lstStyle/>
          <a:p>
            <a:pPr eaLnBrk="0" hangingPunct="0"/>
            <a:r>
              <a:rPr lang="en-US"/>
              <a:t>(</a:t>
            </a:r>
            <a:r>
              <a:rPr lang="en-US">
                <a:solidFill>
                  <a:srgbClr val="42B200"/>
                </a:solidFill>
              </a:rPr>
              <a:t>k</a:t>
            </a:r>
            <a:r>
              <a:rPr lang="en-US" baseline="-25000">
                <a:solidFill>
                  <a:srgbClr val="42B200"/>
                </a:solidFill>
              </a:rPr>
              <a:t>e</a:t>
            </a:r>
            <a:r>
              <a:rPr lang="en-US" baseline="-25000">
                <a:solidFill>
                  <a:srgbClr val="014A01"/>
                </a:solidFill>
              </a:rPr>
              <a:t> </a:t>
            </a:r>
            <a:r>
              <a:rPr lang="en-US"/>
              <a:t>- </a:t>
            </a:r>
            <a:r>
              <a:rPr lang="en-US">
                <a:solidFill>
                  <a:srgbClr val="D678F8"/>
                </a:solidFill>
              </a:rPr>
              <a:t>g</a:t>
            </a:r>
            <a:r>
              <a:rPr lang="en-US"/>
              <a:t>)</a:t>
            </a:r>
          </a:p>
        </p:txBody>
      </p:sp>
      <p:sp>
        <p:nvSpPr>
          <p:cNvPr id="47122" name="Line 20"/>
          <p:cNvSpPr>
            <a:spLocks noChangeShapeType="1"/>
          </p:cNvSpPr>
          <p:nvPr/>
        </p:nvSpPr>
        <p:spPr bwMode="auto">
          <a:xfrm>
            <a:off x="1600200" y="5638800"/>
            <a:ext cx="1371600" cy="0"/>
          </a:xfrm>
          <a:prstGeom prst="line">
            <a:avLst/>
          </a:prstGeom>
          <a:noFill/>
          <a:ln w="25400">
            <a:solidFill>
              <a:srgbClr val="000000"/>
            </a:solidFill>
            <a:round/>
            <a:headEnd/>
            <a:tailEnd/>
          </a:ln>
        </p:spPr>
        <p:txBody>
          <a:bodyPr/>
          <a:lstStyle/>
          <a:p>
            <a:endParaRPr lang="ar-SA"/>
          </a:p>
        </p:txBody>
      </p:sp>
      <p:sp>
        <p:nvSpPr>
          <p:cNvPr id="47123" name="Rectangle 21"/>
          <p:cNvSpPr>
            <a:spLocks noChangeArrowheads="1"/>
          </p:cNvSpPr>
          <p:nvPr/>
        </p:nvSpPr>
        <p:spPr bwMode="auto">
          <a:xfrm>
            <a:off x="1890713" y="5029200"/>
            <a:ext cx="681037"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D</a:t>
            </a:r>
            <a:r>
              <a:rPr lang="en-US" baseline="-25000">
                <a:solidFill>
                  <a:schemeClr val="tx2"/>
                </a:solidFill>
              </a:rPr>
              <a:t>1</a:t>
            </a:r>
          </a:p>
        </p:txBody>
      </p:sp>
      <p:sp>
        <p:nvSpPr>
          <p:cNvPr id="47124" name="Rectangle 22"/>
          <p:cNvSpPr>
            <a:spLocks noChangeArrowheads="1"/>
          </p:cNvSpPr>
          <p:nvPr/>
        </p:nvSpPr>
        <p:spPr bwMode="auto">
          <a:xfrm>
            <a:off x="3657600" y="4724400"/>
            <a:ext cx="5410200" cy="1828800"/>
          </a:xfrm>
          <a:prstGeom prst="rect">
            <a:avLst/>
          </a:prstGeom>
          <a:noFill/>
          <a:ln w="12700">
            <a:noFill/>
            <a:miter lim="800000"/>
            <a:headEnd/>
            <a:tailEnd/>
          </a:ln>
          <a:effectLst>
            <a:outerShdw algn="ctr" rotWithShape="0">
              <a:schemeClr val="bg2"/>
            </a:outerShdw>
          </a:effectLst>
        </p:spPr>
        <p:txBody>
          <a:bodyPr wrap="none" anchor="ctr"/>
          <a:lstStyle/>
          <a:p>
            <a:pPr eaLnBrk="0" hangingPunct="0"/>
            <a:endParaRPr lang="ar-SA"/>
          </a:p>
        </p:txBody>
      </p:sp>
      <p:sp>
        <p:nvSpPr>
          <p:cNvPr id="47125" name="Rectangle 23"/>
          <p:cNvSpPr>
            <a:spLocks noChangeArrowheads="1"/>
          </p:cNvSpPr>
          <p:nvPr/>
        </p:nvSpPr>
        <p:spPr bwMode="auto">
          <a:xfrm>
            <a:off x="3663950" y="4883150"/>
            <a:ext cx="5016500" cy="1511300"/>
          </a:xfrm>
          <a:prstGeom prst="rect">
            <a:avLst/>
          </a:prstGeom>
          <a:noFill/>
          <a:ln w="12700">
            <a:solidFill>
              <a:srgbClr val="000000"/>
            </a:solidFill>
            <a:miter lim="800000"/>
            <a:headEnd/>
            <a:tailEnd/>
          </a:ln>
          <a:effectLst>
            <a:outerShdw algn="ctr" rotWithShape="0">
              <a:schemeClr val="bg2"/>
            </a:outerShdw>
          </a:effectLst>
        </p:spPr>
        <p:txBody>
          <a:bodyPr lIns="90488" tIns="44450" rIns="90488" bIns="44450"/>
          <a:lstStyle/>
          <a:p>
            <a:pPr eaLnBrk="0" hangingPunct="0"/>
            <a:r>
              <a:rPr lang="en-US" sz="2400">
                <a:solidFill>
                  <a:schemeClr val="tx2"/>
                </a:solidFill>
              </a:rPr>
              <a:t>D</a:t>
            </a:r>
            <a:r>
              <a:rPr lang="en-US" sz="2400" baseline="-25000">
                <a:solidFill>
                  <a:schemeClr val="tx2"/>
                </a:solidFill>
              </a:rPr>
              <a:t>1</a:t>
            </a:r>
            <a:r>
              <a:rPr lang="en-US" sz="2400"/>
              <a:t>:	Dividend paid at time 1.</a:t>
            </a:r>
          </a:p>
          <a:p>
            <a:pPr eaLnBrk="0" hangingPunct="0"/>
            <a:endParaRPr lang="en-US" sz="700"/>
          </a:p>
          <a:p>
            <a:pPr eaLnBrk="0" hangingPunct="0"/>
            <a:r>
              <a:rPr lang="en-US" sz="2800">
                <a:solidFill>
                  <a:srgbClr val="D678F8"/>
                </a:solidFill>
              </a:rPr>
              <a:t>g</a:t>
            </a:r>
            <a:r>
              <a:rPr lang="en-US" sz="2400" baseline="-25000">
                <a:solidFill>
                  <a:srgbClr val="014A01"/>
                </a:solidFill>
              </a:rPr>
              <a:t> </a:t>
            </a:r>
            <a:r>
              <a:rPr lang="en-US" sz="2400"/>
              <a:t>:  	The constant growth rate.</a:t>
            </a:r>
          </a:p>
          <a:p>
            <a:pPr eaLnBrk="0" hangingPunct="0"/>
            <a:endParaRPr lang="en-US" sz="700"/>
          </a:p>
          <a:p>
            <a:pPr eaLnBrk="0" hangingPunct="0"/>
            <a:r>
              <a:rPr lang="en-US" sz="2400">
                <a:solidFill>
                  <a:srgbClr val="42B200"/>
                </a:solidFill>
              </a:rPr>
              <a:t>k</a:t>
            </a:r>
            <a:r>
              <a:rPr lang="en-US" sz="2400" baseline="-25000">
                <a:solidFill>
                  <a:srgbClr val="42B200"/>
                </a:solidFill>
              </a:rPr>
              <a:t>e</a:t>
            </a:r>
            <a:r>
              <a:rPr lang="en-US" sz="2400"/>
              <a:t>:  	Investor’s required return.</a:t>
            </a:r>
          </a:p>
        </p:txBody>
      </p:sp>
      <p:sp>
        <p:nvSpPr>
          <p:cNvPr id="47126" name="Rectangle 24"/>
          <p:cNvSpPr>
            <a:spLocks noChangeArrowheads="1"/>
          </p:cNvSpPr>
          <p:nvPr/>
        </p:nvSpPr>
        <p:spPr bwMode="auto">
          <a:xfrm>
            <a:off x="3414713" y="3352800"/>
            <a:ext cx="1955800"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D</a:t>
            </a:r>
            <a:r>
              <a:rPr lang="en-US" baseline="-25000">
                <a:solidFill>
                  <a:schemeClr val="tx2"/>
                </a:solidFill>
              </a:rPr>
              <a:t>0</a:t>
            </a:r>
            <a:r>
              <a:rPr lang="en-US"/>
              <a:t>(1+</a:t>
            </a:r>
            <a:r>
              <a:rPr lang="en-US">
                <a:solidFill>
                  <a:srgbClr val="D678F8"/>
                </a:solidFill>
              </a:rPr>
              <a:t>g</a:t>
            </a:r>
            <a:r>
              <a:rPr lang="en-US"/>
              <a:t>)</a:t>
            </a:r>
            <a:r>
              <a:rPr lang="en-US" baseline="30000">
                <a:solidFill>
                  <a:schemeClr val="hlink"/>
                </a:solidFill>
              </a:rPr>
              <a:t>2</a:t>
            </a:r>
          </a:p>
        </p:txBody>
      </p:sp>
      <p:sp>
        <p:nvSpPr>
          <p:cNvPr id="47127" name="Line 25"/>
          <p:cNvSpPr>
            <a:spLocks noChangeShapeType="1"/>
          </p:cNvSpPr>
          <p:nvPr/>
        </p:nvSpPr>
        <p:spPr bwMode="auto">
          <a:xfrm>
            <a:off x="457200" y="3200400"/>
            <a:ext cx="8229600" cy="0"/>
          </a:xfrm>
          <a:prstGeom prst="line">
            <a:avLst/>
          </a:prstGeom>
          <a:noFill/>
          <a:ln w="12700">
            <a:solidFill>
              <a:schemeClr val="tx1"/>
            </a:solidFill>
            <a:prstDash val="sysDot"/>
            <a:round/>
            <a:headEnd/>
            <a:tailEnd/>
          </a:ln>
        </p:spPr>
        <p:txBody>
          <a:bodyPr/>
          <a:lstStyle/>
          <a:p>
            <a:endParaRPr lang="ar-SA"/>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title"/>
          </p:nvPr>
        </p:nvSpPr>
        <p:spPr>
          <a:xfrm>
            <a:off x="1676400" y="161925"/>
            <a:ext cx="6324600" cy="1428750"/>
          </a:xfrm>
          <a:effectLst>
            <a:outerShdw dist="71842" dir="2700000" algn="ctr" rotWithShape="0">
              <a:schemeClr val="bg2"/>
            </a:outerShdw>
          </a:effectLst>
        </p:spPr>
        <p:txBody>
          <a:bodyPr/>
          <a:lstStyle/>
          <a:p>
            <a:pPr>
              <a:defRPr/>
            </a:pPr>
            <a:r>
              <a:rPr lang="en-US" b="1"/>
              <a:t>Constant Growth Model Example</a:t>
            </a:r>
          </a:p>
        </p:txBody>
      </p:sp>
      <p:sp>
        <p:nvSpPr>
          <p:cNvPr id="31748" name="Rectangle 4"/>
          <p:cNvSpPr>
            <a:spLocks noGrp="1" noChangeArrowheads="1"/>
          </p:cNvSpPr>
          <p:nvPr>
            <p:ph type="body" idx="1"/>
          </p:nvPr>
        </p:nvSpPr>
        <p:spPr>
          <a:xfrm>
            <a:off x="457200" y="1828800"/>
            <a:ext cx="8153400" cy="4643438"/>
          </a:xfrm>
          <a:ln>
            <a:solidFill>
              <a:srgbClr val="D678F8"/>
            </a:solidFill>
          </a:ln>
          <a:effectLst>
            <a:outerShdw algn="ctr" rotWithShape="0">
              <a:schemeClr val="bg2"/>
            </a:outerShdw>
          </a:effectLst>
        </p:spPr>
        <p:txBody>
          <a:bodyPr>
            <a:spAutoFit/>
          </a:bodyPr>
          <a:lstStyle/>
          <a:p>
            <a:pPr marL="0" indent="0" algn="ctr">
              <a:buFont typeface="Monotype Sorts" pitchFamily="2" charset="2"/>
              <a:buNone/>
              <a:defRPr/>
            </a:pPr>
            <a:r>
              <a:rPr lang="en-US" sz="3200" smtClean="0"/>
              <a:t>Stock CG has an expected </a:t>
            </a:r>
            <a:r>
              <a:rPr lang="en-US" sz="3200" smtClean="0">
                <a:solidFill>
                  <a:srgbClr val="D678F8"/>
                </a:solidFill>
              </a:rPr>
              <a:t>dividend growth rate of 8%</a:t>
            </a:r>
            <a:r>
              <a:rPr lang="en-US" sz="3200" smtClean="0"/>
              <a:t>. Each share of stock just received an annual </a:t>
            </a:r>
            <a:r>
              <a:rPr lang="en-US" sz="3200" smtClean="0">
                <a:solidFill>
                  <a:schemeClr val="tx2"/>
                </a:solidFill>
              </a:rPr>
              <a:t>$3.24 dividend</a:t>
            </a:r>
            <a:r>
              <a:rPr lang="en-US" sz="3200" smtClean="0"/>
              <a:t>.  The appropriate </a:t>
            </a:r>
            <a:r>
              <a:rPr lang="en-US" sz="3200" smtClean="0">
                <a:solidFill>
                  <a:srgbClr val="42B200"/>
                </a:solidFill>
              </a:rPr>
              <a:t>discount rate is 15%</a:t>
            </a:r>
            <a:r>
              <a:rPr lang="en-US" sz="3200" smtClean="0"/>
              <a:t>.  What is the value of the </a:t>
            </a:r>
            <a:r>
              <a:rPr lang="en-US" sz="3200" smtClean="0">
                <a:solidFill>
                  <a:schemeClr val="hlink"/>
                </a:solidFill>
                <a:effectLst>
                  <a:outerShdw blurRad="38100" dist="38100" dir="2700000" algn="tl">
                    <a:srgbClr val="C0C0C0"/>
                  </a:outerShdw>
                </a:effectLst>
              </a:rPr>
              <a:t>common stock</a:t>
            </a:r>
            <a:r>
              <a:rPr lang="en-US" sz="3200" smtClean="0"/>
              <a:t>?</a:t>
            </a:r>
          </a:p>
          <a:p>
            <a:pPr marL="0" indent="0">
              <a:buFont typeface="Monotype Sorts" pitchFamily="2" charset="2"/>
              <a:buNone/>
              <a:defRPr/>
            </a:pPr>
            <a:r>
              <a:rPr lang="en-US" sz="3200" smtClean="0">
                <a:solidFill>
                  <a:schemeClr val="tx2"/>
                </a:solidFill>
                <a:effectLst>
                  <a:outerShdw blurRad="38100" dist="38100" dir="2700000" algn="tl">
                    <a:srgbClr val="C0C0C0"/>
                  </a:outerShdw>
                </a:effectLst>
              </a:rPr>
              <a:t>D</a:t>
            </a:r>
            <a:r>
              <a:rPr lang="en-US" sz="3200" baseline="-25000" smtClean="0">
                <a:solidFill>
                  <a:schemeClr val="tx2"/>
                </a:solidFill>
                <a:effectLst>
                  <a:outerShdw blurRad="38100" dist="38100" dir="2700000" algn="tl">
                    <a:srgbClr val="C0C0C0"/>
                  </a:outerShdw>
                </a:effectLst>
              </a:rPr>
              <a:t>1</a:t>
            </a:r>
            <a:r>
              <a:rPr lang="en-US" sz="3200" smtClean="0"/>
              <a:t> 	= </a:t>
            </a:r>
            <a:r>
              <a:rPr lang="en-US" sz="3200" smtClean="0">
                <a:solidFill>
                  <a:schemeClr val="tx2"/>
                </a:solidFill>
                <a:effectLst>
                  <a:outerShdw blurRad="38100" dist="38100" dir="2700000" algn="tl">
                    <a:srgbClr val="C0C0C0"/>
                  </a:outerShdw>
                </a:effectLst>
              </a:rPr>
              <a:t>$3.24</a:t>
            </a:r>
            <a:r>
              <a:rPr lang="en-US" sz="3200" smtClean="0"/>
              <a:t> ( 1 + </a:t>
            </a:r>
            <a:r>
              <a:rPr lang="en-US" sz="3200" smtClean="0">
                <a:solidFill>
                  <a:srgbClr val="D678F8"/>
                </a:solidFill>
              </a:rPr>
              <a:t>0.08</a:t>
            </a:r>
            <a:r>
              <a:rPr lang="en-US" sz="3200" smtClean="0"/>
              <a:t> ) = </a:t>
            </a:r>
            <a:r>
              <a:rPr lang="en-US" sz="3200" smtClean="0">
                <a:solidFill>
                  <a:schemeClr val="tx2"/>
                </a:solidFill>
                <a:effectLst>
                  <a:outerShdw blurRad="38100" dist="38100" dir="2700000" algn="tl">
                    <a:srgbClr val="C0C0C0"/>
                  </a:outerShdw>
                </a:effectLst>
              </a:rPr>
              <a:t>$3.50</a:t>
            </a:r>
            <a:endParaRPr lang="en-US" sz="3200" smtClean="0"/>
          </a:p>
          <a:p>
            <a:pPr marL="0" indent="0" algn="ctr">
              <a:buFont typeface="Monotype Sorts" pitchFamily="2" charset="2"/>
              <a:buNone/>
              <a:defRPr/>
            </a:pPr>
            <a:endParaRPr lang="en-US" sz="1200" smtClean="0"/>
          </a:p>
          <a:p>
            <a:pPr marL="0" indent="0">
              <a:buFont typeface="Monotype Sorts" pitchFamily="2" charset="2"/>
              <a:buNone/>
              <a:defRPr/>
            </a:pPr>
            <a:r>
              <a:rPr lang="en-US" sz="3200" smtClean="0">
                <a:solidFill>
                  <a:schemeClr val="hlink"/>
                </a:solidFill>
                <a:effectLst>
                  <a:outerShdw blurRad="38100" dist="38100" dir="2700000" algn="tl">
                    <a:srgbClr val="C0C0C0"/>
                  </a:outerShdw>
                </a:effectLst>
              </a:rPr>
              <a:t>V</a:t>
            </a:r>
            <a:r>
              <a:rPr lang="en-US" sz="3200" baseline="-25000" smtClean="0">
                <a:solidFill>
                  <a:schemeClr val="hlink"/>
                </a:solidFill>
                <a:effectLst>
                  <a:outerShdw blurRad="38100" dist="38100" dir="2700000" algn="tl">
                    <a:srgbClr val="C0C0C0"/>
                  </a:outerShdw>
                </a:effectLst>
              </a:rPr>
              <a:t>CG</a:t>
            </a:r>
            <a:r>
              <a:rPr lang="en-US" sz="3200" smtClean="0"/>
              <a:t>  	= </a:t>
            </a:r>
            <a:r>
              <a:rPr lang="en-US" sz="3200" smtClean="0">
                <a:solidFill>
                  <a:schemeClr val="tx2"/>
                </a:solidFill>
                <a:effectLst>
                  <a:outerShdw blurRad="38100" dist="38100" dir="2700000" algn="tl">
                    <a:srgbClr val="C0C0C0"/>
                  </a:outerShdw>
                </a:effectLst>
              </a:rPr>
              <a:t>D</a:t>
            </a:r>
            <a:r>
              <a:rPr lang="en-US" sz="3200" baseline="-25000" smtClean="0">
                <a:solidFill>
                  <a:schemeClr val="tx2"/>
                </a:solidFill>
                <a:effectLst>
                  <a:outerShdw blurRad="38100" dist="38100" dir="2700000" algn="tl">
                    <a:srgbClr val="C0C0C0"/>
                  </a:outerShdw>
                </a:effectLst>
              </a:rPr>
              <a:t>1</a:t>
            </a:r>
            <a:r>
              <a:rPr lang="en-US" sz="3200" smtClean="0"/>
              <a:t> / ( </a:t>
            </a:r>
            <a:r>
              <a:rPr lang="en-US" sz="3200" smtClean="0">
                <a:solidFill>
                  <a:srgbClr val="42B200"/>
                </a:solidFill>
                <a:effectLst>
                  <a:outerShdw blurRad="38100" dist="38100" dir="2700000" algn="tl">
                    <a:srgbClr val="C0C0C0"/>
                  </a:outerShdw>
                </a:effectLst>
              </a:rPr>
              <a:t>k</a:t>
            </a:r>
            <a:r>
              <a:rPr lang="en-US" sz="3200" baseline="-25000" smtClean="0">
                <a:solidFill>
                  <a:srgbClr val="42B200"/>
                </a:solidFill>
                <a:effectLst>
                  <a:outerShdw blurRad="38100" dist="38100" dir="2700000" algn="tl">
                    <a:srgbClr val="C0C0C0"/>
                  </a:outerShdw>
                </a:effectLst>
              </a:rPr>
              <a:t>e</a:t>
            </a:r>
            <a:r>
              <a:rPr lang="en-US" sz="3200" baseline="-25000" smtClean="0">
                <a:solidFill>
                  <a:srgbClr val="014A01"/>
                </a:solidFill>
                <a:effectLst>
                  <a:outerShdw blurRad="38100" dist="38100" dir="2700000" algn="tl">
                    <a:srgbClr val="C0C0C0"/>
                  </a:outerShdw>
                </a:effectLst>
              </a:rPr>
              <a:t>  </a:t>
            </a:r>
            <a:r>
              <a:rPr lang="en-US" sz="3200" smtClean="0"/>
              <a:t>- </a:t>
            </a:r>
            <a:r>
              <a:rPr lang="en-US" sz="3200" smtClean="0">
                <a:solidFill>
                  <a:srgbClr val="D678F8"/>
                </a:solidFill>
              </a:rPr>
              <a:t>g</a:t>
            </a:r>
            <a:r>
              <a:rPr lang="en-US" sz="3200" smtClean="0"/>
              <a:t> ) = </a:t>
            </a:r>
            <a:r>
              <a:rPr lang="en-US" sz="3200" smtClean="0">
                <a:solidFill>
                  <a:schemeClr val="tx2"/>
                </a:solidFill>
                <a:effectLst>
                  <a:outerShdw blurRad="38100" dist="38100" dir="2700000" algn="tl">
                    <a:srgbClr val="C0C0C0"/>
                  </a:outerShdw>
                </a:effectLst>
              </a:rPr>
              <a:t>$3.50</a:t>
            </a:r>
            <a:r>
              <a:rPr lang="en-US" sz="3200" smtClean="0"/>
              <a:t> / (</a:t>
            </a:r>
            <a:r>
              <a:rPr lang="en-US" sz="3200" smtClean="0">
                <a:solidFill>
                  <a:srgbClr val="42B200"/>
                </a:solidFill>
                <a:effectLst>
                  <a:outerShdw blurRad="38100" dist="38100" dir="2700000" algn="tl">
                    <a:srgbClr val="C0C0C0"/>
                  </a:outerShdw>
                </a:effectLst>
              </a:rPr>
              <a:t>0.15</a:t>
            </a:r>
            <a:r>
              <a:rPr lang="en-US" sz="3200" smtClean="0"/>
              <a:t> - </a:t>
            </a:r>
            <a:r>
              <a:rPr lang="en-US" sz="3200" smtClean="0">
                <a:solidFill>
                  <a:srgbClr val="D678F8"/>
                </a:solidFill>
              </a:rPr>
              <a:t>0.08</a:t>
            </a:r>
            <a:r>
              <a:rPr lang="en-US" sz="3200" smtClean="0"/>
              <a:t> ) 	=</a:t>
            </a:r>
            <a:r>
              <a:rPr lang="en-US" sz="3200" smtClean="0">
                <a:solidFill>
                  <a:schemeClr val="hlink"/>
                </a:solidFill>
                <a:effectLst>
                  <a:outerShdw blurRad="38100" dist="38100" dir="2700000" algn="tl">
                    <a:srgbClr val="C0C0C0"/>
                  </a:outerShdw>
                </a:effectLst>
              </a:rPr>
              <a:t> $50</a:t>
            </a:r>
          </a:p>
        </p:txBody>
      </p:sp>
      <p:sp>
        <p:nvSpPr>
          <p:cNvPr id="48132" name="Line 6"/>
          <p:cNvSpPr>
            <a:spLocks noChangeShapeType="1"/>
          </p:cNvSpPr>
          <p:nvPr/>
        </p:nvSpPr>
        <p:spPr bwMode="auto">
          <a:xfrm>
            <a:off x="457200" y="4419600"/>
            <a:ext cx="8153400" cy="0"/>
          </a:xfrm>
          <a:prstGeom prst="line">
            <a:avLst/>
          </a:prstGeom>
          <a:noFill/>
          <a:ln w="12700">
            <a:solidFill>
              <a:schemeClr val="tx1"/>
            </a:solidFill>
            <a:prstDash val="sysDot"/>
            <a:round/>
            <a:headEnd/>
            <a:tailEnd/>
          </a:ln>
        </p:spPr>
        <p:txBody>
          <a:bodyPr/>
          <a:lstStyle/>
          <a:p>
            <a:endParaRPr lang="ar-SA"/>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1377950" y="4883150"/>
            <a:ext cx="1739900" cy="1511300"/>
          </a:xfrm>
          <a:prstGeom prst="rect">
            <a:avLst/>
          </a:prstGeom>
          <a:solidFill>
            <a:schemeClr val="accent1"/>
          </a:solidFill>
          <a:ln w="12700">
            <a:solidFill>
              <a:srgbClr val="000000"/>
            </a:solidFill>
            <a:miter lim="800000"/>
            <a:headEnd/>
            <a:tailEnd/>
          </a:ln>
        </p:spPr>
        <p:txBody>
          <a:bodyPr wrap="none" anchor="ctr"/>
          <a:lstStyle/>
          <a:p>
            <a:pPr eaLnBrk="0" hangingPunct="0"/>
            <a:endParaRPr lang="en-GB"/>
          </a:p>
        </p:txBody>
      </p:sp>
      <p:sp>
        <p:nvSpPr>
          <p:cNvPr id="32772" name="Rectangle 4"/>
          <p:cNvSpPr>
            <a:spLocks noGrp="1" noChangeArrowheads="1"/>
          </p:cNvSpPr>
          <p:nvPr>
            <p:ph type="title"/>
          </p:nvPr>
        </p:nvSpPr>
        <p:spPr>
          <a:xfrm>
            <a:off x="1676400" y="763588"/>
            <a:ext cx="7162800" cy="758825"/>
          </a:xfrm>
          <a:effectLst>
            <a:outerShdw dist="71842" dir="2700000" algn="ctr" rotWithShape="0">
              <a:schemeClr val="bg2"/>
            </a:outerShdw>
          </a:effectLst>
        </p:spPr>
        <p:txBody>
          <a:bodyPr/>
          <a:lstStyle/>
          <a:p>
            <a:pPr>
              <a:defRPr/>
            </a:pPr>
            <a:r>
              <a:rPr lang="en-US" b="1"/>
              <a:t>Zero Growth Model</a:t>
            </a:r>
          </a:p>
        </p:txBody>
      </p:sp>
      <p:sp>
        <p:nvSpPr>
          <p:cNvPr id="32773" name="Rectangle 5"/>
          <p:cNvSpPr>
            <a:spLocks noGrp="1" noChangeArrowheads="1"/>
          </p:cNvSpPr>
          <p:nvPr>
            <p:ph type="body" idx="1"/>
          </p:nvPr>
        </p:nvSpPr>
        <p:spPr>
          <a:xfrm>
            <a:off x="76200" y="2057400"/>
            <a:ext cx="8839200" cy="1066800"/>
          </a:xfrm>
          <a:effectLst>
            <a:outerShdw algn="ctr" rotWithShape="0">
              <a:schemeClr val="bg2"/>
            </a:outerShdw>
          </a:effectLst>
        </p:spPr>
        <p:txBody>
          <a:bodyPr/>
          <a:lstStyle/>
          <a:p>
            <a:pPr marL="0" indent="0" algn="ctr">
              <a:buFont typeface="Monotype Sorts" pitchFamily="2" charset="2"/>
              <a:buNone/>
              <a:defRPr/>
            </a:pPr>
            <a:r>
              <a:rPr lang="en-US" sz="3200" dirty="0"/>
              <a:t>The </a:t>
            </a:r>
            <a:r>
              <a:rPr lang="en-US" sz="3200" dirty="0">
                <a:solidFill>
                  <a:schemeClr val="hlink"/>
                </a:solidFill>
                <a:effectLst>
                  <a:outerShdw blurRad="38100" dist="38100" dir="2700000" algn="tl">
                    <a:srgbClr val="C0C0C0"/>
                  </a:outerShdw>
                </a:effectLst>
              </a:rPr>
              <a:t>zero growth model </a:t>
            </a:r>
            <a:r>
              <a:rPr lang="en-US" sz="3200" dirty="0"/>
              <a:t>assumes that dividends will grow forever at the rate </a:t>
            </a:r>
            <a:r>
              <a:rPr lang="en-US" sz="3200" dirty="0">
                <a:solidFill>
                  <a:srgbClr val="380069"/>
                </a:solidFill>
              </a:rPr>
              <a:t>g </a:t>
            </a:r>
            <a:r>
              <a:rPr lang="en-US" sz="3200" dirty="0"/>
              <a:t>= 0</a:t>
            </a:r>
            <a:r>
              <a:rPr lang="en-US" sz="3200" dirty="0" smtClean="0"/>
              <a:t>.</a:t>
            </a:r>
            <a:endParaRPr lang="en-US" sz="3200" dirty="0"/>
          </a:p>
        </p:txBody>
      </p:sp>
      <p:sp>
        <p:nvSpPr>
          <p:cNvPr id="49157" name="Rectangle 7"/>
          <p:cNvSpPr>
            <a:spLocks noChangeArrowheads="1"/>
          </p:cNvSpPr>
          <p:nvPr/>
        </p:nvSpPr>
        <p:spPr bwMode="auto">
          <a:xfrm>
            <a:off x="1585913" y="3978275"/>
            <a:ext cx="1490662" cy="515938"/>
          </a:xfrm>
          <a:prstGeom prst="rect">
            <a:avLst/>
          </a:prstGeom>
          <a:noFill/>
          <a:ln w="12700">
            <a:noFill/>
            <a:miter lim="800000"/>
            <a:headEnd/>
            <a:tailEnd/>
          </a:ln>
        </p:spPr>
        <p:txBody>
          <a:bodyPr wrap="none" lIns="90488" tIns="44450" rIns="90488" bIns="44450">
            <a:spAutoFit/>
          </a:bodyPr>
          <a:lstStyle/>
          <a:p>
            <a:pPr eaLnBrk="0" hangingPunct="0"/>
            <a:r>
              <a:rPr lang="en-US" sz="2800"/>
              <a:t>(1 +</a:t>
            </a:r>
            <a:r>
              <a:rPr lang="en-US" sz="2800">
                <a:solidFill>
                  <a:srgbClr val="014A01"/>
                </a:solidFill>
              </a:rPr>
              <a:t> </a:t>
            </a:r>
            <a:r>
              <a:rPr lang="en-US" sz="2800">
                <a:solidFill>
                  <a:srgbClr val="42B200"/>
                </a:solidFill>
              </a:rPr>
              <a:t>k</a:t>
            </a:r>
            <a:r>
              <a:rPr lang="en-US" sz="2800" baseline="-25000">
                <a:solidFill>
                  <a:srgbClr val="42B200"/>
                </a:solidFill>
              </a:rPr>
              <a:t>e</a:t>
            </a:r>
            <a:r>
              <a:rPr lang="en-US" sz="2800"/>
              <a:t>)</a:t>
            </a:r>
            <a:r>
              <a:rPr lang="en-US" sz="2800" baseline="30000">
                <a:solidFill>
                  <a:schemeClr val="hlink"/>
                </a:solidFill>
              </a:rPr>
              <a:t>1</a:t>
            </a:r>
          </a:p>
        </p:txBody>
      </p:sp>
      <p:sp>
        <p:nvSpPr>
          <p:cNvPr id="49158" name="Rectangle 8"/>
          <p:cNvSpPr>
            <a:spLocks noChangeArrowheads="1"/>
          </p:cNvSpPr>
          <p:nvPr/>
        </p:nvSpPr>
        <p:spPr bwMode="auto">
          <a:xfrm>
            <a:off x="3643313" y="3978275"/>
            <a:ext cx="1490662" cy="515938"/>
          </a:xfrm>
          <a:prstGeom prst="rect">
            <a:avLst/>
          </a:prstGeom>
          <a:noFill/>
          <a:ln w="12700">
            <a:noFill/>
            <a:miter lim="800000"/>
            <a:headEnd/>
            <a:tailEnd/>
          </a:ln>
        </p:spPr>
        <p:txBody>
          <a:bodyPr wrap="none" lIns="90488" tIns="44450" rIns="90488" bIns="44450">
            <a:spAutoFit/>
          </a:bodyPr>
          <a:lstStyle/>
          <a:p>
            <a:pPr eaLnBrk="0" hangingPunct="0"/>
            <a:r>
              <a:rPr lang="en-US" sz="2800"/>
              <a:t>(1 + </a:t>
            </a:r>
            <a:r>
              <a:rPr lang="en-US" sz="2800">
                <a:solidFill>
                  <a:srgbClr val="42B200"/>
                </a:solidFill>
              </a:rPr>
              <a:t>k</a:t>
            </a:r>
            <a:r>
              <a:rPr lang="en-US" sz="2800" baseline="-25000">
                <a:solidFill>
                  <a:srgbClr val="42B200"/>
                </a:solidFill>
              </a:rPr>
              <a:t>e</a:t>
            </a:r>
            <a:r>
              <a:rPr lang="en-US" sz="2800"/>
              <a:t>)</a:t>
            </a:r>
            <a:r>
              <a:rPr lang="en-US" sz="2800" baseline="30000">
                <a:solidFill>
                  <a:schemeClr val="hlink"/>
                </a:solidFill>
              </a:rPr>
              <a:t>2</a:t>
            </a:r>
          </a:p>
        </p:txBody>
      </p:sp>
      <p:sp>
        <p:nvSpPr>
          <p:cNvPr id="49159" name="Rectangle 9"/>
          <p:cNvSpPr>
            <a:spLocks noChangeArrowheads="1"/>
          </p:cNvSpPr>
          <p:nvPr/>
        </p:nvSpPr>
        <p:spPr bwMode="auto">
          <a:xfrm>
            <a:off x="6538913" y="3978275"/>
            <a:ext cx="1500187" cy="515938"/>
          </a:xfrm>
          <a:prstGeom prst="rect">
            <a:avLst/>
          </a:prstGeom>
          <a:noFill/>
          <a:ln w="12700">
            <a:noFill/>
            <a:miter lim="800000"/>
            <a:headEnd/>
            <a:tailEnd/>
          </a:ln>
        </p:spPr>
        <p:txBody>
          <a:bodyPr wrap="none" lIns="90488" tIns="44450" rIns="90488" bIns="44450">
            <a:spAutoFit/>
          </a:bodyPr>
          <a:lstStyle/>
          <a:p>
            <a:pPr eaLnBrk="0" hangingPunct="0"/>
            <a:r>
              <a:rPr lang="en-US" sz="2800"/>
              <a:t>(1 + </a:t>
            </a:r>
            <a:r>
              <a:rPr lang="en-US" sz="2800">
                <a:solidFill>
                  <a:srgbClr val="42B200"/>
                </a:solidFill>
              </a:rPr>
              <a:t>k</a:t>
            </a:r>
            <a:r>
              <a:rPr lang="en-US" sz="2800" baseline="-25000">
                <a:solidFill>
                  <a:srgbClr val="42B200"/>
                </a:solidFill>
              </a:rPr>
              <a:t>e</a:t>
            </a:r>
            <a:r>
              <a:rPr lang="en-US" sz="2800"/>
              <a:t>)</a:t>
            </a:r>
            <a:r>
              <a:rPr lang="en-US" sz="2400" baseline="50000">
                <a:solidFill>
                  <a:schemeClr val="hlink"/>
                </a:solidFill>
                <a:latin typeface="Symbol" pitchFamily="18" charset="2"/>
              </a:rPr>
              <a:t>¥</a:t>
            </a:r>
          </a:p>
        </p:txBody>
      </p:sp>
      <p:sp>
        <p:nvSpPr>
          <p:cNvPr id="49160" name="Rectangle 10"/>
          <p:cNvSpPr>
            <a:spLocks noChangeArrowheads="1"/>
          </p:cNvSpPr>
          <p:nvPr/>
        </p:nvSpPr>
        <p:spPr bwMode="auto">
          <a:xfrm>
            <a:off x="519113" y="3657600"/>
            <a:ext cx="1174750" cy="576263"/>
          </a:xfrm>
          <a:prstGeom prst="rect">
            <a:avLst/>
          </a:prstGeom>
          <a:noFill/>
          <a:ln w="12700">
            <a:noFill/>
            <a:miter lim="800000"/>
            <a:headEnd/>
            <a:tailEnd/>
          </a:ln>
        </p:spPr>
        <p:txBody>
          <a:bodyPr wrap="none" lIns="90488" tIns="44450" rIns="90488" bIns="44450">
            <a:spAutoFit/>
          </a:bodyPr>
          <a:lstStyle/>
          <a:p>
            <a:pPr eaLnBrk="0" hangingPunct="0"/>
            <a:r>
              <a:rPr lang="en-US" sz="3200"/>
              <a:t>V</a:t>
            </a:r>
            <a:r>
              <a:rPr lang="en-US" sz="3200" baseline="-25000"/>
              <a:t>ZG</a:t>
            </a:r>
            <a:r>
              <a:rPr lang="en-US" sz="3200"/>
              <a:t> =</a:t>
            </a:r>
          </a:p>
        </p:txBody>
      </p:sp>
      <p:sp>
        <p:nvSpPr>
          <p:cNvPr id="49161" name="Rectangle 11"/>
          <p:cNvSpPr>
            <a:spLocks noChangeArrowheads="1"/>
          </p:cNvSpPr>
          <p:nvPr/>
        </p:nvSpPr>
        <p:spPr bwMode="auto">
          <a:xfrm>
            <a:off x="3186113" y="3733800"/>
            <a:ext cx="447675" cy="638175"/>
          </a:xfrm>
          <a:prstGeom prst="rect">
            <a:avLst/>
          </a:prstGeom>
          <a:noFill/>
          <a:ln w="12700">
            <a:noFill/>
            <a:miter lim="800000"/>
            <a:headEnd/>
            <a:tailEnd/>
          </a:ln>
        </p:spPr>
        <p:txBody>
          <a:bodyPr wrap="none" lIns="90488" tIns="44450" rIns="90488" bIns="44450">
            <a:spAutoFit/>
          </a:bodyPr>
          <a:lstStyle/>
          <a:p>
            <a:pPr eaLnBrk="0" hangingPunct="0"/>
            <a:r>
              <a:rPr lang="en-US"/>
              <a:t>+</a:t>
            </a:r>
          </a:p>
        </p:txBody>
      </p:sp>
      <p:sp>
        <p:nvSpPr>
          <p:cNvPr id="49162" name="Rectangle 12"/>
          <p:cNvSpPr>
            <a:spLocks noChangeArrowheads="1"/>
          </p:cNvSpPr>
          <p:nvPr/>
        </p:nvSpPr>
        <p:spPr bwMode="auto">
          <a:xfrm>
            <a:off x="5167313" y="3733800"/>
            <a:ext cx="1349375" cy="638175"/>
          </a:xfrm>
          <a:prstGeom prst="rect">
            <a:avLst/>
          </a:prstGeom>
          <a:noFill/>
          <a:ln w="12700">
            <a:noFill/>
            <a:miter lim="800000"/>
            <a:headEnd/>
            <a:tailEnd/>
          </a:ln>
        </p:spPr>
        <p:txBody>
          <a:bodyPr wrap="none" lIns="90488" tIns="44450" rIns="90488" bIns="44450">
            <a:spAutoFit/>
          </a:bodyPr>
          <a:lstStyle/>
          <a:p>
            <a:pPr eaLnBrk="0" hangingPunct="0"/>
            <a:r>
              <a:rPr lang="en-US"/>
              <a:t>+ ... +</a:t>
            </a:r>
          </a:p>
        </p:txBody>
      </p:sp>
      <p:sp>
        <p:nvSpPr>
          <p:cNvPr id="49163" name="Line 13"/>
          <p:cNvSpPr>
            <a:spLocks noChangeShapeType="1"/>
          </p:cNvSpPr>
          <p:nvPr/>
        </p:nvSpPr>
        <p:spPr bwMode="auto">
          <a:xfrm>
            <a:off x="1600200" y="3962400"/>
            <a:ext cx="1371600" cy="0"/>
          </a:xfrm>
          <a:prstGeom prst="line">
            <a:avLst/>
          </a:prstGeom>
          <a:noFill/>
          <a:ln w="25400">
            <a:solidFill>
              <a:srgbClr val="000000"/>
            </a:solidFill>
            <a:round/>
            <a:headEnd/>
            <a:tailEnd/>
          </a:ln>
        </p:spPr>
        <p:txBody>
          <a:bodyPr/>
          <a:lstStyle/>
          <a:p>
            <a:endParaRPr lang="ar-SA"/>
          </a:p>
        </p:txBody>
      </p:sp>
      <p:sp>
        <p:nvSpPr>
          <p:cNvPr id="49164" name="Line 14"/>
          <p:cNvSpPr>
            <a:spLocks noChangeShapeType="1"/>
          </p:cNvSpPr>
          <p:nvPr/>
        </p:nvSpPr>
        <p:spPr bwMode="auto">
          <a:xfrm>
            <a:off x="3657600" y="3962400"/>
            <a:ext cx="1371600" cy="0"/>
          </a:xfrm>
          <a:prstGeom prst="line">
            <a:avLst/>
          </a:prstGeom>
          <a:noFill/>
          <a:ln w="25400">
            <a:solidFill>
              <a:srgbClr val="000000"/>
            </a:solidFill>
            <a:round/>
            <a:headEnd/>
            <a:tailEnd/>
          </a:ln>
        </p:spPr>
        <p:txBody>
          <a:bodyPr/>
          <a:lstStyle/>
          <a:p>
            <a:endParaRPr lang="ar-SA"/>
          </a:p>
        </p:txBody>
      </p:sp>
      <p:sp>
        <p:nvSpPr>
          <p:cNvPr id="49165" name="Line 15"/>
          <p:cNvSpPr>
            <a:spLocks noChangeShapeType="1"/>
          </p:cNvSpPr>
          <p:nvPr/>
        </p:nvSpPr>
        <p:spPr bwMode="auto">
          <a:xfrm>
            <a:off x="6553200" y="3962400"/>
            <a:ext cx="1371600" cy="0"/>
          </a:xfrm>
          <a:prstGeom prst="line">
            <a:avLst/>
          </a:prstGeom>
          <a:noFill/>
          <a:ln w="25400">
            <a:solidFill>
              <a:srgbClr val="000000"/>
            </a:solidFill>
            <a:round/>
            <a:headEnd/>
            <a:tailEnd/>
          </a:ln>
        </p:spPr>
        <p:txBody>
          <a:bodyPr/>
          <a:lstStyle/>
          <a:p>
            <a:endParaRPr lang="ar-SA"/>
          </a:p>
        </p:txBody>
      </p:sp>
      <p:sp>
        <p:nvSpPr>
          <p:cNvPr id="49166" name="Rectangle 16"/>
          <p:cNvSpPr>
            <a:spLocks noChangeArrowheads="1"/>
          </p:cNvSpPr>
          <p:nvPr/>
        </p:nvSpPr>
        <p:spPr bwMode="auto">
          <a:xfrm>
            <a:off x="1890713" y="3352800"/>
            <a:ext cx="681037"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D</a:t>
            </a:r>
            <a:r>
              <a:rPr lang="en-US" baseline="-25000">
                <a:solidFill>
                  <a:schemeClr val="hlink"/>
                </a:solidFill>
              </a:rPr>
              <a:t>1</a:t>
            </a:r>
          </a:p>
        </p:txBody>
      </p:sp>
      <p:sp>
        <p:nvSpPr>
          <p:cNvPr id="49167" name="Rectangle 17"/>
          <p:cNvSpPr>
            <a:spLocks noChangeArrowheads="1"/>
          </p:cNvSpPr>
          <p:nvPr/>
        </p:nvSpPr>
        <p:spPr bwMode="auto">
          <a:xfrm>
            <a:off x="6919913" y="3352800"/>
            <a:ext cx="655637"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D</a:t>
            </a:r>
            <a:r>
              <a:rPr lang="en-US" sz="2400" baseline="-25000">
                <a:solidFill>
                  <a:schemeClr val="hlink"/>
                </a:solidFill>
                <a:latin typeface="Symbol" pitchFamily="18" charset="2"/>
              </a:rPr>
              <a:t>¥</a:t>
            </a:r>
          </a:p>
        </p:txBody>
      </p:sp>
      <p:sp>
        <p:nvSpPr>
          <p:cNvPr id="49168" name="Rectangle 18"/>
          <p:cNvSpPr>
            <a:spLocks noChangeArrowheads="1"/>
          </p:cNvSpPr>
          <p:nvPr/>
        </p:nvSpPr>
        <p:spPr bwMode="auto">
          <a:xfrm>
            <a:off x="823913" y="5334000"/>
            <a:ext cx="447675" cy="638175"/>
          </a:xfrm>
          <a:prstGeom prst="rect">
            <a:avLst/>
          </a:prstGeom>
          <a:noFill/>
          <a:ln w="12700">
            <a:noFill/>
            <a:miter lim="800000"/>
            <a:headEnd/>
            <a:tailEnd/>
          </a:ln>
        </p:spPr>
        <p:txBody>
          <a:bodyPr wrap="none" lIns="90488" tIns="44450" rIns="90488" bIns="44450">
            <a:spAutoFit/>
          </a:bodyPr>
          <a:lstStyle/>
          <a:p>
            <a:pPr eaLnBrk="0" hangingPunct="0"/>
            <a:r>
              <a:rPr lang="en-US"/>
              <a:t>=</a:t>
            </a:r>
          </a:p>
        </p:txBody>
      </p:sp>
      <p:sp>
        <p:nvSpPr>
          <p:cNvPr id="49169" name="Rectangle 19"/>
          <p:cNvSpPr>
            <a:spLocks noChangeArrowheads="1"/>
          </p:cNvSpPr>
          <p:nvPr/>
        </p:nvSpPr>
        <p:spPr bwMode="auto">
          <a:xfrm>
            <a:off x="1890713" y="5638800"/>
            <a:ext cx="604837" cy="638175"/>
          </a:xfrm>
          <a:prstGeom prst="rect">
            <a:avLst/>
          </a:prstGeom>
          <a:noFill/>
          <a:ln w="12700">
            <a:noFill/>
            <a:miter lim="800000"/>
            <a:headEnd/>
            <a:tailEnd/>
          </a:ln>
        </p:spPr>
        <p:txBody>
          <a:bodyPr wrap="none" lIns="90488" tIns="44450" rIns="90488" bIns="44450">
            <a:spAutoFit/>
          </a:bodyPr>
          <a:lstStyle/>
          <a:p>
            <a:pPr eaLnBrk="0" hangingPunct="0"/>
            <a:r>
              <a:rPr lang="en-US">
                <a:solidFill>
                  <a:srgbClr val="42B200"/>
                </a:solidFill>
              </a:rPr>
              <a:t>k</a:t>
            </a:r>
            <a:r>
              <a:rPr lang="en-US" baseline="-25000">
                <a:solidFill>
                  <a:srgbClr val="42B200"/>
                </a:solidFill>
              </a:rPr>
              <a:t>e</a:t>
            </a:r>
          </a:p>
        </p:txBody>
      </p:sp>
      <p:sp>
        <p:nvSpPr>
          <p:cNvPr id="49170" name="Line 20"/>
          <p:cNvSpPr>
            <a:spLocks noChangeShapeType="1"/>
          </p:cNvSpPr>
          <p:nvPr/>
        </p:nvSpPr>
        <p:spPr bwMode="auto">
          <a:xfrm>
            <a:off x="1600200" y="5638800"/>
            <a:ext cx="1371600" cy="0"/>
          </a:xfrm>
          <a:prstGeom prst="line">
            <a:avLst/>
          </a:prstGeom>
          <a:noFill/>
          <a:ln w="25400">
            <a:solidFill>
              <a:srgbClr val="000000"/>
            </a:solidFill>
            <a:round/>
            <a:headEnd/>
            <a:tailEnd/>
          </a:ln>
        </p:spPr>
        <p:txBody>
          <a:bodyPr/>
          <a:lstStyle/>
          <a:p>
            <a:endParaRPr lang="ar-SA"/>
          </a:p>
        </p:txBody>
      </p:sp>
      <p:sp>
        <p:nvSpPr>
          <p:cNvPr id="49171" name="Rectangle 21"/>
          <p:cNvSpPr>
            <a:spLocks noChangeArrowheads="1"/>
          </p:cNvSpPr>
          <p:nvPr/>
        </p:nvSpPr>
        <p:spPr bwMode="auto">
          <a:xfrm>
            <a:off x="1890713" y="5029200"/>
            <a:ext cx="681037"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D</a:t>
            </a:r>
            <a:r>
              <a:rPr lang="en-US" baseline="-25000">
                <a:solidFill>
                  <a:schemeClr val="tx2"/>
                </a:solidFill>
              </a:rPr>
              <a:t>1</a:t>
            </a:r>
          </a:p>
        </p:txBody>
      </p:sp>
      <p:sp>
        <p:nvSpPr>
          <p:cNvPr id="49172" name="Rectangle 22"/>
          <p:cNvSpPr>
            <a:spLocks noChangeArrowheads="1"/>
          </p:cNvSpPr>
          <p:nvPr/>
        </p:nvSpPr>
        <p:spPr bwMode="auto">
          <a:xfrm>
            <a:off x="3657600" y="4724400"/>
            <a:ext cx="5410200" cy="1828800"/>
          </a:xfrm>
          <a:prstGeom prst="rect">
            <a:avLst/>
          </a:prstGeom>
          <a:noFill/>
          <a:ln w="12700">
            <a:noFill/>
            <a:miter lim="800000"/>
            <a:headEnd/>
            <a:tailEnd/>
          </a:ln>
          <a:effectLst>
            <a:outerShdw algn="ctr" rotWithShape="0">
              <a:schemeClr val="bg2"/>
            </a:outerShdw>
          </a:effectLst>
        </p:spPr>
        <p:txBody>
          <a:bodyPr wrap="none" anchor="ctr"/>
          <a:lstStyle/>
          <a:p>
            <a:pPr eaLnBrk="0" hangingPunct="0"/>
            <a:endParaRPr lang="ar-SA"/>
          </a:p>
        </p:txBody>
      </p:sp>
      <p:sp>
        <p:nvSpPr>
          <p:cNvPr id="49173" name="Rectangle 23"/>
          <p:cNvSpPr>
            <a:spLocks noChangeArrowheads="1"/>
          </p:cNvSpPr>
          <p:nvPr/>
        </p:nvSpPr>
        <p:spPr bwMode="auto">
          <a:xfrm>
            <a:off x="3663950" y="5187950"/>
            <a:ext cx="5016500" cy="977900"/>
          </a:xfrm>
          <a:prstGeom prst="rect">
            <a:avLst/>
          </a:prstGeom>
          <a:noFill/>
          <a:ln w="12700">
            <a:solidFill>
              <a:srgbClr val="000000"/>
            </a:solidFill>
            <a:miter lim="800000"/>
            <a:headEnd/>
            <a:tailEnd/>
          </a:ln>
          <a:effectLst>
            <a:outerShdw algn="ctr" rotWithShape="0">
              <a:schemeClr val="bg2"/>
            </a:outerShdw>
          </a:effectLst>
        </p:spPr>
        <p:txBody>
          <a:bodyPr lIns="90488" tIns="44450" rIns="90488" bIns="44450"/>
          <a:lstStyle/>
          <a:p>
            <a:pPr eaLnBrk="0" hangingPunct="0"/>
            <a:r>
              <a:rPr lang="en-US" sz="2400">
                <a:solidFill>
                  <a:schemeClr val="tx2"/>
                </a:solidFill>
              </a:rPr>
              <a:t>D</a:t>
            </a:r>
            <a:r>
              <a:rPr lang="en-US" sz="2400" baseline="-25000">
                <a:solidFill>
                  <a:schemeClr val="tx2"/>
                </a:solidFill>
              </a:rPr>
              <a:t>1</a:t>
            </a:r>
            <a:r>
              <a:rPr lang="en-US" sz="2400"/>
              <a:t>:	Dividend paid at time 1.</a:t>
            </a:r>
          </a:p>
          <a:p>
            <a:pPr eaLnBrk="0" hangingPunct="0"/>
            <a:endParaRPr lang="en-US" sz="700"/>
          </a:p>
          <a:p>
            <a:pPr eaLnBrk="0" hangingPunct="0"/>
            <a:r>
              <a:rPr lang="en-US" sz="2400">
                <a:solidFill>
                  <a:srgbClr val="42B200"/>
                </a:solidFill>
              </a:rPr>
              <a:t>k</a:t>
            </a:r>
            <a:r>
              <a:rPr lang="en-US" sz="2400" baseline="-25000">
                <a:solidFill>
                  <a:srgbClr val="42B200"/>
                </a:solidFill>
              </a:rPr>
              <a:t>e</a:t>
            </a:r>
            <a:r>
              <a:rPr lang="en-US" sz="2400"/>
              <a:t>:  	Investor’s required return.</a:t>
            </a:r>
          </a:p>
        </p:txBody>
      </p:sp>
      <p:sp>
        <p:nvSpPr>
          <p:cNvPr id="49174" name="Rectangle 24"/>
          <p:cNvSpPr>
            <a:spLocks noChangeArrowheads="1"/>
          </p:cNvSpPr>
          <p:nvPr/>
        </p:nvSpPr>
        <p:spPr bwMode="auto">
          <a:xfrm>
            <a:off x="4100513" y="3352800"/>
            <a:ext cx="681037"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D</a:t>
            </a:r>
            <a:r>
              <a:rPr lang="en-US" baseline="-25000">
                <a:solidFill>
                  <a:schemeClr val="hlink"/>
                </a:solidFill>
              </a:rPr>
              <a:t>2</a:t>
            </a:r>
          </a:p>
        </p:txBody>
      </p:sp>
      <p:sp>
        <p:nvSpPr>
          <p:cNvPr id="49175" name="Line 25"/>
          <p:cNvSpPr>
            <a:spLocks noChangeShapeType="1"/>
          </p:cNvSpPr>
          <p:nvPr/>
        </p:nvSpPr>
        <p:spPr bwMode="auto">
          <a:xfrm>
            <a:off x="457200" y="3200400"/>
            <a:ext cx="8229600" cy="0"/>
          </a:xfrm>
          <a:prstGeom prst="line">
            <a:avLst/>
          </a:prstGeom>
          <a:noFill/>
          <a:ln w="12700">
            <a:solidFill>
              <a:schemeClr val="tx1"/>
            </a:solidFill>
            <a:prstDash val="sysDot"/>
            <a:round/>
            <a:headEnd/>
            <a:tailEnd/>
          </a:ln>
        </p:spPr>
        <p:txBody>
          <a:bodyPr/>
          <a:lstStyle/>
          <a:p>
            <a:endParaRPr lang="ar-SA"/>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title"/>
          </p:nvPr>
        </p:nvSpPr>
        <p:spPr>
          <a:xfrm>
            <a:off x="1676400" y="161925"/>
            <a:ext cx="6705600" cy="1428750"/>
          </a:xfrm>
          <a:effectLst>
            <a:outerShdw dist="71842" dir="2700000" algn="ctr" rotWithShape="0">
              <a:schemeClr val="bg2"/>
            </a:outerShdw>
          </a:effectLst>
        </p:spPr>
        <p:txBody>
          <a:bodyPr/>
          <a:lstStyle/>
          <a:p>
            <a:pPr>
              <a:defRPr/>
            </a:pPr>
            <a:r>
              <a:rPr lang="en-US" b="1"/>
              <a:t>Zero Growth 		</a:t>
            </a:r>
            <a:br>
              <a:rPr lang="en-US" b="1"/>
            </a:br>
            <a:r>
              <a:rPr lang="en-US" b="1"/>
              <a:t>Model Example</a:t>
            </a:r>
          </a:p>
        </p:txBody>
      </p:sp>
      <p:sp>
        <p:nvSpPr>
          <p:cNvPr id="33796" name="Rectangle 4"/>
          <p:cNvSpPr>
            <a:spLocks noGrp="1" noChangeArrowheads="1"/>
          </p:cNvSpPr>
          <p:nvPr>
            <p:ph type="body" idx="1"/>
          </p:nvPr>
        </p:nvSpPr>
        <p:spPr>
          <a:xfrm>
            <a:off x="457200" y="1828800"/>
            <a:ext cx="8153400" cy="2438400"/>
          </a:xfrm>
          <a:effectLst>
            <a:outerShdw algn="ctr" rotWithShape="0">
              <a:schemeClr val="bg2"/>
            </a:outerShdw>
          </a:effectLst>
        </p:spPr>
        <p:txBody>
          <a:bodyPr/>
          <a:lstStyle/>
          <a:p>
            <a:pPr marL="0" indent="0" algn="ctr">
              <a:lnSpc>
                <a:spcPct val="90000"/>
              </a:lnSpc>
              <a:buFont typeface="Monotype Sorts" pitchFamily="2" charset="2"/>
              <a:buNone/>
              <a:defRPr/>
            </a:pPr>
            <a:r>
              <a:rPr lang="en-US" sz="3200" smtClean="0"/>
              <a:t>Stock ZG has an expected </a:t>
            </a:r>
            <a:r>
              <a:rPr lang="en-US" sz="3200" smtClean="0">
                <a:solidFill>
                  <a:srgbClr val="380069"/>
                </a:solidFill>
              </a:rPr>
              <a:t>growth rate </a:t>
            </a:r>
            <a:r>
              <a:rPr lang="en-US" sz="3200" smtClean="0"/>
              <a:t>of </a:t>
            </a:r>
            <a:r>
              <a:rPr lang="en-US" sz="3200" smtClean="0">
                <a:solidFill>
                  <a:srgbClr val="380069"/>
                </a:solidFill>
              </a:rPr>
              <a:t>0%</a:t>
            </a:r>
            <a:r>
              <a:rPr lang="en-US" sz="3200" smtClean="0"/>
              <a:t>.  Each share of stock just received an annual </a:t>
            </a:r>
            <a:r>
              <a:rPr lang="en-US" sz="3200" smtClean="0">
                <a:solidFill>
                  <a:schemeClr val="tx2"/>
                </a:solidFill>
              </a:rPr>
              <a:t>$3.24 dividend </a:t>
            </a:r>
            <a:r>
              <a:rPr lang="en-US" sz="3200" smtClean="0"/>
              <a:t>per share. The appropriate </a:t>
            </a:r>
            <a:r>
              <a:rPr lang="en-US" sz="3200" smtClean="0">
                <a:solidFill>
                  <a:srgbClr val="42B200"/>
                </a:solidFill>
              </a:rPr>
              <a:t>discount rate is 15%</a:t>
            </a:r>
            <a:r>
              <a:rPr lang="en-US" sz="3200" smtClean="0"/>
              <a:t>. What is the value of the </a:t>
            </a:r>
            <a:r>
              <a:rPr lang="en-US" sz="3200" smtClean="0">
                <a:solidFill>
                  <a:schemeClr val="hlink"/>
                </a:solidFill>
                <a:effectLst>
                  <a:outerShdw blurRad="38100" dist="38100" dir="2700000" algn="tl">
                    <a:srgbClr val="C0C0C0"/>
                  </a:outerShdw>
                </a:effectLst>
              </a:rPr>
              <a:t>common stock</a:t>
            </a:r>
            <a:r>
              <a:rPr lang="en-US" sz="3200" smtClean="0"/>
              <a:t>?</a:t>
            </a:r>
            <a:endParaRPr lang="en-US" sz="3200" smtClean="0">
              <a:solidFill>
                <a:schemeClr val="hlink"/>
              </a:solidFill>
              <a:effectLst>
                <a:outerShdw blurRad="38100" dist="38100" dir="2700000" algn="tl">
                  <a:srgbClr val="C0C0C0"/>
                </a:outerShdw>
              </a:effectLst>
            </a:endParaRPr>
          </a:p>
        </p:txBody>
      </p:sp>
      <p:sp>
        <p:nvSpPr>
          <p:cNvPr id="50180" name="Line 6"/>
          <p:cNvSpPr>
            <a:spLocks noChangeShapeType="1"/>
          </p:cNvSpPr>
          <p:nvPr/>
        </p:nvSpPr>
        <p:spPr bwMode="auto">
          <a:xfrm>
            <a:off x="457200" y="4343400"/>
            <a:ext cx="8153400" cy="0"/>
          </a:xfrm>
          <a:prstGeom prst="line">
            <a:avLst/>
          </a:prstGeom>
          <a:noFill/>
          <a:ln w="12700">
            <a:solidFill>
              <a:schemeClr val="tx1"/>
            </a:solidFill>
            <a:prstDash val="sysDot"/>
            <a:round/>
            <a:headEnd/>
            <a:tailEnd/>
          </a:ln>
        </p:spPr>
        <p:txBody>
          <a:bodyPr/>
          <a:lstStyle/>
          <a:p>
            <a:endParaRPr lang="ar-SA"/>
          </a:p>
        </p:txBody>
      </p:sp>
      <p:sp>
        <p:nvSpPr>
          <p:cNvPr id="33799" name="Rectangle 7"/>
          <p:cNvSpPr>
            <a:spLocks noChangeArrowheads="1"/>
          </p:cNvSpPr>
          <p:nvPr/>
        </p:nvSpPr>
        <p:spPr bwMode="auto">
          <a:xfrm>
            <a:off x="457200" y="4419600"/>
            <a:ext cx="8153400" cy="2209800"/>
          </a:xfrm>
          <a:prstGeom prst="rect">
            <a:avLst/>
          </a:prstGeom>
          <a:noFill/>
          <a:ln w="12700">
            <a:noFill/>
            <a:miter lim="800000"/>
            <a:headEnd/>
            <a:tailEnd/>
          </a:ln>
          <a:effectLst>
            <a:outerShdw algn="ctr" rotWithShape="0">
              <a:schemeClr val="bg2"/>
            </a:outerShdw>
          </a:effectLst>
        </p:spPr>
        <p:txBody>
          <a:bodyPr lIns="90488" tIns="44450" rIns="90488" bIns="44450"/>
          <a:lstStyle/>
          <a:p>
            <a:pPr eaLnBrk="0" hangingPunct="0">
              <a:spcBef>
                <a:spcPct val="20000"/>
              </a:spcBef>
              <a:spcAft>
                <a:spcPct val="20000"/>
              </a:spcAft>
              <a:buClr>
                <a:schemeClr val="tx2"/>
              </a:buClr>
              <a:buSzPct val="75000"/>
              <a:buFont typeface="Monotype Sorts" pitchFamily="2" charset="2"/>
              <a:buNone/>
              <a:defRPr/>
            </a:pPr>
            <a:r>
              <a:rPr lang="en-US" sz="3200">
                <a:solidFill>
                  <a:schemeClr val="tx2"/>
                </a:solidFill>
                <a:effectLst>
                  <a:outerShdw blurRad="38100" dist="38100" dir="2700000" algn="tl">
                    <a:srgbClr val="C0C0C0"/>
                  </a:outerShdw>
                </a:effectLst>
                <a:latin typeface="Arial" charset="0"/>
              </a:rPr>
              <a:t>D</a:t>
            </a:r>
            <a:r>
              <a:rPr lang="en-US" sz="3200" baseline="-25000">
                <a:solidFill>
                  <a:schemeClr val="tx2"/>
                </a:solidFill>
                <a:effectLst>
                  <a:outerShdw blurRad="38100" dist="38100" dir="2700000" algn="tl">
                    <a:srgbClr val="C0C0C0"/>
                  </a:outerShdw>
                </a:effectLst>
                <a:latin typeface="Arial" charset="0"/>
              </a:rPr>
              <a:t>1</a:t>
            </a:r>
            <a:r>
              <a:rPr lang="en-US" sz="3200">
                <a:latin typeface="Arial" charset="0"/>
              </a:rPr>
              <a:t> 	= </a:t>
            </a:r>
            <a:r>
              <a:rPr lang="en-US" sz="3200">
                <a:solidFill>
                  <a:schemeClr val="tx2"/>
                </a:solidFill>
                <a:effectLst>
                  <a:outerShdw blurRad="38100" dist="38100" dir="2700000" algn="tl">
                    <a:srgbClr val="C0C0C0"/>
                  </a:outerShdw>
                </a:effectLst>
                <a:latin typeface="Arial" charset="0"/>
              </a:rPr>
              <a:t>$3.24</a:t>
            </a:r>
            <a:r>
              <a:rPr lang="en-US" sz="3200">
                <a:latin typeface="Arial" charset="0"/>
              </a:rPr>
              <a:t> ( 1 + </a:t>
            </a:r>
            <a:r>
              <a:rPr lang="en-US" sz="3200">
                <a:solidFill>
                  <a:srgbClr val="D678F8"/>
                </a:solidFill>
                <a:latin typeface="Arial" charset="0"/>
              </a:rPr>
              <a:t>0</a:t>
            </a:r>
            <a:r>
              <a:rPr lang="en-US" sz="3200">
                <a:latin typeface="Arial" charset="0"/>
              </a:rPr>
              <a:t> ) = </a:t>
            </a:r>
            <a:r>
              <a:rPr lang="en-US" sz="3200">
                <a:solidFill>
                  <a:schemeClr val="tx2"/>
                </a:solidFill>
                <a:effectLst>
                  <a:outerShdw blurRad="38100" dist="38100" dir="2700000" algn="tl">
                    <a:srgbClr val="C0C0C0"/>
                  </a:outerShdw>
                </a:effectLst>
                <a:latin typeface="Arial" charset="0"/>
              </a:rPr>
              <a:t>$3.24</a:t>
            </a:r>
            <a:endParaRPr lang="en-US" sz="3200">
              <a:latin typeface="Arial" charset="0"/>
            </a:endParaRPr>
          </a:p>
          <a:p>
            <a:pPr algn="ctr" eaLnBrk="0" hangingPunct="0">
              <a:spcBef>
                <a:spcPct val="20000"/>
              </a:spcBef>
              <a:spcAft>
                <a:spcPct val="20000"/>
              </a:spcAft>
              <a:buClr>
                <a:schemeClr val="tx2"/>
              </a:buClr>
              <a:buSzPct val="75000"/>
              <a:buFont typeface="Monotype Sorts" pitchFamily="2" charset="2"/>
              <a:buNone/>
              <a:defRPr/>
            </a:pPr>
            <a:endParaRPr lang="en-US" sz="1200">
              <a:latin typeface="Arial" charset="0"/>
            </a:endParaRPr>
          </a:p>
          <a:p>
            <a:pPr eaLnBrk="0" hangingPunct="0">
              <a:spcBef>
                <a:spcPct val="20000"/>
              </a:spcBef>
              <a:spcAft>
                <a:spcPct val="20000"/>
              </a:spcAft>
              <a:buClr>
                <a:schemeClr val="tx2"/>
              </a:buClr>
              <a:buSzPct val="75000"/>
              <a:buFont typeface="Monotype Sorts" pitchFamily="2" charset="2"/>
              <a:buNone/>
              <a:defRPr/>
            </a:pPr>
            <a:r>
              <a:rPr lang="en-US" sz="3200">
                <a:solidFill>
                  <a:schemeClr val="hlink"/>
                </a:solidFill>
                <a:effectLst>
                  <a:outerShdw blurRad="38100" dist="38100" dir="2700000" algn="tl">
                    <a:srgbClr val="C0C0C0"/>
                  </a:outerShdw>
                </a:effectLst>
                <a:latin typeface="Arial" charset="0"/>
              </a:rPr>
              <a:t>V</a:t>
            </a:r>
            <a:r>
              <a:rPr lang="en-US" sz="3200" baseline="-25000">
                <a:solidFill>
                  <a:schemeClr val="hlink"/>
                </a:solidFill>
                <a:effectLst>
                  <a:outerShdw blurRad="38100" dist="38100" dir="2700000" algn="tl">
                    <a:srgbClr val="C0C0C0"/>
                  </a:outerShdw>
                </a:effectLst>
                <a:latin typeface="Arial" charset="0"/>
              </a:rPr>
              <a:t>ZG</a:t>
            </a:r>
            <a:r>
              <a:rPr lang="en-US" sz="3200">
                <a:latin typeface="Arial" charset="0"/>
              </a:rPr>
              <a:t>  	= </a:t>
            </a:r>
            <a:r>
              <a:rPr lang="en-US" sz="3200">
                <a:solidFill>
                  <a:schemeClr val="tx2"/>
                </a:solidFill>
                <a:effectLst>
                  <a:outerShdw blurRad="38100" dist="38100" dir="2700000" algn="tl">
                    <a:srgbClr val="C0C0C0"/>
                  </a:outerShdw>
                </a:effectLst>
                <a:latin typeface="Arial" charset="0"/>
              </a:rPr>
              <a:t>D</a:t>
            </a:r>
            <a:r>
              <a:rPr lang="en-US" sz="3200" baseline="-25000">
                <a:solidFill>
                  <a:schemeClr val="tx2"/>
                </a:solidFill>
                <a:effectLst>
                  <a:outerShdw blurRad="38100" dist="38100" dir="2700000" algn="tl">
                    <a:srgbClr val="C0C0C0"/>
                  </a:outerShdw>
                </a:effectLst>
                <a:latin typeface="Arial" charset="0"/>
              </a:rPr>
              <a:t>1</a:t>
            </a:r>
            <a:r>
              <a:rPr lang="en-US" sz="3200">
                <a:latin typeface="Arial" charset="0"/>
              </a:rPr>
              <a:t> / ( </a:t>
            </a:r>
            <a:r>
              <a:rPr lang="en-US" sz="3200">
                <a:solidFill>
                  <a:srgbClr val="42B200"/>
                </a:solidFill>
                <a:effectLst>
                  <a:outerShdw blurRad="38100" dist="38100" dir="2700000" algn="tl">
                    <a:srgbClr val="C0C0C0"/>
                  </a:outerShdw>
                </a:effectLst>
                <a:latin typeface="Arial" charset="0"/>
              </a:rPr>
              <a:t>k</a:t>
            </a:r>
            <a:r>
              <a:rPr lang="en-US" sz="3200" baseline="-25000">
                <a:solidFill>
                  <a:srgbClr val="42B200"/>
                </a:solidFill>
                <a:effectLst>
                  <a:outerShdw blurRad="38100" dist="38100" dir="2700000" algn="tl">
                    <a:srgbClr val="C0C0C0"/>
                  </a:outerShdw>
                </a:effectLst>
                <a:latin typeface="Arial" charset="0"/>
              </a:rPr>
              <a:t>e</a:t>
            </a:r>
            <a:r>
              <a:rPr lang="en-US" sz="3200" baseline="-25000">
                <a:solidFill>
                  <a:srgbClr val="014A01"/>
                </a:solidFill>
                <a:effectLst>
                  <a:outerShdw blurRad="38100" dist="38100" dir="2700000" algn="tl">
                    <a:srgbClr val="C0C0C0"/>
                  </a:outerShdw>
                </a:effectLst>
                <a:latin typeface="Arial" charset="0"/>
              </a:rPr>
              <a:t>  </a:t>
            </a:r>
            <a:r>
              <a:rPr lang="en-US" sz="3200">
                <a:latin typeface="Arial" charset="0"/>
              </a:rPr>
              <a:t>- </a:t>
            </a:r>
            <a:r>
              <a:rPr lang="en-US" sz="3200">
                <a:solidFill>
                  <a:srgbClr val="D678F8"/>
                </a:solidFill>
                <a:latin typeface="Arial" charset="0"/>
              </a:rPr>
              <a:t>0</a:t>
            </a:r>
            <a:r>
              <a:rPr lang="en-US" sz="3200">
                <a:latin typeface="Arial" charset="0"/>
              </a:rPr>
              <a:t> ) = </a:t>
            </a:r>
            <a:r>
              <a:rPr lang="en-US" sz="3200">
                <a:solidFill>
                  <a:schemeClr val="tx2"/>
                </a:solidFill>
                <a:effectLst>
                  <a:outerShdw blurRad="38100" dist="38100" dir="2700000" algn="tl">
                    <a:srgbClr val="C0C0C0"/>
                  </a:outerShdw>
                </a:effectLst>
                <a:latin typeface="Arial" charset="0"/>
              </a:rPr>
              <a:t>$3.24</a:t>
            </a:r>
            <a:r>
              <a:rPr lang="en-US" sz="3200">
                <a:latin typeface="Arial" charset="0"/>
              </a:rPr>
              <a:t> / (</a:t>
            </a:r>
            <a:r>
              <a:rPr lang="en-US" sz="3200">
                <a:solidFill>
                  <a:srgbClr val="42B200"/>
                </a:solidFill>
                <a:effectLst>
                  <a:outerShdw blurRad="38100" dist="38100" dir="2700000" algn="tl">
                    <a:srgbClr val="C0C0C0"/>
                  </a:outerShdw>
                </a:effectLst>
                <a:latin typeface="Arial" charset="0"/>
              </a:rPr>
              <a:t>0.15</a:t>
            </a:r>
            <a:r>
              <a:rPr lang="en-US" sz="3200">
                <a:latin typeface="Arial" charset="0"/>
              </a:rPr>
              <a:t> - </a:t>
            </a:r>
            <a:r>
              <a:rPr lang="en-US" sz="3200">
                <a:solidFill>
                  <a:srgbClr val="D678F8"/>
                </a:solidFill>
                <a:latin typeface="Arial" charset="0"/>
              </a:rPr>
              <a:t>0</a:t>
            </a:r>
            <a:r>
              <a:rPr lang="en-US" sz="3200">
                <a:latin typeface="Arial" charset="0"/>
              </a:rPr>
              <a:t> ) 		=</a:t>
            </a:r>
            <a:r>
              <a:rPr lang="en-US" sz="3200">
                <a:solidFill>
                  <a:schemeClr val="hlink"/>
                </a:solidFill>
                <a:effectLst>
                  <a:outerShdw blurRad="38100" dist="38100" dir="2700000" algn="tl">
                    <a:srgbClr val="C0C0C0"/>
                  </a:outerShdw>
                </a:effectLst>
                <a:latin typeface="Arial" charset="0"/>
              </a:rPr>
              <a:t> $21.60</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37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9" grpId="0"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3667125" y="4832350"/>
            <a:ext cx="561975" cy="542925"/>
          </a:xfrm>
          <a:prstGeom prst="rect">
            <a:avLst/>
          </a:prstGeom>
          <a:solidFill>
            <a:schemeClr val="accent1"/>
          </a:solidFill>
          <a:ln w="12700">
            <a:solidFill>
              <a:srgbClr val="000000"/>
            </a:solidFill>
            <a:miter lim="800000"/>
            <a:headEnd/>
            <a:tailEnd/>
          </a:ln>
        </p:spPr>
        <p:txBody>
          <a:bodyPr wrap="none" anchor="ctr"/>
          <a:lstStyle/>
          <a:p>
            <a:pPr eaLnBrk="0" hangingPunct="0"/>
            <a:endParaRPr lang="en-GB"/>
          </a:p>
        </p:txBody>
      </p:sp>
      <p:sp>
        <p:nvSpPr>
          <p:cNvPr id="51203" name="Rectangle 4"/>
          <p:cNvSpPr>
            <a:spLocks noChangeArrowheads="1"/>
          </p:cNvSpPr>
          <p:nvPr/>
        </p:nvSpPr>
        <p:spPr bwMode="auto">
          <a:xfrm>
            <a:off x="7559675" y="4806950"/>
            <a:ext cx="517525" cy="542925"/>
          </a:xfrm>
          <a:prstGeom prst="rect">
            <a:avLst/>
          </a:prstGeom>
          <a:solidFill>
            <a:schemeClr val="accent1"/>
          </a:solidFill>
          <a:ln w="12700">
            <a:solidFill>
              <a:srgbClr val="000000"/>
            </a:solidFill>
            <a:miter lim="800000"/>
            <a:headEnd/>
            <a:tailEnd/>
          </a:ln>
        </p:spPr>
        <p:txBody>
          <a:bodyPr wrap="none" anchor="ctr"/>
          <a:lstStyle/>
          <a:p>
            <a:pPr eaLnBrk="0" hangingPunct="0"/>
            <a:endParaRPr lang="en-GB"/>
          </a:p>
        </p:txBody>
      </p:sp>
      <p:sp>
        <p:nvSpPr>
          <p:cNvPr id="34824" name="Rectangle 8"/>
          <p:cNvSpPr>
            <a:spLocks noGrp="1" noChangeArrowheads="1"/>
          </p:cNvSpPr>
          <p:nvPr>
            <p:ph type="body" idx="1"/>
          </p:nvPr>
        </p:nvSpPr>
        <p:spPr>
          <a:xfrm>
            <a:off x="533400" y="2057400"/>
            <a:ext cx="8153400" cy="2057400"/>
          </a:xfrm>
          <a:effectLst>
            <a:outerShdw algn="ctr" rotWithShape="0">
              <a:schemeClr val="bg2"/>
            </a:outerShdw>
          </a:effectLst>
        </p:spPr>
        <p:txBody>
          <a:bodyPr/>
          <a:lstStyle/>
          <a:p>
            <a:pPr marL="0" indent="0" algn="ctr">
              <a:buFont typeface="Monotype Sorts" pitchFamily="2" charset="2"/>
              <a:buNone/>
              <a:defRPr/>
            </a:pPr>
            <a:r>
              <a:rPr lang="en-US" sz="3400"/>
              <a:t>The </a:t>
            </a:r>
            <a:r>
              <a:rPr lang="en-US" sz="3400">
                <a:solidFill>
                  <a:schemeClr val="hlink"/>
                </a:solidFill>
                <a:effectLst>
                  <a:outerShdw blurRad="38100" dist="38100" dir="2700000" algn="tl">
                    <a:srgbClr val="C0C0C0"/>
                  </a:outerShdw>
                </a:effectLst>
              </a:rPr>
              <a:t>growth phases model </a:t>
            </a:r>
            <a:r>
              <a:rPr lang="en-US" sz="3400"/>
              <a:t>assumes that dividends for each share will grow at two or more </a:t>
            </a:r>
            <a:r>
              <a:rPr lang="en-US" sz="3400" i="1"/>
              <a:t>different</a:t>
            </a:r>
            <a:r>
              <a:rPr lang="en-US" sz="3400"/>
              <a:t> growth rates.</a:t>
            </a:r>
          </a:p>
        </p:txBody>
      </p:sp>
      <p:sp>
        <p:nvSpPr>
          <p:cNvPr id="51205" name="Rectangle 10"/>
          <p:cNvSpPr>
            <a:spLocks noChangeArrowheads="1"/>
          </p:cNvSpPr>
          <p:nvPr/>
        </p:nvSpPr>
        <p:spPr bwMode="auto">
          <a:xfrm>
            <a:off x="2144713" y="5518150"/>
            <a:ext cx="1970087" cy="698500"/>
          </a:xfrm>
          <a:prstGeom prst="rect">
            <a:avLst/>
          </a:prstGeom>
          <a:noFill/>
          <a:ln w="12700">
            <a:noFill/>
            <a:miter lim="800000"/>
            <a:headEnd/>
            <a:tailEnd/>
          </a:ln>
        </p:spPr>
        <p:txBody>
          <a:bodyPr wrap="none" lIns="90488" tIns="44450" rIns="90488" bIns="44450">
            <a:spAutoFit/>
          </a:bodyPr>
          <a:lstStyle/>
          <a:p>
            <a:pPr eaLnBrk="0" hangingPunct="0"/>
            <a:r>
              <a:rPr lang="en-US" sz="4000"/>
              <a:t>(1 +</a:t>
            </a:r>
            <a:r>
              <a:rPr lang="en-US" sz="4000">
                <a:solidFill>
                  <a:srgbClr val="014A01"/>
                </a:solidFill>
              </a:rPr>
              <a:t> </a:t>
            </a:r>
            <a:r>
              <a:rPr lang="en-US" sz="4000">
                <a:solidFill>
                  <a:srgbClr val="42B200"/>
                </a:solidFill>
              </a:rPr>
              <a:t>k</a:t>
            </a:r>
            <a:r>
              <a:rPr lang="en-US" sz="4000" baseline="-25000">
                <a:solidFill>
                  <a:srgbClr val="42B200"/>
                </a:solidFill>
              </a:rPr>
              <a:t>e</a:t>
            </a:r>
            <a:r>
              <a:rPr lang="en-US" sz="4000"/>
              <a:t>)</a:t>
            </a:r>
            <a:r>
              <a:rPr lang="en-US" sz="4000" baseline="30000">
                <a:solidFill>
                  <a:schemeClr val="hlink"/>
                </a:solidFill>
              </a:rPr>
              <a:t>t</a:t>
            </a:r>
          </a:p>
        </p:txBody>
      </p:sp>
      <p:sp>
        <p:nvSpPr>
          <p:cNvPr id="51206" name="Rectangle 11"/>
          <p:cNvSpPr>
            <a:spLocks noChangeArrowheads="1"/>
          </p:cNvSpPr>
          <p:nvPr/>
        </p:nvSpPr>
        <p:spPr bwMode="auto">
          <a:xfrm>
            <a:off x="6157913" y="5473700"/>
            <a:ext cx="1798637" cy="638175"/>
          </a:xfrm>
          <a:prstGeom prst="rect">
            <a:avLst/>
          </a:prstGeom>
          <a:noFill/>
          <a:ln w="12700">
            <a:noFill/>
            <a:miter lim="800000"/>
            <a:headEnd/>
            <a:tailEnd/>
          </a:ln>
        </p:spPr>
        <p:txBody>
          <a:bodyPr wrap="none" lIns="90488" tIns="44450" rIns="90488" bIns="44450">
            <a:spAutoFit/>
          </a:bodyPr>
          <a:lstStyle/>
          <a:p>
            <a:pPr eaLnBrk="0" hangingPunct="0"/>
            <a:r>
              <a:rPr lang="en-US"/>
              <a:t>(1 + </a:t>
            </a:r>
            <a:r>
              <a:rPr lang="en-US">
                <a:solidFill>
                  <a:srgbClr val="42B200"/>
                </a:solidFill>
              </a:rPr>
              <a:t>k</a:t>
            </a:r>
            <a:r>
              <a:rPr lang="en-US" baseline="-25000">
                <a:solidFill>
                  <a:srgbClr val="42B200"/>
                </a:solidFill>
              </a:rPr>
              <a:t>e</a:t>
            </a:r>
            <a:r>
              <a:rPr lang="en-US"/>
              <a:t>)</a:t>
            </a:r>
            <a:r>
              <a:rPr lang="en-US" sz="4000" baseline="30000">
                <a:solidFill>
                  <a:schemeClr val="hlink"/>
                </a:solidFill>
              </a:rPr>
              <a:t>t</a:t>
            </a:r>
          </a:p>
        </p:txBody>
      </p:sp>
      <p:sp>
        <p:nvSpPr>
          <p:cNvPr id="51207" name="Rectangle 12"/>
          <p:cNvSpPr>
            <a:spLocks noChangeArrowheads="1"/>
          </p:cNvSpPr>
          <p:nvPr/>
        </p:nvSpPr>
        <p:spPr bwMode="auto">
          <a:xfrm>
            <a:off x="481013" y="4902200"/>
            <a:ext cx="1533525" cy="1095375"/>
          </a:xfrm>
          <a:prstGeom prst="rect">
            <a:avLst/>
          </a:prstGeom>
          <a:noFill/>
          <a:ln w="12700">
            <a:noFill/>
            <a:miter lim="800000"/>
            <a:headEnd/>
            <a:tailEnd/>
          </a:ln>
        </p:spPr>
        <p:txBody>
          <a:bodyPr wrap="none" lIns="90488" tIns="44450" rIns="90488" bIns="44450">
            <a:spAutoFit/>
          </a:bodyPr>
          <a:lstStyle/>
          <a:p>
            <a:pPr eaLnBrk="0" hangingPunct="0"/>
            <a:r>
              <a:rPr lang="en-US" sz="4400"/>
              <a:t>V =</a:t>
            </a:r>
            <a:r>
              <a:rPr lang="en-US" sz="6600">
                <a:latin typeface="Symbol" pitchFamily="18" charset="2"/>
              </a:rPr>
              <a:t>S</a:t>
            </a:r>
          </a:p>
        </p:txBody>
      </p:sp>
      <p:sp>
        <p:nvSpPr>
          <p:cNvPr id="51208" name="Line 13"/>
          <p:cNvSpPr>
            <a:spLocks noChangeShapeType="1"/>
          </p:cNvSpPr>
          <p:nvPr/>
        </p:nvSpPr>
        <p:spPr bwMode="auto">
          <a:xfrm>
            <a:off x="2146300" y="5448300"/>
            <a:ext cx="2095500" cy="0"/>
          </a:xfrm>
          <a:prstGeom prst="line">
            <a:avLst/>
          </a:prstGeom>
          <a:noFill/>
          <a:ln w="25400">
            <a:solidFill>
              <a:srgbClr val="000000"/>
            </a:solidFill>
            <a:round/>
            <a:headEnd/>
            <a:tailEnd/>
          </a:ln>
        </p:spPr>
        <p:txBody>
          <a:bodyPr/>
          <a:lstStyle/>
          <a:p>
            <a:endParaRPr lang="ar-SA"/>
          </a:p>
        </p:txBody>
      </p:sp>
      <p:sp>
        <p:nvSpPr>
          <p:cNvPr id="51209" name="Line 14"/>
          <p:cNvSpPr>
            <a:spLocks noChangeShapeType="1"/>
          </p:cNvSpPr>
          <p:nvPr/>
        </p:nvSpPr>
        <p:spPr bwMode="auto">
          <a:xfrm>
            <a:off x="609600" y="4267200"/>
            <a:ext cx="8229600" cy="0"/>
          </a:xfrm>
          <a:prstGeom prst="line">
            <a:avLst/>
          </a:prstGeom>
          <a:noFill/>
          <a:ln w="12700">
            <a:solidFill>
              <a:schemeClr val="tx1"/>
            </a:solidFill>
            <a:prstDash val="sysDot"/>
            <a:round/>
            <a:headEnd/>
            <a:tailEnd/>
          </a:ln>
        </p:spPr>
        <p:txBody>
          <a:bodyPr/>
          <a:lstStyle/>
          <a:p>
            <a:endParaRPr lang="ar-SA"/>
          </a:p>
        </p:txBody>
      </p:sp>
      <p:sp>
        <p:nvSpPr>
          <p:cNvPr id="51210" name="Rectangle 15"/>
          <p:cNvSpPr>
            <a:spLocks noChangeArrowheads="1"/>
          </p:cNvSpPr>
          <p:nvPr/>
        </p:nvSpPr>
        <p:spPr bwMode="auto">
          <a:xfrm>
            <a:off x="1306513" y="5635625"/>
            <a:ext cx="779462" cy="576263"/>
          </a:xfrm>
          <a:prstGeom prst="rect">
            <a:avLst/>
          </a:prstGeom>
          <a:noFill/>
          <a:ln w="12700">
            <a:noFill/>
            <a:miter lim="800000"/>
            <a:headEnd/>
            <a:tailEnd/>
          </a:ln>
        </p:spPr>
        <p:txBody>
          <a:bodyPr wrap="none" lIns="90488" tIns="44450" rIns="90488" bIns="44450">
            <a:spAutoFit/>
          </a:bodyPr>
          <a:lstStyle/>
          <a:p>
            <a:pPr eaLnBrk="0" hangingPunct="0"/>
            <a:r>
              <a:rPr lang="en-US" sz="3200">
                <a:solidFill>
                  <a:schemeClr val="hlink"/>
                </a:solidFill>
              </a:rPr>
              <a:t>t=1</a:t>
            </a:r>
          </a:p>
        </p:txBody>
      </p:sp>
      <p:sp>
        <p:nvSpPr>
          <p:cNvPr id="51211" name="Rectangle 16"/>
          <p:cNvSpPr>
            <a:spLocks noChangeArrowheads="1"/>
          </p:cNvSpPr>
          <p:nvPr/>
        </p:nvSpPr>
        <p:spPr bwMode="auto">
          <a:xfrm>
            <a:off x="1458913" y="4645025"/>
            <a:ext cx="428625" cy="576263"/>
          </a:xfrm>
          <a:prstGeom prst="rect">
            <a:avLst/>
          </a:prstGeom>
          <a:noFill/>
          <a:ln w="12700">
            <a:noFill/>
            <a:miter lim="800000"/>
            <a:headEnd/>
            <a:tailEnd/>
          </a:ln>
        </p:spPr>
        <p:txBody>
          <a:bodyPr wrap="none" lIns="90488" tIns="44450" rIns="90488" bIns="44450">
            <a:spAutoFit/>
          </a:bodyPr>
          <a:lstStyle/>
          <a:p>
            <a:pPr eaLnBrk="0" hangingPunct="0"/>
            <a:r>
              <a:rPr lang="en-US" sz="3200">
                <a:solidFill>
                  <a:schemeClr val="hlink"/>
                </a:solidFill>
              </a:rPr>
              <a:t>n</a:t>
            </a:r>
          </a:p>
        </p:txBody>
      </p:sp>
      <p:sp>
        <p:nvSpPr>
          <p:cNvPr id="51212" name="Rectangle 17"/>
          <p:cNvSpPr>
            <a:spLocks noChangeArrowheads="1"/>
          </p:cNvSpPr>
          <p:nvPr/>
        </p:nvSpPr>
        <p:spPr bwMode="auto">
          <a:xfrm>
            <a:off x="5103813" y="4953000"/>
            <a:ext cx="677862" cy="1095375"/>
          </a:xfrm>
          <a:prstGeom prst="rect">
            <a:avLst/>
          </a:prstGeom>
          <a:noFill/>
          <a:ln w="12700">
            <a:noFill/>
            <a:miter lim="800000"/>
            <a:headEnd/>
            <a:tailEnd/>
          </a:ln>
        </p:spPr>
        <p:txBody>
          <a:bodyPr wrap="none" lIns="90488" tIns="44450" rIns="90488" bIns="44450">
            <a:spAutoFit/>
          </a:bodyPr>
          <a:lstStyle/>
          <a:p>
            <a:pPr eaLnBrk="0" hangingPunct="0"/>
            <a:r>
              <a:rPr lang="en-US" sz="6600">
                <a:latin typeface="Symbol" pitchFamily="18" charset="2"/>
              </a:rPr>
              <a:t>S</a:t>
            </a:r>
          </a:p>
        </p:txBody>
      </p:sp>
      <p:sp>
        <p:nvSpPr>
          <p:cNvPr id="51213" name="Rectangle 18"/>
          <p:cNvSpPr>
            <a:spLocks noChangeArrowheads="1"/>
          </p:cNvSpPr>
          <p:nvPr/>
        </p:nvSpPr>
        <p:spPr bwMode="auto">
          <a:xfrm>
            <a:off x="4862513" y="5718175"/>
            <a:ext cx="1131887" cy="515938"/>
          </a:xfrm>
          <a:prstGeom prst="rect">
            <a:avLst/>
          </a:prstGeom>
          <a:noFill/>
          <a:ln w="12700">
            <a:noFill/>
            <a:miter lim="800000"/>
            <a:headEnd/>
            <a:tailEnd/>
          </a:ln>
        </p:spPr>
        <p:txBody>
          <a:bodyPr wrap="none" lIns="90488" tIns="44450" rIns="90488" bIns="44450">
            <a:spAutoFit/>
          </a:bodyPr>
          <a:lstStyle/>
          <a:p>
            <a:pPr eaLnBrk="0" hangingPunct="0"/>
            <a:r>
              <a:rPr lang="en-US" sz="2800">
                <a:solidFill>
                  <a:schemeClr val="hlink"/>
                </a:solidFill>
              </a:rPr>
              <a:t>t=n+1</a:t>
            </a:r>
          </a:p>
        </p:txBody>
      </p:sp>
      <p:sp>
        <p:nvSpPr>
          <p:cNvPr id="51214" name="Rectangle 19"/>
          <p:cNvSpPr>
            <a:spLocks noChangeArrowheads="1"/>
          </p:cNvSpPr>
          <p:nvPr/>
        </p:nvSpPr>
        <p:spPr bwMode="auto">
          <a:xfrm>
            <a:off x="5141913" y="4629150"/>
            <a:ext cx="542925" cy="698500"/>
          </a:xfrm>
          <a:prstGeom prst="rect">
            <a:avLst/>
          </a:prstGeom>
          <a:noFill/>
          <a:ln w="12700">
            <a:noFill/>
            <a:miter lim="800000"/>
            <a:headEnd/>
            <a:tailEnd/>
          </a:ln>
        </p:spPr>
        <p:txBody>
          <a:bodyPr wrap="none" lIns="90488" tIns="44450" rIns="90488" bIns="44450">
            <a:spAutoFit/>
          </a:bodyPr>
          <a:lstStyle/>
          <a:p>
            <a:pPr eaLnBrk="0" hangingPunct="0"/>
            <a:r>
              <a:rPr lang="en-US" sz="4000">
                <a:solidFill>
                  <a:schemeClr val="hlink"/>
                </a:solidFill>
                <a:latin typeface="Symbol" pitchFamily="18" charset="2"/>
              </a:rPr>
              <a:t>¥</a:t>
            </a:r>
          </a:p>
        </p:txBody>
      </p:sp>
      <p:sp>
        <p:nvSpPr>
          <p:cNvPr id="51215" name="Line 20"/>
          <p:cNvSpPr>
            <a:spLocks noChangeShapeType="1"/>
          </p:cNvSpPr>
          <p:nvPr/>
        </p:nvSpPr>
        <p:spPr bwMode="auto">
          <a:xfrm>
            <a:off x="5994400" y="5461000"/>
            <a:ext cx="2070100" cy="0"/>
          </a:xfrm>
          <a:prstGeom prst="line">
            <a:avLst/>
          </a:prstGeom>
          <a:noFill/>
          <a:ln w="25400">
            <a:solidFill>
              <a:srgbClr val="000000"/>
            </a:solidFill>
            <a:round/>
            <a:headEnd/>
            <a:tailEnd/>
          </a:ln>
        </p:spPr>
        <p:txBody>
          <a:bodyPr/>
          <a:lstStyle/>
          <a:p>
            <a:endParaRPr lang="ar-SA"/>
          </a:p>
        </p:txBody>
      </p:sp>
      <p:sp>
        <p:nvSpPr>
          <p:cNvPr id="51216" name="Rectangle 21"/>
          <p:cNvSpPr>
            <a:spLocks noChangeArrowheads="1"/>
          </p:cNvSpPr>
          <p:nvPr/>
        </p:nvSpPr>
        <p:spPr bwMode="auto">
          <a:xfrm>
            <a:off x="4354513" y="5103813"/>
            <a:ext cx="508000" cy="758825"/>
          </a:xfrm>
          <a:prstGeom prst="rect">
            <a:avLst/>
          </a:prstGeom>
          <a:noFill/>
          <a:ln w="12700">
            <a:noFill/>
            <a:miter lim="800000"/>
            <a:headEnd/>
            <a:tailEnd/>
          </a:ln>
        </p:spPr>
        <p:txBody>
          <a:bodyPr wrap="none" lIns="90488" tIns="44450" rIns="90488" bIns="44450">
            <a:spAutoFit/>
          </a:bodyPr>
          <a:lstStyle/>
          <a:p>
            <a:pPr eaLnBrk="0" hangingPunct="0"/>
            <a:r>
              <a:rPr lang="en-US" sz="4400"/>
              <a:t>+</a:t>
            </a:r>
          </a:p>
        </p:txBody>
      </p:sp>
      <p:sp>
        <p:nvSpPr>
          <p:cNvPr id="51217" name="Rectangle 3"/>
          <p:cNvSpPr>
            <a:spLocks noChangeArrowheads="1"/>
          </p:cNvSpPr>
          <p:nvPr/>
        </p:nvSpPr>
        <p:spPr bwMode="auto">
          <a:xfrm>
            <a:off x="2043113" y="4692650"/>
            <a:ext cx="2554287" cy="698500"/>
          </a:xfrm>
          <a:prstGeom prst="rect">
            <a:avLst/>
          </a:prstGeom>
          <a:noFill/>
          <a:ln w="12700">
            <a:noFill/>
            <a:miter lim="800000"/>
            <a:headEnd/>
            <a:tailEnd/>
          </a:ln>
        </p:spPr>
        <p:txBody>
          <a:bodyPr wrap="none" lIns="90488" tIns="44450" rIns="90488" bIns="44450">
            <a:spAutoFit/>
          </a:bodyPr>
          <a:lstStyle/>
          <a:p>
            <a:pPr eaLnBrk="0" hangingPunct="0"/>
            <a:r>
              <a:rPr lang="en-US" sz="4000">
                <a:solidFill>
                  <a:schemeClr val="tx2"/>
                </a:solidFill>
              </a:rPr>
              <a:t>D</a:t>
            </a:r>
            <a:r>
              <a:rPr lang="en-US" sz="4000" baseline="-25000">
                <a:solidFill>
                  <a:schemeClr val="tx2"/>
                </a:solidFill>
              </a:rPr>
              <a:t>0</a:t>
            </a:r>
            <a:r>
              <a:rPr lang="en-US" sz="4000"/>
              <a:t>(1 + </a:t>
            </a:r>
            <a:r>
              <a:rPr lang="en-US" sz="4000">
                <a:solidFill>
                  <a:srgbClr val="D678F8"/>
                </a:solidFill>
              </a:rPr>
              <a:t>g</a:t>
            </a:r>
            <a:r>
              <a:rPr lang="en-US" sz="4000" baseline="-25000">
                <a:solidFill>
                  <a:srgbClr val="D678F8"/>
                </a:solidFill>
              </a:rPr>
              <a:t>1</a:t>
            </a:r>
            <a:r>
              <a:rPr lang="en-US" sz="4000"/>
              <a:t>)</a:t>
            </a:r>
            <a:r>
              <a:rPr lang="en-US" sz="4000" baseline="30000">
                <a:solidFill>
                  <a:schemeClr val="hlink"/>
                </a:solidFill>
              </a:rPr>
              <a:t>t</a:t>
            </a:r>
          </a:p>
        </p:txBody>
      </p:sp>
      <p:sp>
        <p:nvSpPr>
          <p:cNvPr id="51218" name="Rectangle 5"/>
          <p:cNvSpPr>
            <a:spLocks noChangeArrowheads="1"/>
          </p:cNvSpPr>
          <p:nvPr/>
        </p:nvSpPr>
        <p:spPr bwMode="auto">
          <a:xfrm>
            <a:off x="5865813" y="4654550"/>
            <a:ext cx="2573337" cy="698500"/>
          </a:xfrm>
          <a:prstGeom prst="rect">
            <a:avLst/>
          </a:prstGeom>
          <a:noFill/>
          <a:ln w="12700">
            <a:noFill/>
            <a:miter lim="800000"/>
            <a:headEnd/>
            <a:tailEnd/>
          </a:ln>
        </p:spPr>
        <p:txBody>
          <a:bodyPr wrap="none" lIns="90488" tIns="44450" rIns="90488" bIns="44450">
            <a:spAutoFit/>
          </a:bodyPr>
          <a:lstStyle/>
          <a:p>
            <a:pPr eaLnBrk="0" hangingPunct="0"/>
            <a:r>
              <a:rPr lang="en-US" sz="4000">
                <a:solidFill>
                  <a:schemeClr val="tx2"/>
                </a:solidFill>
              </a:rPr>
              <a:t>D</a:t>
            </a:r>
            <a:r>
              <a:rPr lang="en-US" sz="4000" baseline="-25000">
                <a:solidFill>
                  <a:schemeClr val="tx2"/>
                </a:solidFill>
              </a:rPr>
              <a:t>n</a:t>
            </a:r>
            <a:r>
              <a:rPr lang="en-US" sz="4000"/>
              <a:t>(1 + </a:t>
            </a:r>
            <a:r>
              <a:rPr lang="en-US" sz="4000">
                <a:solidFill>
                  <a:srgbClr val="D678F8"/>
                </a:solidFill>
              </a:rPr>
              <a:t>g</a:t>
            </a:r>
            <a:r>
              <a:rPr lang="en-US" sz="4000" baseline="-25000">
                <a:solidFill>
                  <a:srgbClr val="D678F8"/>
                </a:solidFill>
              </a:rPr>
              <a:t>2</a:t>
            </a:r>
            <a:r>
              <a:rPr lang="en-US" sz="4000"/>
              <a:t>)</a:t>
            </a:r>
            <a:r>
              <a:rPr lang="en-US" sz="4000" baseline="30000">
                <a:solidFill>
                  <a:schemeClr val="hlink"/>
                </a:solidFill>
              </a:rPr>
              <a:t>t</a:t>
            </a:r>
          </a:p>
        </p:txBody>
      </p:sp>
      <p:sp>
        <p:nvSpPr>
          <p:cNvPr id="34823" name="Rectangle 7"/>
          <p:cNvSpPr>
            <a:spLocks noChangeArrowheads="1"/>
          </p:cNvSpPr>
          <p:nvPr/>
        </p:nvSpPr>
        <p:spPr bwMode="auto">
          <a:xfrm>
            <a:off x="1676400" y="763588"/>
            <a:ext cx="7162800" cy="758825"/>
          </a:xfrm>
          <a:prstGeom prst="rect">
            <a:avLst/>
          </a:prstGeom>
          <a:noFill/>
          <a:ln w="12700">
            <a:noFill/>
            <a:miter lim="800000"/>
            <a:headEnd/>
            <a:tailEnd/>
          </a:ln>
          <a:effectLst>
            <a:outerShdw dist="71842" dir="2700000" algn="ctr" rotWithShape="0">
              <a:schemeClr val="bg2"/>
            </a:outerShdw>
          </a:effectLst>
        </p:spPr>
        <p:txBody>
          <a:bodyPr lIns="90488" tIns="44450" rIns="90488" bIns="44450" anchor="ctr">
            <a:spAutoFit/>
          </a:bodyPr>
          <a:lstStyle/>
          <a:p>
            <a:pPr eaLnBrk="0" hangingPunct="0">
              <a:defRPr/>
            </a:pPr>
            <a:r>
              <a:rPr lang="en-US" sz="4400" i="1" kern="0">
                <a:solidFill>
                  <a:schemeClr val="tx2"/>
                </a:solidFill>
                <a:effectLst>
                  <a:outerShdw blurRad="38100" dist="38100" dir="2700000" algn="tl">
                    <a:srgbClr val="C0C0C0"/>
                  </a:outerShdw>
                </a:effectLst>
                <a:latin typeface="+mj-lt"/>
                <a:ea typeface="+mj-ea"/>
                <a:cs typeface="+mj-cs"/>
              </a:rPr>
              <a:t>Growth Phases Model</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type="title"/>
          </p:nvPr>
        </p:nvSpPr>
        <p:spPr>
          <a:xfrm>
            <a:off x="1676400" y="609600"/>
            <a:ext cx="7162800" cy="820738"/>
          </a:xfrm>
          <a:effectLst>
            <a:outerShdw dist="71842" dir="2700000" algn="ctr" rotWithShape="0">
              <a:schemeClr val="bg2"/>
            </a:outerShdw>
          </a:effectLst>
        </p:spPr>
        <p:txBody>
          <a:bodyPr/>
          <a:lstStyle/>
          <a:p>
            <a:pPr>
              <a:defRPr/>
            </a:pPr>
            <a:r>
              <a:rPr lang="en-US" sz="4800" b="1" dirty="0" smtClean="0"/>
              <a:t>Liquidation Value</a:t>
            </a:r>
            <a:endParaRPr lang="en-US" sz="4800" b="1" dirty="0"/>
          </a:p>
        </p:txBody>
      </p:sp>
      <p:sp>
        <p:nvSpPr>
          <p:cNvPr id="7174" name="Rectangle 6"/>
          <p:cNvSpPr>
            <a:spLocks noChangeArrowheads="1"/>
          </p:cNvSpPr>
          <p:nvPr/>
        </p:nvSpPr>
        <p:spPr bwMode="auto">
          <a:xfrm>
            <a:off x="457200" y="1981200"/>
            <a:ext cx="8229600" cy="2667000"/>
          </a:xfrm>
          <a:prstGeom prst="rect">
            <a:avLst/>
          </a:prstGeom>
          <a:noFill/>
          <a:ln w="12700">
            <a:noFill/>
            <a:miter lim="800000"/>
            <a:headEnd/>
            <a:tailEnd/>
          </a:ln>
          <a:effectLst>
            <a:outerShdw algn="ctr" rotWithShape="0">
              <a:schemeClr val="bg2"/>
            </a:outerShdw>
          </a:effectLst>
        </p:spPr>
        <p:txBody>
          <a:bodyPr lIns="90488" tIns="44450" rIns="90488" bIns="44450"/>
          <a:lstStyle/>
          <a:p>
            <a:pPr marL="342900" indent="-342900" eaLnBrk="0" hangingPunct="0">
              <a:spcBef>
                <a:spcPct val="20000"/>
              </a:spcBef>
              <a:spcAft>
                <a:spcPct val="20000"/>
              </a:spcAft>
              <a:buClr>
                <a:schemeClr val="tx2"/>
              </a:buClr>
              <a:buSzPct val="75000"/>
              <a:buFontTx/>
              <a:buChar char="•"/>
              <a:defRPr/>
            </a:pPr>
            <a:r>
              <a:rPr lang="en-US" sz="3400" i="1" dirty="0">
                <a:solidFill>
                  <a:schemeClr val="hlink"/>
                </a:solidFill>
                <a:effectLst>
                  <a:outerShdw blurRad="38100" dist="38100" dir="2700000" algn="tl">
                    <a:srgbClr val="C0C0C0"/>
                  </a:outerShdw>
                </a:effectLst>
                <a:latin typeface="Arial" charset="0"/>
              </a:rPr>
              <a:t>Liquidation value </a:t>
            </a:r>
            <a:r>
              <a:rPr lang="en-US" sz="3400" dirty="0">
                <a:latin typeface="Arial" charset="0"/>
              </a:rPr>
              <a:t>represents the amount of money that could be realized if an asset or group of assets is sold separately from its operating organization.</a:t>
            </a: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6867525" y="4800600"/>
            <a:ext cx="1657350" cy="1371600"/>
          </a:xfrm>
          <a:prstGeom prst="rect">
            <a:avLst/>
          </a:prstGeom>
          <a:solidFill>
            <a:schemeClr val="accent1"/>
          </a:solidFill>
          <a:ln w="12700">
            <a:noFill/>
            <a:miter lim="800000"/>
            <a:headEnd/>
            <a:tailEnd/>
          </a:ln>
        </p:spPr>
        <p:txBody>
          <a:bodyPr wrap="none" anchor="ctr"/>
          <a:lstStyle/>
          <a:p>
            <a:pPr eaLnBrk="0" hangingPunct="0"/>
            <a:endParaRPr lang="en-GB"/>
          </a:p>
        </p:txBody>
      </p:sp>
      <p:sp>
        <p:nvSpPr>
          <p:cNvPr id="52227" name="Rectangle 3"/>
          <p:cNvSpPr>
            <a:spLocks noChangeArrowheads="1"/>
          </p:cNvSpPr>
          <p:nvPr/>
        </p:nvSpPr>
        <p:spPr bwMode="auto">
          <a:xfrm>
            <a:off x="2043113" y="4692650"/>
            <a:ext cx="2554287" cy="698500"/>
          </a:xfrm>
          <a:prstGeom prst="rect">
            <a:avLst/>
          </a:prstGeom>
          <a:noFill/>
          <a:ln w="12700">
            <a:noFill/>
            <a:miter lim="800000"/>
            <a:headEnd/>
            <a:tailEnd/>
          </a:ln>
        </p:spPr>
        <p:txBody>
          <a:bodyPr wrap="none" lIns="90488" tIns="44450" rIns="90488" bIns="44450">
            <a:spAutoFit/>
          </a:bodyPr>
          <a:lstStyle/>
          <a:p>
            <a:pPr eaLnBrk="0" hangingPunct="0"/>
            <a:r>
              <a:rPr lang="en-US" sz="4000">
                <a:solidFill>
                  <a:schemeClr val="tx2"/>
                </a:solidFill>
              </a:rPr>
              <a:t>D</a:t>
            </a:r>
            <a:r>
              <a:rPr lang="en-US" sz="4000" baseline="-25000">
                <a:solidFill>
                  <a:schemeClr val="tx2"/>
                </a:solidFill>
              </a:rPr>
              <a:t>0</a:t>
            </a:r>
            <a:r>
              <a:rPr lang="en-US" sz="4000"/>
              <a:t>(1 + </a:t>
            </a:r>
            <a:r>
              <a:rPr lang="en-US" sz="4000">
                <a:solidFill>
                  <a:srgbClr val="D678F8"/>
                </a:solidFill>
              </a:rPr>
              <a:t>g</a:t>
            </a:r>
            <a:r>
              <a:rPr lang="en-US" sz="4000" baseline="-25000">
                <a:solidFill>
                  <a:srgbClr val="D678F8"/>
                </a:solidFill>
              </a:rPr>
              <a:t>1</a:t>
            </a:r>
            <a:r>
              <a:rPr lang="en-US" sz="4000"/>
              <a:t>)</a:t>
            </a:r>
            <a:r>
              <a:rPr lang="en-US" sz="4000" baseline="30000">
                <a:solidFill>
                  <a:schemeClr val="hlink"/>
                </a:solidFill>
              </a:rPr>
              <a:t>t</a:t>
            </a:r>
          </a:p>
        </p:txBody>
      </p:sp>
      <p:sp>
        <p:nvSpPr>
          <p:cNvPr id="52228" name="Rectangle 4"/>
          <p:cNvSpPr>
            <a:spLocks noChangeArrowheads="1"/>
          </p:cNvSpPr>
          <p:nvPr/>
        </p:nvSpPr>
        <p:spPr bwMode="auto">
          <a:xfrm>
            <a:off x="7104063" y="4730750"/>
            <a:ext cx="1147762" cy="698500"/>
          </a:xfrm>
          <a:prstGeom prst="rect">
            <a:avLst/>
          </a:prstGeom>
          <a:noFill/>
          <a:ln w="12700">
            <a:noFill/>
            <a:miter lim="800000"/>
            <a:headEnd/>
            <a:tailEnd/>
          </a:ln>
        </p:spPr>
        <p:txBody>
          <a:bodyPr wrap="none" lIns="90488" tIns="44450" rIns="90488" bIns="44450">
            <a:spAutoFit/>
          </a:bodyPr>
          <a:lstStyle/>
          <a:p>
            <a:pPr eaLnBrk="0" hangingPunct="0"/>
            <a:r>
              <a:rPr lang="en-US" sz="4000">
                <a:solidFill>
                  <a:schemeClr val="tx2"/>
                </a:solidFill>
              </a:rPr>
              <a:t>D</a:t>
            </a:r>
            <a:r>
              <a:rPr lang="en-US" sz="4000" baseline="-25000">
                <a:solidFill>
                  <a:schemeClr val="tx2"/>
                </a:solidFill>
              </a:rPr>
              <a:t>n+1</a:t>
            </a:r>
          </a:p>
        </p:txBody>
      </p:sp>
      <p:sp>
        <p:nvSpPr>
          <p:cNvPr id="35846" name="Rectangle 6"/>
          <p:cNvSpPr>
            <a:spLocks noGrp="1" noChangeArrowheads="1"/>
          </p:cNvSpPr>
          <p:nvPr>
            <p:ph type="title"/>
          </p:nvPr>
        </p:nvSpPr>
        <p:spPr>
          <a:xfrm>
            <a:off x="1676400" y="763588"/>
            <a:ext cx="7162800" cy="758825"/>
          </a:xfrm>
          <a:effectLst>
            <a:outerShdw dist="71842" dir="2700000" algn="ctr" rotWithShape="0">
              <a:schemeClr val="bg2"/>
            </a:outerShdw>
          </a:effectLst>
        </p:spPr>
        <p:txBody>
          <a:bodyPr/>
          <a:lstStyle/>
          <a:p>
            <a:pPr>
              <a:defRPr/>
            </a:pPr>
            <a:r>
              <a:rPr lang="en-US" b="1"/>
              <a:t>Growth Phases Model</a:t>
            </a:r>
          </a:p>
        </p:txBody>
      </p:sp>
      <p:sp>
        <p:nvSpPr>
          <p:cNvPr id="35847" name="Rectangle 7"/>
          <p:cNvSpPr>
            <a:spLocks noGrp="1" noChangeArrowheads="1"/>
          </p:cNvSpPr>
          <p:nvPr>
            <p:ph type="body" idx="1"/>
          </p:nvPr>
        </p:nvSpPr>
        <p:spPr>
          <a:xfrm>
            <a:off x="266700" y="2057400"/>
            <a:ext cx="8610600" cy="2057400"/>
          </a:xfrm>
          <a:effectLst>
            <a:outerShdw algn="ctr" rotWithShape="0">
              <a:schemeClr val="bg2"/>
            </a:outerShdw>
          </a:effectLst>
        </p:spPr>
        <p:txBody>
          <a:bodyPr/>
          <a:lstStyle/>
          <a:p>
            <a:pPr marL="0" indent="0" algn="ctr">
              <a:buFont typeface="Monotype Sorts" pitchFamily="2" charset="2"/>
              <a:buNone/>
              <a:defRPr/>
            </a:pPr>
            <a:r>
              <a:rPr lang="en-US" sz="3400"/>
              <a:t>Note that the second phase of the </a:t>
            </a:r>
            <a:r>
              <a:rPr lang="en-US" sz="3400">
                <a:solidFill>
                  <a:schemeClr val="hlink"/>
                </a:solidFill>
                <a:effectLst>
                  <a:outerShdw blurRad="38100" dist="38100" dir="2700000" algn="tl">
                    <a:srgbClr val="C0C0C0"/>
                  </a:outerShdw>
                </a:effectLst>
              </a:rPr>
              <a:t>growth phases model </a:t>
            </a:r>
            <a:r>
              <a:rPr lang="en-US" sz="3400"/>
              <a:t>assumes that dividends will grow at a constant rate </a:t>
            </a:r>
            <a:r>
              <a:rPr lang="en-US" sz="3400">
                <a:solidFill>
                  <a:srgbClr val="380069"/>
                </a:solidFill>
              </a:rPr>
              <a:t>g</a:t>
            </a:r>
            <a:r>
              <a:rPr lang="en-US" sz="3400" baseline="-25000">
                <a:solidFill>
                  <a:srgbClr val="380069"/>
                </a:solidFill>
              </a:rPr>
              <a:t>2</a:t>
            </a:r>
            <a:r>
              <a:rPr lang="en-US" sz="3400"/>
              <a:t>.  We can rewrite the formula as:</a:t>
            </a:r>
          </a:p>
        </p:txBody>
      </p:sp>
      <p:sp>
        <p:nvSpPr>
          <p:cNvPr id="52231" name="Rectangle 9"/>
          <p:cNvSpPr>
            <a:spLocks noChangeArrowheads="1"/>
          </p:cNvSpPr>
          <p:nvPr/>
        </p:nvSpPr>
        <p:spPr bwMode="auto">
          <a:xfrm>
            <a:off x="2144713" y="5518150"/>
            <a:ext cx="1970087" cy="698500"/>
          </a:xfrm>
          <a:prstGeom prst="rect">
            <a:avLst/>
          </a:prstGeom>
          <a:noFill/>
          <a:ln w="12700">
            <a:noFill/>
            <a:miter lim="800000"/>
            <a:headEnd/>
            <a:tailEnd/>
          </a:ln>
        </p:spPr>
        <p:txBody>
          <a:bodyPr wrap="none" lIns="90488" tIns="44450" rIns="90488" bIns="44450">
            <a:spAutoFit/>
          </a:bodyPr>
          <a:lstStyle/>
          <a:p>
            <a:pPr eaLnBrk="0" hangingPunct="0"/>
            <a:r>
              <a:rPr lang="en-US" sz="4000"/>
              <a:t>(1 +</a:t>
            </a:r>
            <a:r>
              <a:rPr lang="en-US" sz="4000">
                <a:solidFill>
                  <a:srgbClr val="014A01"/>
                </a:solidFill>
              </a:rPr>
              <a:t> </a:t>
            </a:r>
            <a:r>
              <a:rPr lang="en-US" sz="4000">
                <a:solidFill>
                  <a:srgbClr val="42B200"/>
                </a:solidFill>
              </a:rPr>
              <a:t>k</a:t>
            </a:r>
            <a:r>
              <a:rPr lang="en-US" sz="4000" baseline="-25000">
                <a:solidFill>
                  <a:srgbClr val="42B200"/>
                </a:solidFill>
              </a:rPr>
              <a:t>e</a:t>
            </a:r>
            <a:r>
              <a:rPr lang="en-US" sz="4000"/>
              <a:t>)</a:t>
            </a:r>
            <a:r>
              <a:rPr lang="en-US" sz="4000" baseline="30000">
                <a:solidFill>
                  <a:schemeClr val="hlink"/>
                </a:solidFill>
              </a:rPr>
              <a:t>t</a:t>
            </a:r>
          </a:p>
        </p:txBody>
      </p:sp>
      <p:sp>
        <p:nvSpPr>
          <p:cNvPr id="52232" name="Rectangle 10"/>
          <p:cNvSpPr>
            <a:spLocks noChangeArrowheads="1"/>
          </p:cNvSpPr>
          <p:nvPr/>
        </p:nvSpPr>
        <p:spPr bwMode="auto">
          <a:xfrm>
            <a:off x="6783388" y="5457825"/>
            <a:ext cx="1835150" cy="698500"/>
          </a:xfrm>
          <a:prstGeom prst="rect">
            <a:avLst/>
          </a:prstGeom>
          <a:noFill/>
          <a:ln w="12700">
            <a:noFill/>
            <a:miter lim="800000"/>
            <a:headEnd/>
            <a:tailEnd/>
          </a:ln>
        </p:spPr>
        <p:txBody>
          <a:bodyPr wrap="none" lIns="90488" tIns="44450" rIns="90488" bIns="44450">
            <a:spAutoFit/>
          </a:bodyPr>
          <a:lstStyle/>
          <a:p>
            <a:pPr eaLnBrk="0" hangingPunct="0"/>
            <a:r>
              <a:rPr lang="en-US" sz="4000"/>
              <a:t>(</a:t>
            </a:r>
            <a:r>
              <a:rPr lang="en-US">
                <a:solidFill>
                  <a:srgbClr val="42B200"/>
                </a:solidFill>
              </a:rPr>
              <a:t>k</a:t>
            </a:r>
            <a:r>
              <a:rPr lang="en-US" baseline="-25000">
                <a:solidFill>
                  <a:srgbClr val="42B200"/>
                </a:solidFill>
              </a:rPr>
              <a:t>e</a:t>
            </a:r>
            <a:r>
              <a:rPr lang="en-US" baseline="-25000">
                <a:solidFill>
                  <a:srgbClr val="014A01"/>
                </a:solidFill>
              </a:rPr>
              <a:t> </a:t>
            </a:r>
            <a:r>
              <a:rPr lang="en-US"/>
              <a:t>– </a:t>
            </a:r>
            <a:r>
              <a:rPr lang="en-US" sz="3400">
                <a:solidFill>
                  <a:srgbClr val="D678F8"/>
                </a:solidFill>
              </a:rPr>
              <a:t>g</a:t>
            </a:r>
            <a:r>
              <a:rPr lang="en-US" sz="3400" baseline="-25000">
                <a:solidFill>
                  <a:srgbClr val="D678F8"/>
                </a:solidFill>
              </a:rPr>
              <a:t>2</a:t>
            </a:r>
            <a:r>
              <a:rPr lang="en-US" sz="4000"/>
              <a:t>)</a:t>
            </a:r>
          </a:p>
        </p:txBody>
      </p:sp>
      <p:sp>
        <p:nvSpPr>
          <p:cNvPr id="52233" name="Rectangle 11"/>
          <p:cNvSpPr>
            <a:spLocks noChangeArrowheads="1"/>
          </p:cNvSpPr>
          <p:nvPr/>
        </p:nvSpPr>
        <p:spPr bwMode="auto">
          <a:xfrm>
            <a:off x="481013" y="4902200"/>
            <a:ext cx="1533525" cy="1095375"/>
          </a:xfrm>
          <a:prstGeom prst="rect">
            <a:avLst/>
          </a:prstGeom>
          <a:noFill/>
          <a:ln w="12700">
            <a:noFill/>
            <a:miter lim="800000"/>
            <a:headEnd/>
            <a:tailEnd/>
          </a:ln>
        </p:spPr>
        <p:txBody>
          <a:bodyPr wrap="none" lIns="90488" tIns="44450" rIns="90488" bIns="44450">
            <a:spAutoFit/>
          </a:bodyPr>
          <a:lstStyle/>
          <a:p>
            <a:pPr eaLnBrk="0" hangingPunct="0"/>
            <a:r>
              <a:rPr lang="en-US" sz="4400"/>
              <a:t>V =</a:t>
            </a:r>
            <a:r>
              <a:rPr lang="en-US" sz="6600">
                <a:latin typeface="Symbol" pitchFamily="18" charset="2"/>
              </a:rPr>
              <a:t>S</a:t>
            </a:r>
          </a:p>
        </p:txBody>
      </p:sp>
      <p:sp>
        <p:nvSpPr>
          <p:cNvPr id="52234" name="Line 12"/>
          <p:cNvSpPr>
            <a:spLocks noChangeShapeType="1"/>
          </p:cNvSpPr>
          <p:nvPr/>
        </p:nvSpPr>
        <p:spPr bwMode="auto">
          <a:xfrm>
            <a:off x="2171700" y="5448300"/>
            <a:ext cx="2095500" cy="0"/>
          </a:xfrm>
          <a:prstGeom prst="line">
            <a:avLst/>
          </a:prstGeom>
          <a:noFill/>
          <a:ln w="25400">
            <a:solidFill>
              <a:srgbClr val="000000"/>
            </a:solidFill>
            <a:round/>
            <a:headEnd/>
            <a:tailEnd/>
          </a:ln>
        </p:spPr>
        <p:txBody>
          <a:bodyPr/>
          <a:lstStyle/>
          <a:p>
            <a:endParaRPr lang="ar-SA"/>
          </a:p>
        </p:txBody>
      </p:sp>
      <p:sp>
        <p:nvSpPr>
          <p:cNvPr id="52235" name="Line 13"/>
          <p:cNvSpPr>
            <a:spLocks noChangeShapeType="1"/>
          </p:cNvSpPr>
          <p:nvPr/>
        </p:nvSpPr>
        <p:spPr bwMode="auto">
          <a:xfrm>
            <a:off x="609600" y="4267200"/>
            <a:ext cx="8229600" cy="0"/>
          </a:xfrm>
          <a:prstGeom prst="line">
            <a:avLst/>
          </a:prstGeom>
          <a:noFill/>
          <a:ln w="12700">
            <a:solidFill>
              <a:schemeClr val="tx1"/>
            </a:solidFill>
            <a:prstDash val="sysDot"/>
            <a:round/>
            <a:headEnd/>
            <a:tailEnd/>
          </a:ln>
        </p:spPr>
        <p:txBody>
          <a:bodyPr/>
          <a:lstStyle/>
          <a:p>
            <a:endParaRPr lang="ar-SA"/>
          </a:p>
        </p:txBody>
      </p:sp>
      <p:sp>
        <p:nvSpPr>
          <p:cNvPr id="52236" name="Rectangle 14"/>
          <p:cNvSpPr>
            <a:spLocks noChangeArrowheads="1"/>
          </p:cNvSpPr>
          <p:nvPr/>
        </p:nvSpPr>
        <p:spPr bwMode="auto">
          <a:xfrm>
            <a:off x="1306513" y="5635625"/>
            <a:ext cx="779462" cy="576263"/>
          </a:xfrm>
          <a:prstGeom prst="rect">
            <a:avLst/>
          </a:prstGeom>
          <a:noFill/>
          <a:ln w="12700">
            <a:noFill/>
            <a:miter lim="800000"/>
            <a:headEnd/>
            <a:tailEnd/>
          </a:ln>
        </p:spPr>
        <p:txBody>
          <a:bodyPr wrap="none" lIns="90488" tIns="44450" rIns="90488" bIns="44450">
            <a:spAutoFit/>
          </a:bodyPr>
          <a:lstStyle/>
          <a:p>
            <a:pPr eaLnBrk="0" hangingPunct="0"/>
            <a:r>
              <a:rPr lang="en-US" sz="3200">
                <a:solidFill>
                  <a:schemeClr val="hlink"/>
                </a:solidFill>
              </a:rPr>
              <a:t>t=1</a:t>
            </a:r>
          </a:p>
        </p:txBody>
      </p:sp>
      <p:sp>
        <p:nvSpPr>
          <p:cNvPr id="52237" name="Rectangle 15"/>
          <p:cNvSpPr>
            <a:spLocks noChangeArrowheads="1"/>
          </p:cNvSpPr>
          <p:nvPr/>
        </p:nvSpPr>
        <p:spPr bwMode="auto">
          <a:xfrm>
            <a:off x="1458913" y="4645025"/>
            <a:ext cx="428625" cy="576263"/>
          </a:xfrm>
          <a:prstGeom prst="rect">
            <a:avLst/>
          </a:prstGeom>
          <a:noFill/>
          <a:ln w="12700">
            <a:noFill/>
            <a:miter lim="800000"/>
            <a:headEnd/>
            <a:tailEnd/>
          </a:ln>
        </p:spPr>
        <p:txBody>
          <a:bodyPr wrap="none" lIns="90488" tIns="44450" rIns="90488" bIns="44450">
            <a:spAutoFit/>
          </a:bodyPr>
          <a:lstStyle/>
          <a:p>
            <a:pPr eaLnBrk="0" hangingPunct="0"/>
            <a:r>
              <a:rPr lang="en-US" sz="3200">
                <a:solidFill>
                  <a:schemeClr val="hlink"/>
                </a:solidFill>
              </a:rPr>
              <a:t>n</a:t>
            </a:r>
          </a:p>
        </p:txBody>
      </p:sp>
      <p:sp>
        <p:nvSpPr>
          <p:cNvPr id="52238" name="Line 16"/>
          <p:cNvSpPr>
            <a:spLocks noChangeShapeType="1"/>
          </p:cNvSpPr>
          <p:nvPr/>
        </p:nvSpPr>
        <p:spPr bwMode="auto">
          <a:xfrm>
            <a:off x="6934200" y="5448300"/>
            <a:ext cx="1524000" cy="0"/>
          </a:xfrm>
          <a:prstGeom prst="line">
            <a:avLst/>
          </a:prstGeom>
          <a:noFill/>
          <a:ln w="25400">
            <a:solidFill>
              <a:srgbClr val="000000"/>
            </a:solidFill>
            <a:round/>
            <a:headEnd/>
            <a:tailEnd/>
          </a:ln>
        </p:spPr>
        <p:txBody>
          <a:bodyPr/>
          <a:lstStyle/>
          <a:p>
            <a:endParaRPr lang="ar-SA"/>
          </a:p>
        </p:txBody>
      </p:sp>
      <p:sp>
        <p:nvSpPr>
          <p:cNvPr id="52239" name="Rectangle 17"/>
          <p:cNvSpPr>
            <a:spLocks noChangeArrowheads="1"/>
          </p:cNvSpPr>
          <p:nvPr/>
        </p:nvSpPr>
        <p:spPr bwMode="auto">
          <a:xfrm>
            <a:off x="4354513" y="5103813"/>
            <a:ext cx="508000" cy="758825"/>
          </a:xfrm>
          <a:prstGeom prst="rect">
            <a:avLst/>
          </a:prstGeom>
          <a:noFill/>
          <a:ln w="12700">
            <a:noFill/>
            <a:miter lim="800000"/>
            <a:headEnd/>
            <a:tailEnd/>
          </a:ln>
        </p:spPr>
        <p:txBody>
          <a:bodyPr wrap="none" lIns="90488" tIns="44450" rIns="90488" bIns="44450">
            <a:spAutoFit/>
          </a:bodyPr>
          <a:lstStyle/>
          <a:p>
            <a:pPr eaLnBrk="0" hangingPunct="0"/>
            <a:r>
              <a:rPr lang="en-US" sz="4400"/>
              <a:t>+</a:t>
            </a:r>
          </a:p>
        </p:txBody>
      </p:sp>
      <p:sp>
        <p:nvSpPr>
          <p:cNvPr id="52240" name="Rectangle 18"/>
          <p:cNvSpPr>
            <a:spLocks noChangeArrowheads="1"/>
          </p:cNvSpPr>
          <p:nvPr/>
        </p:nvSpPr>
        <p:spPr bwMode="auto">
          <a:xfrm>
            <a:off x="5624513" y="4781550"/>
            <a:ext cx="434975" cy="638175"/>
          </a:xfrm>
          <a:prstGeom prst="rect">
            <a:avLst/>
          </a:prstGeom>
          <a:noFill/>
          <a:ln w="12700">
            <a:noFill/>
            <a:miter lim="800000"/>
            <a:headEnd/>
            <a:tailEnd/>
          </a:ln>
        </p:spPr>
        <p:txBody>
          <a:bodyPr wrap="none" lIns="90488" tIns="44450" rIns="90488" bIns="44450">
            <a:spAutoFit/>
          </a:bodyPr>
          <a:lstStyle/>
          <a:p>
            <a:pPr eaLnBrk="0" hangingPunct="0"/>
            <a:r>
              <a:rPr lang="en-US"/>
              <a:t>1</a:t>
            </a:r>
          </a:p>
        </p:txBody>
      </p:sp>
      <p:sp>
        <p:nvSpPr>
          <p:cNvPr id="52241" name="Rectangle 19"/>
          <p:cNvSpPr>
            <a:spLocks noChangeArrowheads="1"/>
          </p:cNvSpPr>
          <p:nvPr/>
        </p:nvSpPr>
        <p:spPr bwMode="auto">
          <a:xfrm>
            <a:off x="4764088" y="5499100"/>
            <a:ext cx="2065337" cy="698500"/>
          </a:xfrm>
          <a:prstGeom prst="rect">
            <a:avLst/>
          </a:prstGeom>
          <a:noFill/>
          <a:ln w="12700">
            <a:noFill/>
            <a:miter lim="800000"/>
            <a:headEnd/>
            <a:tailEnd/>
          </a:ln>
        </p:spPr>
        <p:txBody>
          <a:bodyPr wrap="none" lIns="90488" tIns="44450" rIns="90488" bIns="44450">
            <a:spAutoFit/>
          </a:bodyPr>
          <a:lstStyle/>
          <a:p>
            <a:pPr eaLnBrk="0" hangingPunct="0"/>
            <a:r>
              <a:rPr lang="en-US" sz="4000"/>
              <a:t>(1 +</a:t>
            </a:r>
            <a:r>
              <a:rPr lang="en-US" sz="4000">
                <a:solidFill>
                  <a:srgbClr val="014A01"/>
                </a:solidFill>
              </a:rPr>
              <a:t> </a:t>
            </a:r>
            <a:r>
              <a:rPr lang="en-US" sz="4000">
                <a:solidFill>
                  <a:srgbClr val="42B200"/>
                </a:solidFill>
              </a:rPr>
              <a:t>k</a:t>
            </a:r>
            <a:r>
              <a:rPr lang="en-US" sz="4000" baseline="-25000">
                <a:solidFill>
                  <a:srgbClr val="42B200"/>
                </a:solidFill>
              </a:rPr>
              <a:t>e</a:t>
            </a:r>
            <a:r>
              <a:rPr lang="en-US" sz="4000"/>
              <a:t>)</a:t>
            </a:r>
            <a:r>
              <a:rPr lang="en-US" sz="4000" baseline="30000">
                <a:solidFill>
                  <a:schemeClr val="hlink"/>
                </a:solidFill>
              </a:rPr>
              <a:t>n</a:t>
            </a:r>
          </a:p>
        </p:txBody>
      </p:sp>
      <p:sp>
        <p:nvSpPr>
          <p:cNvPr id="52242" name="Line 20"/>
          <p:cNvSpPr>
            <a:spLocks noChangeShapeType="1"/>
          </p:cNvSpPr>
          <p:nvPr/>
        </p:nvSpPr>
        <p:spPr bwMode="auto">
          <a:xfrm>
            <a:off x="4876800" y="5448300"/>
            <a:ext cx="1752600" cy="0"/>
          </a:xfrm>
          <a:prstGeom prst="line">
            <a:avLst/>
          </a:prstGeom>
          <a:noFill/>
          <a:ln w="25400">
            <a:solidFill>
              <a:srgbClr val="000000"/>
            </a:solidFill>
            <a:round/>
            <a:headEnd/>
            <a:tailEnd/>
          </a:ln>
        </p:spPr>
        <p:txBody>
          <a:bodyPr/>
          <a:lstStyle/>
          <a:p>
            <a:endParaRPr lang="ar-SA"/>
          </a:p>
        </p:txBody>
      </p:sp>
      <p:sp>
        <p:nvSpPr>
          <p:cNvPr id="52243" name="Line 21"/>
          <p:cNvSpPr>
            <a:spLocks noChangeShapeType="1"/>
          </p:cNvSpPr>
          <p:nvPr/>
        </p:nvSpPr>
        <p:spPr bwMode="auto">
          <a:xfrm>
            <a:off x="4800600" y="4800600"/>
            <a:ext cx="0" cy="1371600"/>
          </a:xfrm>
          <a:prstGeom prst="line">
            <a:avLst/>
          </a:prstGeom>
          <a:noFill/>
          <a:ln w="25400">
            <a:solidFill>
              <a:srgbClr val="000000"/>
            </a:solidFill>
            <a:round/>
            <a:headEnd/>
            <a:tailEnd/>
          </a:ln>
        </p:spPr>
        <p:txBody>
          <a:bodyPr/>
          <a:lstStyle/>
          <a:p>
            <a:endParaRPr lang="ar-SA"/>
          </a:p>
        </p:txBody>
      </p:sp>
      <p:sp>
        <p:nvSpPr>
          <p:cNvPr id="52244" name="Line 22"/>
          <p:cNvSpPr>
            <a:spLocks noChangeShapeType="1"/>
          </p:cNvSpPr>
          <p:nvPr/>
        </p:nvSpPr>
        <p:spPr bwMode="auto">
          <a:xfrm>
            <a:off x="4800600" y="4800600"/>
            <a:ext cx="228600" cy="0"/>
          </a:xfrm>
          <a:prstGeom prst="line">
            <a:avLst/>
          </a:prstGeom>
          <a:noFill/>
          <a:ln w="25400">
            <a:solidFill>
              <a:srgbClr val="000000"/>
            </a:solidFill>
            <a:round/>
            <a:headEnd/>
            <a:tailEnd/>
          </a:ln>
        </p:spPr>
        <p:txBody>
          <a:bodyPr/>
          <a:lstStyle/>
          <a:p>
            <a:endParaRPr lang="ar-SA"/>
          </a:p>
        </p:txBody>
      </p:sp>
      <p:sp>
        <p:nvSpPr>
          <p:cNvPr id="52245" name="Line 23"/>
          <p:cNvSpPr>
            <a:spLocks noChangeShapeType="1"/>
          </p:cNvSpPr>
          <p:nvPr/>
        </p:nvSpPr>
        <p:spPr bwMode="auto">
          <a:xfrm>
            <a:off x="4800600" y="6172200"/>
            <a:ext cx="228600" cy="0"/>
          </a:xfrm>
          <a:prstGeom prst="line">
            <a:avLst/>
          </a:prstGeom>
          <a:noFill/>
          <a:ln w="25400">
            <a:solidFill>
              <a:srgbClr val="000000"/>
            </a:solidFill>
            <a:round/>
            <a:headEnd/>
            <a:tailEnd/>
          </a:ln>
        </p:spPr>
        <p:txBody>
          <a:bodyPr/>
          <a:lstStyle/>
          <a:p>
            <a:endParaRPr lang="ar-SA"/>
          </a:p>
        </p:txBody>
      </p:sp>
      <p:sp>
        <p:nvSpPr>
          <p:cNvPr id="52246" name="Line 24"/>
          <p:cNvSpPr>
            <a:spLocks noChangeShapeType="1"/>
          </p:cNvSpPr>
          <p:nvPr/>
        </p:nvSpPr>
        <p:spPr bwMode="auto">
          <a:xfrm>
            <a:off x="8534400" y="4800600"/>
            <a:ext cx="0" cy="1371600"/>
          </a:xfrm>
          <a:prstGeom prst="line">
            <a:avLst/>
          </a:prstGeom>
          <a:noFill/>
          <a:ln w="25400">
            <a:solidFill>
              <a:srgbClr val="000000"/>
            </a:solidFill>
            <a:round/>
            <a:headEnd/>
            <a:tailEnd/>
          </a:ln>
        </p:spPr>
        <p:txBody>
          <a:bodyPr/>
          <a:lstStyle/>
          <a:p>
            <a:endParaRPr lang="ar-SA"/>
          </a:p>
        </p:txBody>
      </p:sp>
      <p:sp>
        <p:nvSpPr>
          <p:cNvPr id="52247" name="Line 25"/>
          <p:cNvSpPr>
            <a:spLocks noChangeShapeType="1"/>
          </p:cNvSpPr>
          <p:nvPr/>
        </p:nvSpPr>
        <p:spPr bwMode="auto">
          <a:xfrm>
            <a:off x="6781800" y="4800600"/>
            <a:ext cx="0" cy="1371600"/>
          </a:xfrm>
          <a:prstGeom prst="line">
            <a:avLst/>
          </a:prstGeom>
          <a:noFill/>
          <a:ln w="25400">
            <a:solidFill>
              <a:srgbClr val="000000"/>
            </a:solidFill>
            <a:round/>
            <a:headEnd/>
            <a:tailEnd/>
          </a:ln>
        </p:spPr>
        <p:txBody>
          <a:bodyPr/>
          <a:lstStyle/>
          <a:p>
            <a:endParaRPr lang="ar-SA"/>
          </a:p>
        </p:txBody>
      </p:sp>
      <p:sp>
        <p:nvSpPr>
          <p:cNvPr id="52248" name="Line 26"/>
          <p:cNvSpPr>
            <a:spLocks noChangeShapeType="1"/>
          </p:cNvSpPr>
          <p:nvPr/>
        </p:nvSpPr>
        <p:spPr bwMode="auto">
          <a:xfrm>
            <a:off x="6858000" y="4800600"/>
            <a:ext cx="0" cy="1371600"/>
          </a:xfrm>
          <a:prstGeom prst="line">
            <a:avLst/>
          </a:prstGeom>
          <a:noFill/>
          <a:ln w="25400">
            <a:solidFill>
              <a:srgbClr val="000000"/>
            </a:solidFill>
            <a:round/>
            <a:headEnd/>
            <a:tailEnd/>
          </a:ln>
        </p:spPr>
        <p:txBody>
          <a:bodyPr/>
          <a:lstStyle/>
          <a:p>
            <a:endParaRPr lang="ar-SA"/>
          </a:p>
        </p:txBody>
      </p:sp>
      <p:sp>
        <p:nvSpPr>
          <p:cNvPr id="52249" name="Line 27"/>
          <p:cNvSpPr>
            <a:spLocks noChangeShapeType="1"/>
          </p:cNvSpPr>
          <p:nvPr/>
        </p:nvSpPr>
        <p:spPr bwMode="auto">
          <a:xfrm>
            <a:off x="6553200" y="4800600"/>
            <a:ext cx="228600" cy="0"/>
          </a:xfrm>
          <a:prstGeom prst="line">
            <a:avLst/>
          </a:prstGeom>
          <a:noFill/>
          <a:ln w="25400">
            <a:solidFill>
              <a:srgbClr val="000000"/>
            </a:solidFill>
            <a:round/>
            <a:headEnd/>
            <a:tailEnd/>
          </a:ln>
        </p:spPr>
        <p:txBody>
          <a:bodyPr/>
          <a:lstStyle/>
          <a:p>
            <a:endParaRPr lang="ar-SA"/>
          </a:p>
        </p:txBody>
      </p:sp>
      <p:sp>
        <p:nvSpPr>
          <p:cNvPr id="52250" name="Line 28"/>
          <p:cNvSpPr>
            <a:spLocks noChangeShapeType="1"/>
          </p:cNvSpPr>
          <p:nvPr/>
        </p:nvSpPr>
        <p:spPr bwMode="auto">
          <a:xfrm>
            <a:off x="6858000" y="4800600"/>
            <a:ext cx="228600" cy="0"/>
          </a:xfrm>
          <a:prstGeom prst="line">
            <a:avLst/>
          </a:prstGeom>
          <a:noFill/>
          <a:ln w="25400">
            <a:solidFill>
              <a:srgbClr val="000000"/>
            </a:solidFill>
            <a:round/>
            <a:headEnd/>
            <a:tailEnd/>
          </a:ln>
        </p:spPr>
        <p:txBody>
          <a:bodyPr/>
          <a:lstStyle/>
          <a:p>
            <a:endParaRPr lang="ar-SA"/>
          </a:p>
        </p:txBody>
      </p:sp>
      <p:sp>
        <p:nvSpPr>
          <p:cNvPr id="52251" name="Line 29"/>
          <p:cNvSpPr>
            <a:spLocks noChangeShapeType="1"/>
          </p:cNvSpPr>
          <p:nvPr/>
        </p:nvSpPr>
        <p:spPr bwMode="auto">
          <a:xfrm>
            <a:off x="6858000" y="6172200"/>
            <a:ext cx="228600" cy="0"/>
          </a:xfrm>
          <a:prstGeom prst="line">
            <a:avLst/>
          </a:prstGeom>
          <a:noFill/>
          <a:ln w="25400">
            <a:solidFill>
              <a:srgbClr val="000000"/>
            </a:solidFill>
            <a:round/>
            <a:headEnd/>
            <a:tailEnd/>
          </a:ln>
        </p:spPr>
        <p:txBody>
          <a:bodyPr/>
          <a:lstStyle/>
          <a:p>
            <a:endParaRPr lang="ar-SA"/>
          </a:p>
        </p:txBody>
      </p:sp>
      <p:sp>
        <p:nvSpPr>
          <p:cNvPr id="52252" name="Line 30"/>
          <p:cNvSpPr>
            <a:spLocks noChangeShapeType="1"/>
          </p:cNvSpPr>
          <p:nvPr/>
        </p:nvSpPr>
        <p:spPr bwMode="auto">
          <a:xfrm>
            <a:off x="6553200" y="6172200"/>
            <a:ext cx="228600" cy="0"/>
          </a:xfrm>
          <a:prstGeom prst="line">
            <a:avLst/>
          </a:prstGeom>
          <a:noFill/>
          <a:ln w="25400">
            <a:solidFill>
              <a:srgbClr val="000000"/>
            </a:solidFill>
            <a:round/>
            <a:headEnd/>
            <a:tailEnd/>
          </a:ln>
        </p:spPr>
        <p:txBody>
          <a:bodyPr/>
          <a:lstStyle/>
          <a:p>
            <a:endParaRPr lang="ar-SA"/>
          </a:p>
        </p:txBody>
      </p:sp>
      <p:sp>
        <p:nvSpPr>
          <p:cNvPr id="52253" name="Line 31"/>
          <p:cNvSpPr>
            <a:spLocks noChangeShapeType="1"/>
          </p:cNvSpPr>
          <p:nvPr/>
        </p:nvSpPr>
        <p:spPr bwMode="auto">
          <a:xfrm>
            <a:off x="8305800" y="4800600"/>
            <a:ext cx="228600" cy="0"/>
          </a:xfrm>
          <a:prstGeom prst="line">
            <a:avLst/>
          </a:prstGeom>
          <a:noFill/>
          <a:ln w="25400">
            <a:solidFill>
              <a:srgbClr val="000000"/>
            </a:solidFill>
            <a:round/>
            <a:headEnd/>
            <a:tailEnd/>
          </a:ln>
        </p:spPr>
        <p:txBody>
          <a:bodyPr/>
          <a:lstStyle/>
          <a:p>
            <a:endParaRPr lang="ar-SA"/>
          </a:p>
        </p:txBody>
      </p:sp>
      <p:sp>
        <p:nvSpPr>
          <p:cNvPr id="52254" name="Line 32"/>
          <p:cNvSpPr>
            <a:spLocks noChangeShapeType="1"/>
          </p:cNvSpPr>
          <p:nvPr/>
        </p:nvSpPr>
        <p:spPr bwMode="auto">
          <a:xfrm>
            <a:off x="8305800" y="6172200"/>
            <a:ext cx="228600" cy="0"/>
          </a:xfrm>
          <a:prstGeom prst="line">
            <a:avLst/>
          </a:prstGeom>
          <a:noFill/>
          <a:ln w="25400">
            <a:solidFill>
              <a:srgbClr val="000000"/>
            </a:solidFill>
            <a:round/>
            <a:headEnd/>
            <a:tailEnd/>
          </a:ln>
        </p:spPr>
        <p:txBody>
          <a:bodyPr/>
          <a:lstStyle/>
          <a:p>
            <a:endParaRPr lang="ar-SA"/>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title"/>
          </p:nvPr>
        </p:nvSpPr>
        <p:spPr>
          <a:xfrm>
            <a:off x="1752600" y="161925"/>
            <a:ext cx="5943600" cy="1428750"/>
          </a:xfrm>
          <a:effectLst>
            <a:outerShdw dist="71842" dir="2700000" algn="ctr" rotWithShape="0">
              <a:schemeClr val="bg2"/>
            </a:outerShdw>
          </a:effectLst>
        </p:spPr>
        <p:txBody>
          <a:bodyPr/>
          <a:lstStyle/>
          <a:p>
            <a:pPr>
              <a:defRPr/>
            </a:pPr>
            <a:r>
              <a:rPr lang="en-US" b="1"/>
              <a:t>Growth Phases Model Example</a:t>
            </a:r>
          </a:p>
        </p:txBody>
      </p:sp>
      <p:sp>
        <p:nvSpPr>
          <p:cNvPr id="53251" name="Rectangle 4"/>
          <p:cNvSpPr>
            <a:spLocks noGrp="1" noChangeArrowheads="1"/>
          </p:cNvSpPr>
          <p:nvPr>
            <p:ph type="body" idx="1"/>
          </p:nvPr>
        </p:nvSpPr>
        <p:spPr>
          <a:xfrm>
            <a:off x="457200" y="1828800"/>
            <a:ext cx="8153400" cy="4483100"/>
          </a:xfrm>
          <a:effectLst>
            <a:outerShdw algn="ctr" rotWithShape="0">
              <a:schemeClr val="bg2"/>
            </a:outerShdw>
          </a:effectLst>
        </p:spPr>
        <p:txBody>
          <a:bodyPr>
            <a:spAutoFit/>
          </a:bodyPr>
          <a:lstStyle/>
          <a:p>
            <a:pPr marL="0" indent="0" algn="ctr">
              <a:buFont typeface="Monotype Sorts" pitchFamily="2" charset="2"/>
              <a:buNone/>
            </a:pPr>
            <a:r>
              <a:rPr lang="en-US" smtClean="0"/>
              <a:t>Stock GP has an expected </a:t>
            </a:r>
            <a:r>
              <a:rPr lang="en-US" smtClean="0">
                <a:solidFill>
                  <a:srgbClr val="D678F8"/>
                </a:solidFill>
              </a:rPr>
              <a:t>growth rate of 16% </a:t>
            </a:r>
            <a:r>
              <a:rPr lang="en-US" smtClean="0"/>
              <a:t>for the first </a:t>
            </a:r>
            <a:r>
              <a:rPr lang="en-US" smtClean="0">
                <a:solidFill>
                  <a:schemeClr val="hlink"/>
                </a:solidFill>
              </a:rPr>
              <a:t>3 years </a:t>
            </a:r>
            <a:r>
              <a:rPr lang="en-US" smtClean="0"/>
              <a:t>and </a:t>
            </a:r>
            <a:r>
              <a:rPr lang="en-US" smtClean="0">
                <a:solidFill>
                  <a:srgbClr val="380069"/>
                </a:solidFill>
              </a:rPr>
              <a:t>8%</a:t>
            </a:r>
            <a:r>
              <a:rPr lang="en-US" smtClean="0"/>
              <a:t> thereafter. Each share of stock just received an annual </a:t>
            </a:r>
            <a:r>
              <a:rPr lang="en-US" smtClean="0">
                <a:solidFill>
                  <a:schemeClr val="tx2"/>
                </a:solidFill>
              </a:rPr>
              <a:t>$3.24 dividend </a:t>
            </a:r>
            <a:r>
              <a:rPr lang="en-US" smtClean="0"/>
              <a:t>per share. The appropriate </a:t>
            </a:r>
            <a:r>
              <a:rPr lang="en-US" smtClean="0">
                <a:solidFill>
                  <a:srgbClr val="42B200"/>
                </a:solidFill>
              </a:rPr>
              <a:t>discount rate is 15%</a:t>
            </a:r>
            <a:r>
              <a:rPr lang="en-US" smtClean="0"/>
              <a:t>. What is the value of the common stock under this scenario?</a:t>
            </a: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9" name="Rectangle 1027"/>
          <p:cNvSpPr>
            <a:spLocks noGrp="1" noChangeArrowheads="1"/>
          </p:cNvSpPr>
          <p:nvPr>
            <p:ph type="title"/>
          </p:nvPr>
        </p:nvSpPr>
        <p:spPr>
          <a:xfrm>
            <a:off x="1752600" y="161925"/>
            <a:ext cx="5943600" cy="1428750"/>
          </a:xfrm>
          <a:effectLst>
            <a:outerShdw dist="71842" dir="2700000" algn="ctr" rotWithShape="0">
              <a:schemeClr val="bg2"/>
            </a:outerShdw>
          </a:effectLst>
        </p:spPr>
        <p:txBody>
          <a:bodyPr/>
          <a:lstStyle/>
          <a:p>
            <a:pPr>
              <a:defRPr/>
            </a:pPr>
            <a:r>
              <a:rPr lang="en-US" b="1"/>
              <a:t>Growth Phases Model Example</a:t>
            </a:r>
          </a:p>
        </p:txBody>
      </p:sp>
      <p:sp>
        <p:nvSpPr>
          <p:cNvPr id="54275" name="Rectangle 1028"/>
          <p:cNvSpPr>
            <a:spLocks noGrp="1" noChangeArrowheads="1"/>
          </p:cNvSpPr>
          <p:nvPr>
            <p:ph type="body" idx="1"/>
          </p:nvPr>
        </p:nvSpPr>
        <p:spPr>
          <a:xfrm>
            <a:off x="533400" y="4572000"/>
            <a:ext cx="8229600" cy="1371600"/>
          </a:xfrm>
          <a:solidFill>
            <a:srgbClr val="FFFF99"/>
          </a:solidFill>
          <a:ln>
            <a:solidFill>
              <a:srgbClr val="000000"/>
            </a:solidFill>
          </a:ln>
          <a:effectLst>
            <a:outerShdw algn="ctr" rotWithShape="0">
              <a:schemeClr val="bg2"/>
            </a:outerShdw>
          </a:effectLst>
        </p:spPr>
        <p:txBody>
          <a:bodyPr/>
          <a:lstStyle/>
          <a:p>
            <a:pPr marL="0" indent="0" algn="ctr">
              <a:lnSpc>
                <a:spcPct val="90000"/>
              </a:lnSpc>
              <a:buFont typeface="Monotype Sorts" pitchFamily="2" charset="2"/>
              <a:buNone/>
            </a:pPr>
            <a:r>
              <a:rPr lang="en-US" sz="2400" smtClean="0"/>
              <a:t>Stock GP has two phases of growth. The first, </a:t>
            </a:r>
            <a:r>
              <a:rPr lang="en-US" sz="2400" smtClean="0">
                <a:solidFill>
                  <a:srgbClr val="D678F8"/>
                </a:solidFill>
              </a:rPr>
              <a:t>16%,</a:t>
            </a:r>
            <a:r>
              <a:rPr lang="en-US" sz="2400" smtClean="0"/>
              <a:t> starts at time t=0 for </a:t>
            </a:r>
            <a:r>
              <a:rPr lang="en-US" sz="2400" smtClean="0">
                <a:solidFill>
                  <a:schemeClr val="hlink"/>
                </a:solidFill>
              </a:rPr>
              <a:t>3 years</a:t>
            </a:r>
            <a:r>
              <a:rPr lang="en-US" sz="2400" smtClean="0"/>
              <a:t> and is followed by </a:t>
            </a:r>
            <a:r>
              <a:rPr lang="en-US" sz="2400" smtClean="0">
                <a:solidFill>
                  <a:srgbClr val="D678F8"/>
                </a:solidFill>
              </a:rPr>
              <a:t>8%</a:t>
            </a:r>
            <a:r>
              <a:rPr lang="en-US" sz="2400" smtClean="0"/>
              <a:t> </a:t>
            </a:r>
            <a:r>
              <a:rPr lang="en-US" sz="2400" smtClean="0">
                <a:solidFill>
                  <a:srgbClr val="D678F8"/>
                </a:solidFill>
              </a:rPr>
              <a:t>thereafter</a:t>
            </a:r>
            <a:r>
              <a:rPr lang="en-US" sz="2400" smtClean="0"/>
              <a:t> starting at time </a:t>
            </a:r>
            <a:r>
              <a:rPr lang="en-US" sz="2400" smtClean="0">
                <a:solidFill>
                  <a:schemeClr val="hlink"/>
                </a:solidFill>
              </a:rPr>
              <a:t>t=3</a:t>
            </a:r>
            <a:r>
              <a:rPr lang="en-US" sz="2400" smtClean="0"/>
              <a:t>. We should view the time line as two separate time lines in the valuation.</a:t>
            </a:r>
          </a:p>
        </p:txBody>
      </p:sp>
      <p:sp>
        <p:nvSpPr>
          <p:cNvPr id="54276" name="Line 1030"/>
          <p:cNvSpPr>
            <a:spLocks noChangeShapeType="1"/>
          </p:cNvSpPr>
          <p:nvPr/>
        </p:nvSpPr>
        <p:spPr bwMode="auto">
          <a:xfrm>
            <a:off x="1066800" y="2819400"/>
            <a:ext cx="6248400" cy="0"/>
          </a:xfrm>
          <a:prstGeom prst="line">
            <a:avLst/>
          </a:prstGeom>
          <a:noFill/>
          <a:ln w="12700">
            <a:solidFill>
              <a:srgbClr val="000000"/>
            </a:solidFill>
            <a:round/>
            <a:headEnd/>
            <a:tailEnd type="triangle" w="med" len="med"/>
          </a:ln>
        </p:spPr>
        <p:txBody>
          <a:bodyPr/>
          <a:lstStyle/>
          <a:p>
            <a:endParaRPr lang="ar-SA"/>
          </a:p>
        </p:txBody>
      </p:sp>
      <p:sp>
        <p:nvSpPr>
          <p:cNvPr id="54277" name="Line 1031"/>
          <p:cNvSpPr>
            <a:spLocks noChangeShapeType="1"/>
          </p:cNvSpPr>
          <p:nvPr/>
        </p:nvSpPr>
        <p:spPr bwMode="auto">
          <a:xfrm>
            <a:off x="1066800" y="2590800"/>
            <a:ext cx="0" cy="457200"/>
          </a:xfrm>
          <a:prstGeom prst="line">
            <a:avLst/>
          </a:prstGeom>
          <a:noFill/>
          <a:ln w="12700">
            <a:solidFill>
              <a:srgbClr val="000000"/>
            </a:solidFill>
            <a:round/>
            <a:headEnd/>
            <a:tailEnd/>
          </a:ln>
        </p:spPr>
        <p:txBody>
          <a:bodyPr/>
          <a:lstStyle/>
          <a:p>
            <a:endParaRPr lang="ar-SA"/>
          </a:p>
        </p:txBody>
      </p:sp>
      <p:sp>
        <p:nvSpPr>
          <p:cNvPr id="54278" name="Line 1032"/>
          <p:cNvSpPr>
            <a:spLocks noChangeShapeType="1"/>
          </p:cNvSpPr>
          <p:nvPr/>
        </p:nvSpPr>
        <p:spPr bwMode="auto">
          <a:xfrm>
            <a:off x="1981200" y="2590800"/>
            <a:ext cx="0" cy="457200"/>
          </a:xfrm>
          <a:prstGeom prst="line">
            <a:avLst/>
          </a:prstGeom>
          <a:noFill/>
          <a:ln w="12700">
            <a:solidFill>
              <a:srgbClr val="000000"/>
            </a:solidFill>
            <a:round/>
            <a:headEnd/>
            <a:tailEnd/>
          </a:ln>
        </p:spPr>
        <p:txBody>
          <a:bodyPr/>
          <a:lstStyle/>
          <a:p>
            <a:endParaRPr lang="ar-SA"/>
          </a:p>
        </p:txBody>
      </p:sp>
      <p:sp>
        <p:nvSpPr>
          <p:cNvPr id="54279" name="Line 1033"/>
          <p:cNvSpPr>
            <a:spLocks noChangeShapeType="1"/>
          </p:cNvSpPr>
          <p:nvPr/>
        </p:nvSpPr>
        <p:spPr bwMode="auto">
          <a:xfrm>
            <a:off x="2895600" y="2590800"/>
            <a:ext cx="0" cy="457200"/>
          </a:xfrm>
          <a:prstGeom prst="line">
            <a:avLst/>
          </a:prstGeom>
          <a:noFill/>
          <a:ln w="12700">
            <a:solidFill>
              <a:srgbClr val="000000"/>
            </a:solidFill>
            <a:round/>
            <a:headEnd/>
            <a:tailEnd/>
          </a:ln>
        </p:spPr>
        <p:txBody>
          <a:bodyPr/>
          <a:lstStyle/>
          <a:p>
            <a:endParaRPr lang="ar-SA"/>
          </a:p>
        </p:txBody>
      </p:sp>
      <p:sp>
        <p:nvSpPr>
          <p:cNvPr id="54280" name="Line 1034"/>
          <p:cNvSpPr>
            <a:spLocks noChangeShapeType="1"/>
          </p:cNvSpPr>
          <p:nvPr/>
        </p:nvSpPr>
        <p:spPr bwMode="auto">
          <a:xfrm>
            <a:off x="3810000" y="2590800"/>
            <a:ext cx="0" cy="457200"/>
          </a:xfrm>
          <a:prstGeom prst="line">
            <a:avLst/>
          </a:prstGeom>
          <a:noFill/>
          <a:ln w="12700">
            <a:solidFill>
              <a:schemeClr val="hlink"/>
            </a:solidFill>
            <a:round/>
            <a:headEnd/>
            <a:tailEnd/>
          </a:ln>
        </p:spPr>
        <p:txBody>
          <a:bodyPr/>
          <a:lstStyle/>
          <a:p>
            <a:endParaRPr lang="ar-SA"/>
          </a:p>
        </p:txBody>
      </p:sp>
      <p:sp>
        <p:nvSpPr>
          <p:cNvPr id="54281" name="Line 1035"/>
          <p:cNvSpPr>
            <a:spLocks noChangeShapeType="1"/>
          </p:cNvSpPr>
          <p:nvPr/>
        </p:nvSpPr>
        <p:spPr bwMode="auto">
          <a:xfrm>
            <a:off x="4724400" y="2590800"/>
            <a:ext cx="0" cy="457200"/>
          </a:xfrm>
          <a:prstGeom prst="line">
            <a:avLst/>
          </a:prstGeom>
          <a:noFill/>
          <a:ln w="12700">
            <a:solidFill>
              <a:srgbClr val="000000"/>
            </a:solidFill>
            <a:round/>
            <a:headEnd/>
            <a:tailEnd/>
          </a:ln>
        </p:spPr>
        <p:txBody>
          <a:bodyPr/>
          <a:lstStyle/>
          <a:p>
            <a:endParaRPr lang="ar-SA"/>
          </a:p>
        </p:txBody>
      </p:sp>
      <p:sp>
        <p:nvSpPr>
          <p:cNvPr id="54282" name="Line 1036"/>
          <p:cNvSpPr>
            <a:spLocks noChangeShapeType="1"/>
          </p:cNvSpPr>
          <p:nvPr/>
        </p:nvSpPr>
        <p:spPr bwMode="auto">
          <a:xfrm>
            <a:off x="5638800" y="2590800"/>
            <a:ext cx="0" cy="457200"/>
          </a:xfrm>
          <a:prstGeom prst="line">
            <a:avLst/>
          </a:prstGeom>
          <a:noFill/>
          <a:ln w="12700">
            <a:solidFill>
              <a:srgbClr val="000000"/>
            </a:solidFill>
            <a:round/>
            <a:headEnd/>
            <a:tailEnd/>
          </a:ln>
        </p:spPr>
        <p:txBody>
          <a:bodyPr/>
          <a:lstStyle/>
          <a:p>
            <a:endParaRPr lang="ar-SA"/>
          </a:p>
        </p:txBody>
      </p:sp>
      <p:sp>
        <p:nvSpPr>
          <p:cNvPr id="54283" name="Line 1037"/>
          <p:cNvSpPr>
            <a:spLocks noChangeShapeType="1"/>
          </p:cNvSpPr>
          <p:nvPr/>
        </p:nvSpPr>
        <p:spPr bwMode="auto">
          <a:xfrm>
            <a:off x="6553200" y="2590800"/>
            <a:ext cx="0" cy="457200"/>
          </a:xfrm>
          <a:prstGeom prst="line">
            <a:avLst/>
          </a:prstGeom>
          <a:noFill/>
          <a:ln w="12700">
            <a:solidFill>
              <a:srgbClr val="000000"/>
            </a:solidFill>
            <a:round/>
            <a:headEnd/>
            <a:tailEnd/>
          </a:ln>
        </p:spPr>
        <p:txBody>
          <a:bodyPr/>
          <a:lstStyle/>
          <a:p>
            <a:endParaRPr lang="ar-SA"/>
          </a:p>
        </p:txBody>
      </p:sp>
      <p:sp>
        <p:nvSpPr>
          <p:cNvPr id="54284" name="Text Box 1038"/>
          <p:cNvSpPr txBox="1">
            <a:spLocks noChangeArrowheads="1"/>
          </p:cNvSpPr>
          <p:nvPr/>
        </p:nvSpPr>
        <p:spPr bwMode="auto">
          <a:xfrm>
            <a:off x="7375525" y="2398713"/>
            <a:ext cx="511175" cy="641350"/>
          </a:xfrm>
          <a:prstGeom prst="rect">
            <a:avLst/>
          </a:prstGeom>
          <a:noFill/>
          <a:ln w="12700">
            <a:noFill/>
            <a:miter lim="800000"/>
            <a:headEnd/>
            <a:tailEnd/>
          </a:ln>
        </p:spPr>
        <p:txBody>
          <a:bodyPr wrap="none">
            <a:spAutoFit/>
          </a:bodyPr>
          <a:lstStyle/>
          <a:p>
            <a:pPr eaLnBrk="0" hangingPunct="0"/>
            <a:r>
              <a:rPr lang="en-US">
                <a:sym typeface="Symbol" pitchFamily="18" charset="2"/>
              </a:rPr>
              <a:t></a:t>
            </a:r>
            <a:endParaRPr lang="en-US"/>
          </a:p>
        </p:txBody>
      </p:sp>
      <p:sp>
        <p:nvSpPr>
          <p:cNvPr id="54285" name="Text Box 1039"/>
          <p:cNvSpPr txBox="1">
            <a:spLocks noChangeArrowheads="1"/>
          </p:cNvSpPr>
          <p:nvPr/>
        </p:nvSpPr>
        <p:spPr bwMode="auto">
          <a:xfrm>
            <a:off x="838200" y="2133600"/>
            <a:ext cx="5903913" cy="519113"/>
          </a:xfrm>
          <a:prstGeom prst="rect">
            <a:avLst/>
          </a:prstGeom>
          <a:noFill/>
          <a:ln w="12700">
            <a:noFill/>
            <a:miter lim="800000"/>
            <a:headEnd/>
            <a:tailEnd/>
          </a:ln>
        </p:spPr>
        <p:txBody>
          <a:bodyPr wrap="none">
            <a:spAutoFit/>
          </a:bodyPr>
          <a:lstStyle/>
          <a:p>
            <a:pPr eaLnBrk="0" hangingPunct="0"/>
            <a:r>
              <a:rPr lang="en-US" sz="2800"/>
              <a:t>0       1        2       </a:t>
            </a:r>
            <a:r>
              <a:rPr lang="en-US" sz="2800">
                <a:solidFill>
                  <a:schemeClr val="hlink"/>
                </a:solidFill>
              </a:rPr>
              <a:t>3</a:t>
            </a:r>
            <a:r>
              <a:rPr lang="en-US" sz="2800"/>
              <a:t>       4       5        6</a:t>
            </a:r>
          </a:p>
        </p:txBody>
      </p:sp>
      <p:sp>
        <p:nvSpPr>
          <p:cNvPr id="54286" name="Text Box 1040"/>
          <p:cNvSpPr txBox="1">
            <a:spLocks noChangeArrowheads="1"/>
          </p:cNvSpPr>
          <p:nvPr/>
        </p:nvSpPr>
        <p:spPr bwMode="auto">
          <a:xfrm>
            <a:off x="838200" y="3048000"/>
            <a:ext cx="6080125" cy="519113"/>
          </a:xfrm>
          <a:prstGeom prst="rect">
            <a:avLst/>
          </a:prstGeom>
          <a:noFill/>
          <a:ln w="12700">
            <a:noFill/>
            <a:miter lim="800000"/>
            <a:headEnd/>
            <a:tailEnd/>
          </a:ln>
        </p:spPr>
        <p:txBody>
          <a:bodyPr wrap="none">
            <a:spAutoFit/>
          </a:bodyPr>
          <a:lstStyle/>
          <a:p>
            <a:pPr eaLnBrk="0" hangingPunct="0"/>
            <a:r>
              <a:rPr lang="en-US" sz="2800"/>
              <a:t>         </a:t>
            </a:r>
            <a:r>
              <a:rPr lang="en-US" sz="2800">
                <a:solidFill>
                  <a:schemeClr val="tx2"/>
                </a:solidFill>
              </a:rPr>
              <a:t>D</a:t>
            </a:r>
            <a:r>
              <a:rPr lang="en-US" sz="2800" baseline="-25000">
                <a:solidFill>
                  <a:schemeClr val="hlink"/>
                </a:solidFill>
              </a:rPr>
              <a:t>1</a:t>
            </a:r>
            <a:r>
              <a:rPr lang="en-US" sz="2800"/>
              <a:t>     </a:t>
            </a:r>
            <a:r>
              <a:rPr lang="en-US" sz="2800">
                <a:solidFill>
                  <a:schemeClr val="tx2"/>
                </a:solidFill>
              </a:rPr>
              <a:t>D</a:t>
            </a:r>
            <a:r>
              <a:rPr lang="en-US" sz="2800" baseline="-25000">
                <a:solidFill>
                  <a:schemeClr val="hlink"/>
                </a:solidFill>
              </a:rPr>
              <a:t>2</a:t>
            </a:r>
            <a:r>
              <a:rPr lang="en-US" sz="2800"/>
              <a:t>      </a:t>
            </a:r>
            <a:r>
              <a:rPr lang="en-US" sz="2800">
                <a:solidFill>
                  <a:schemeClr val="tx2"/>
                </a:solidFill>
              </a:rPr>
              <a:t>D</a:t>
            </a:r>
            <a:r>
              <a:rPr lang="en-US" sz="2800" baseline="-25000">
                <a:solidFill>
                  <a:schemeClr val="hlink"/>
                </a:solidFill>
              </a:rPr>
              <a:t>3</a:t>
            </a:r>
            <a:r>
              <a:rPr lang="en-US" sz="2800"/>
              <a:t>     </a:t>
            </a:r>
            <a:r>
              <a:rPr lang="en-US" sz="2800">
                <a:solidFill>
                  <a:schemeClr val="tx2"/>
                </a:solidFill>
              </a:rPr>
              <a:t>D</a:t>
            </a:r>
            <a:r>
              <a:rPr lang="en-US" sz="2800" baseline="-25000">
                <a:solidFill>
                  <a:schemeClr val="hlink"/>
                </a:solidFill>
              </a:rPr>
              <a:t>4</a:t>
            </a:r>
            <a:r>
              <a:rPr lang="en-US" sz="2800"/>
              <a:t>      </a:t>
            </a:r>
            <a:r>
              <a:rPr lang="en-US" sz="2800">
                <a:solidFill>
                  <a:schemeClr val="tx2"/>
                </a:solidFill>
              </a:rPr>
              <a:t>D</a:t>
            </a:r>
            <a:r>
              <a:rPr lang="en-US" sz="2800" baseline="-25000">
                <a:solidFill>
                  <a:schemeClr val="hlink"/>
                </a:solidFill>
              </a:rPr>
              <a:t>5</a:t>
            </a:r>
            <a:r>
              <a:rPr lang="en-US" sz="2800"/>
              <a:t>     </a:t>
            </a:r>
            <a:r>
              <a:rPr lang="en-US" sz="2800">
                <a:solidFill>
                  <a:schemeClr val="tx2"/>
                </a:solidFill>
              </a:rPr>
              <a:t>D</a:t>
            </a:r>
            <a:r>
              <a:rPr lang="en-US" sz="2800" baseline="-25000">
                <a:solidFill>
                  <a:schemeClr val="hlink"/>
                </a:solidFill>
              </a:rPr>
              <a:t>6</a:t>
            </a:r>
          </a:p>
        </p:txBody>
      </p:sp>
      <p:sp>
        <p:nvSpPr>
          <p:cNvPr id="54287" name="Line 1041"/>
          <p:cNvSpPr>
            <a:spLocks noChangeShapeType="1"/>
          </p:cNvSpPr>
          <p:nvPr/>
        </p:nvSpPr>
        <p:spPr bwMode="auto">
          <a:xfrm>
            <a:off x="3810000" y="3657600"/>
            <a:ext cx="0" cy="457200"/>
          </a:xfrm>
          <a:prstGeom prst="line">
            <a:avLst/>
          </a:prstGeom>
          <a:noFill/>
          <a:ln w="12700">
            <a:solidFill>
              <a:schemeClr val="hlink"/>
            </a:solidFill>
            <a:round/>
            <a:headEnd/>
            <a:tailEnd/>
          </a:ln>
        </p:spPr>
        <p:txBody>
          <a:bodyPr/>
          <a:lstStyle/>
          <a:p>
            <a:endParaRPr lang="ar-SA"/>
          </a:p>
        </p:txBody>
      </p:sp>
      <p:sp>
        <p:nvSpPr>
          <p:cNvPr id="54288" name="Line 1042"/>
          <p:cNvSpPr>
            <a:spLocks noChangeShapeType="1"/>
          </p:cNvSpPr>
          <p:nvPr/>
        </p:nvSpPr>
        <p:spPr bwMode="auto">
          <a:xfrm>
            <a:off x="1066800" y="3581400"/>
            <a:ext cx="0" cy="533400"/>
          </a:xfrm>
          <a:prstGeom prst="line">
            <a:avLst/>
          </a:prstGeom>
          <a:noFill/>
          <a:ln w="12700">
            <a:solidFill>
              <a:srgbClr val="000000"/>
            </a:solidFill>
            <a:round/>
            <a:headEnd/>
            <a:tailEnd/>
          </a:ln>
        </p:spPr>
        <p:txBody>
          <a:bodyPr/>
          <a:lstStyle/>
          <a:p>
            <a:endParaRPr lang="ar-SA"/>
          </a:p>
        </p:txBody>
      </p:sp>
      <p:sp>
        <p:nvSpPr>
          <p:cNvPr id="54289" name="Line 1043"/>
          <p:cNvSpPr>
            <a:spLocks noChangeShapeType="1"/>
          </p:cNvSpPr>
          <p:nvPr/>
        </p:nvSpPr>
        <p:spPr bwMode="auto">
          <a:xfrm>
            <a:off x="1066800" y="3810000"/>
            <a:ext cx="2743200" cy="0"/>
          </a:xfrm>
          <a:prstGeom prst="line">
            <a:avLst/>
          </a:prstGeom>
          <a:noFill/>
          <a:ln w="12700">
            <a:solidFill>
              <a:srgbClr val="D678F8"/>
            </a:solidFill>
            <a:round/>
            <a:headEnd type="triangle" w="med" len="med"/>
            <a:tailEnd type="triangle" w="med" len="med"/>
          </a:ln>
        </p:spPr>
        <p:txBody>
          <a:bodyPr/>
          <a:lstStyle/>
          <a:p>
            <a:endParaRPr lang="ar-SA"/>
          </a:p>
        </p:txBody>
      </p:sp>
      <p:sp>
        <p:nvSpPr>
          <p:cNvPr id="54290" name="Text Box 1044"/>
          <p:cNvSpPr txBox="1">
            <a:spLocks noChangeArrowheads="1"/>
          </p:cNvSpPr>
          <p:nvPr/>
        </p:nvSpPr>
        <p:spPr bwMode="auto">
          <a:xfrm>
            <a:off x="1127125" y="3946525"/>
            <a:ext cx="2695575" cy="336550"/>
          </a:xfrm>
          <a:prstGeom prst="rect">
            <a:avLst/>
          </a:prstGeom>
          <a:noFill/>
          <a:ln w="12700">
            <a:noFill/>
            <a:miter lim="800000"/>
            <a:headEnd/>
            <a:tailEnd/>
          </a:ln>
        </p:spPr>
        <p:txBody>
          <a:bodyPr wrap="none">
            <a:spAutoFit/>
          </a:bodyPr>
          <a:lstStyle/>
          <a:p>
            <a:pPr eaLnBrk="0" hangingPunct="0"/>
            <a:r>
              <a:rPr lang="en-US" sz="1600">
                <a:solidFill>
                  <a:srgbClr val="D678F8"/>
                </a:solidFill>
              </a:rPr>
              <a:t>Growth of 16% for 3 years</a:t>
            </a:r>
          </a:p>
        </p:txBody>
      </p:sp>
      <p:sp>
        <p:nvSpPr>
          <p:cNvPr id="54291" name="Text Box 1045"/>
          <p:cNvSpPr txBox="1">
            <a:spLocks noChangeArrowheads="1"/>
          </p:cNvSpPr>
          <p:nvPr/>
        </p:nvSpPr>
        <p:spPr bwMode="auto">
          <a:xfrm>
            <a:off x="3962400" y="3962400"/>
            <a:ext cx="2540000" cy="336550"/>
          </a:xfrm>
          <a:prstGeom prst="rect">
            <a:avLst/>
          </a:prstGeom>
          <a:noFill/>
          <a:ln w="12700">
            <a:noFill/>
            <a:miter lim="800000"/>
            <a:headEnd/>
            <a:tailEnd/>
          </a:ln>
        </p:spPr>
        <p:txBody>
          <a:bodyPr wrap="none">
            <a:spAutoFit/>
          </a:bodyPr>
          <a:lstStyle/>
          <a:p>
            <a:pPr eaLnBrk="0" hangingPunct="0"/>
            <a:r>
              <a:rPr lang="en-US" sz="1600">
                <a:solidFill>
                  <a:srgbClr val="D678F8"/>
                </a:solidFill>
              </a:rPr>
              <a:t>Growth of 8% to infinity!</a:t>
            </a:r>
          </a:p>
        </p:txBody>
      </p:sp>
      <p:sp>
        <p:nvSpPr>
          <p:cNvPr id="54292" name="Line 1046"/>
          <p:cNvSpPr>
            <a:spLocks noChangeShapeType="1"/>
          </p:cNvSpPr>
          <p:nvPr/>
        </p:nvSpPr>
        <p:spPr bwMode="auto">
          <a:xfrm>
            <a:off x="3886200" y="3810000"/>
            <a:ext cx="3352800" cy="0"/>
          </a:xfrm>
          <a:prstGeom prst="line">
            <a:avLst/>
          </a:prstGeom>
          <a:noFill/>
          <a:ln w="12700">
            <a:solidFill>
              <a:srgbClr val="D678F8"/>
            </a:solidFill>
            <a:round/>
            <a:headEnd/>
            <a:tailEnd type="triangle" w="med" len="med"/>
          </a:ln>
        </p:spPr>
        <p:txBody>
          <a:bodyPr/>
          <a:lstStyle/>
          <a:p>
            <a:endParaRPr lang="ar-SA"/>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3"/>
          <p:cNvSpPr>
            <a:spLocks noChangeArrowheads="1"/>
          </p:cNvSpPr>
          <p:nvPr/>
        </p:nvSpPr>
        <p:spPr bwMode="auto">
          <a:xfrm>
            <a:off x="533400" y="3733800"/>
            <a:ext cx="8001000" cy="1447800"/>
          </a:xfrm>
          <a:prstGeom prst="rect">
            <a:avLst/>
          </a:prstGeom>
          <a:solidFill>
            <a:srgbClr val="CCFFCC"/>
          </a:solidFill>
          <a:ln w="12700">
            <a:solidFill>
              <a:srgbClr val="000000"/>
            </a:solidFill>
            <a:miter lim="800000"/>
            <a:headEnd/>
            <a:tailEnd/>
          </a:ln>
        </p:spPr>
        <p:txBody>
          <a:bodyPr wrap="none" anchor="ctr"/>
          <a:lstStyle/>
          <a:p>
            <a:pPr eaLnBrk="0" hangingPunct="0"/>
            <a:endParaRPr lang="en-GB"/>
          </a:p>
        </p:txBody>
      </p:sp>
      <p:sp>
        <p:nvSpPr>
          <p:cNvPr id="55299" name="Rectangle 30"/>
          <p:cNvSpPr>
            <a:spLocks noChangeArrowheads="1"/>
          </p:cNvSpPr>
          <p:nvPr/>
        </p:nvSpPr>
        <p:spPr bwMode="auto">
          <a:xfrm>
            <a:off x="533400" y="2057400"/>
            <a:ext cx="8001000" cy="1524000"/>
          </a:xfrm>
          <a:prstGeom prst="rect">
            <a:avLst/>
          </a:prstGeom>
          <a:solidFill>
            <a:srgbClr val="FFFF99"/>
          </a:solidFill>
          <a:ln w="12700">
            <a:solidFill>
              <a:srgbClr val="000000"/>
            </a:solidFill>
            <a:miter lim="800000"/>
            <a:headEnd/>
            <a:tailEnd/>
          </a:ln>
        </p:spPr>
        <p:txBody>
          <a:bodyPr wrap="none" anchor="ctr"/>
          <a:lstStyle/>
          <a:p>
            <a:pPr algn="ctr" eaLnBrk="0" hangingPunct="0"/>
            <a:endParaRPr lang="en-GB" sz="2400"/>
          </a:p>
        </p:txBody>
      </p:sp>
      <p:sp>
        <p:nvSpPr>
          <p:cNvPr id="144387" name="Rectangle 3"/>
          <p:cNvSpPr>
            <a:spLocks noGrp="1" noChangeArrowheads="1"/>
          </p:cNvSpPr>
          <p:nvPr>
            <p:ph type="title"/>
          </p:nvPr>
        </p:nvSpPr>
        <p:spPr>
          <a:xfrm>
            <a:off x="1752600" y="161925"/>
            <a:ext cx="5943600" cy="1428750"/>
          </a:xfrm>
          <a:effectLst>
            <a:outerShdw dist="71842" dir="2700000" algn="ctr" rotWithShape="0">
              <a:schemeClr val="bg2"/>
            </a:outerShdw>
          </a:effectLst>
        </p:spPr>
        <p:txBody>
          <a:bodyPr/>
          <a:lstStyle/>
          <a:p>
            <a:pPr>
              <a:defRPr/>
            </a:pPr>
            <a:r>
              <a:rPr lang="en-US" b="1"/>
              <a:t>Growth Phases Model Example</a:t>
            </a:r>
          </a:p>
        </p:txBody>
      </p:sp>
      <p:sp>
        <p:nvSpPr>
          <p:cNvPr id="55301" name="Rectangle 4"/>
          <p:cNvSpPr>
            <a:spLocks noGrp="1" noChangeArrowheads="1"/>
          </p:cNvSpPr>
          <p:nvPr>
            <p:ph type="body" idx="1"/>
          </p:nvPr>
        </p:nvSpPr>
        <p:spPr>
          <a:xfrm>
            <a:off x="804863" y="5410200"/>
            <a:ext cx="7543800" cy="762000"/>
          </a:xfrm>
          <a:effectLst>
            <a:outerShdw algn="ctr" rotWithShape="0">
              <a:schemeClr val="bg2"/>
            </a:outerShdw>
          </a:effectLst>
        </p:spPr>
        <p:txBody>
          <a:bodyPr/>
          <a:lstStyle/>
          <a:p>
            <a:pPr marL="0" indent="0" algn="ctr">
              <a:lnSpc>
                <a:spcPct val="90000"/>
              </a:lnSpc>
              <a:buFont typeface="Monotype Sorts" pitchFamily="2" charset="2"/>
              <a:buNone/>
            </a:pPr>
            <a:r>
              <a:rPr lang="en-US" sz="2400" smtClean="0"/>
              <a:t>Note that we can value Phase #2 using the </a:t>
            </a:r>
            <a:r>
              <a:rPr lang="en-US" sz="2400" i="1" smtClean="0"/>
              <a:t>Constant Growth Model</a:t>
            </a:r>
          </a:p>
        </p:txBody>
      </p:sp>
      <p:sp>
        <p:nvSpPr>
          <p:cNvPr id="55302" name="Line 6"/>
          <p:cNvSpPr>
            <a:spLocks noChangeShapeType="1"/>
          </p:cNvSpPr>
          <p:nvPr/>
        </p:nvSpPr>
        <p:spPr bwMode="auto">
          <a:xfrm>
            <a:off x="1066800" y="2819400"/>
            <a:ext cx="2743200" cy="0"/>
          </a:xfrm>
          <a:prstGeom prst="line">
            <a:avLst/>
          </a:prstGeom>
          <a:noFill/>
          <a:ln w="12700">
            <a:solidFill>
              <a:srgbClr val="000000"/>
            </a:solidFill>
            <a:round/>
            <a:headEnd/>
            <a:tailEnd/>
          </a:ln>
        </p:spPr>
        <p:txBody>
          <a:bodyPr/>
          <a:lstStyle/>
          <a:p>
            <a:endParaRPr lang="ar-SA"/>
          </a:p>
        </p:txBody>
      </p:sp>
      <p:sp>
        <p:nvSpPr>
          <p:cNvPr id="55303" name="Line 7"/>
          <p:cNvSpPr>
            <a:spLocks noChangeShapeType="1"/>
          </p:cNvSpPr>
          <p:nvPr/>
        </p:nvSpPr>
        <p:spPr bwMode="auto">
          <a:xfrm>
            <a:off x="1066800" y="2590800"/>
            <a:ext cx="0" cy="457200"/>
          </a:xfrm>
          <a:prstGeom prst="line">
            <a:avLst/>
          </a:prstGeom>
          <a:noFill/>
          <a:ln w="12700">
            <a:solidFill>
              <a:srgbClr val="000000"/>
            </a:solidFill>
            <a:round/>
            <a:headEnd/>
            <a:tailEnd/>
          </a:ln>
        </p:spPr>
        <p:txBody>
          <a:bodyPr/>
          <a:lstStyle/>
          <a:p>
            <a:endParaRPr lang="ar-SA"/>
          </a:p>
        </p:txBody>
      </p:sp>
      <p:sp>
        <p:nvSpPr>
          <p:cNvPr id="55304" name="Line 8"/>
          <p:cNvSpPr>
            <a:spLocks noChangeShapeType="1"/>
          </p:cNvSpPr>
          <p:nvPr/>
        </p:nvSpPr>
        <p:spPr bwMode="auto">
          <a:xfrm>
            <a:off x="1981200" y="2590800"/>
            <a:ext cx="0" cy="457200"/>
          </a:xfrm>
          <a:prstGeom prst="line">
            <a:avLst/>
          </a:prstGeom>
          <a:noFill/>
          <a:ln w="12700">
            <a:solidFill>
              <a:srgbClr val="000000"/>
            </a:solidFill>
            <a:round/>
            <a:headEnd/>
            <a:tailEnd/>
          </a:ln>
        </p:spPr>
        <p:txBody>
          <a:bodyPr/>
          <a:lstStyle/>
          <a:p>
            <a:endParaRPr lang="ar-SA"/>
          </a:p>
        </p:txBody>
      </p:sp>
      <p:sp>
        <p:nvSpPr>
          <p:cNvPr id="55305" name="Line 9"/>
          <p:cNvSpPr>
            <a:spLocks noChangeShapeType="1"/>
          </p:cNvSpPr>
          <p:nvPr/>
        </p:nvSpPr>
        <p:spPr bwMode="auto">
          <a:xfrm>
            <a:off x="2895600" y="2590800"/>
            <a:ext cx="0" cy="457200"/>
          </a:xfrm>
          <a:prstGeom prst="line">
            <a:avLst/>
          </a:prstGeom>
          <a:noFill/>
          <a:ln w="12700">
            <a:solidFill>
              <a:srgbClr val="000000"/>
            </a:solidFill>
            <a:round/>
            <a:headEnd/>
            <a:tailEnd/>
          </a:ln>
        </p:spPr>
        <p:txBody>
          <a:bodyPr/>
          <a:lstStyle/>
          <a:p>
            <a:endParaRPr lang="ar-SA"/>
          </a:p>
        </p:txBody>
      </p:sp>
      <p:sp>
        <p:nvSpPr>
          <p:cNvPr id="55306" name="Line 10"/>
          <p:cNvSpPr>
            <a:spLocks noChangeShapeType="1"/>
          </p:cNvSpPr>
          <p:nvPr/>
        </p:nvSpPr>
        <p:spPr bwMode="auto">
          <a:xfrm>
            <a:off x="3810000" y="2590800"/>
            <a:ext cx="0" cy="457200"/>
          </a:xfrm>
          <a:prstGeom prst="line">
            <a:avLst/>
          </a:prstGeom>
          <a:noFill/>
          <a:ln w="12700">
            <a:solidFill>
              <a:schemeClr val="hlink"/>
            </a:solidFill>
            <a:round/>
            <a:headEnd/>
            <a:tailEnd/>
          </a:ln>
        </p:spPr>
        <p:txBody>
          <a:bodyPr/>
          <a:lstStyle/>
          <a:p>
            <a:endParaRPr lang="ar-SA"/>
          </a:p>
        </p:txBody>
      </p:sp>
      <p:sp>
        <p:nvSpPr>
          <p:cNvPr id="55307" name="Text Box 14"/>
          <p:cNvSpPr txBox="1">
            <a:spLocks noChangeArrowheads="1"/>
          </p:cNvSpPr>
          <p:nvPr/>
        </p:nvSpPr>
        <p:spPr bwMode="auto">
          <a:xfrm>
            <a:off x="7467600" y="4038600"/>
            <a:ext cx="511175" cy="641350"/>
          </a:xfrm>
          <a:prstGeom prst="rect">
            <a:avLst/>
          </a:prstGeom>
          <a:noFill/>
          <a:ln w="12700">
            <a:noFill/>
            <a:miter lim="800000"/>
            <a:headEnd/>
            <a:tailEnd/>
          </a:ln>
        </p:spPr>
        <p:txBody>
          <a:bodyPr wrap="none">
            <a:spAutoFit/>
          </a:bodyPr>
          <a:lstStyle/>
          <a:p>
            <a:pPr eaLnBrk="0" hangingPunct="0"/>
            <a:r>
              <a:rPr lang="en-US">
                <a:sym typeface="Symbol" pitchFamily="18" charset="2"/>
              </a:rPr>
              <a:t></a:t>
            </a:r>
            <a:endParaRPr lang="en-US"/>
          </a:p>
        </p:txBody>
      </p:sp>
      <p:sp>
        <p:nvSpPr>
          <p:cNvPr id="55308" name="Text Box 15"/>
          <p:cNvSpPr txBox="1">
            <a:spLocks noChangeArrowheads="1"/>
          </p:cNvSpPr>
          <p:nvPr/>
        </p:nvSpPr>
        <p:spPr bwMode="auto">
          <a:xfrm>
            <a:off x="838200" y="2133600"/>
            <a:ext cx="3143250" cy="519113"/>
          </a:xfrm>
          <a:prstGeom prst="rect">
            <a:avLst/>
          </a:prstGeom>
          <a:noFill/>
          <a:ln w="12700">
            <a:noFill/>
            <a:miter lim="800000"/>
            <a:headEnd/>
            <a:tailEnd/>
          </a:ln>
        </p:spPr>
        <p:txBody>
          <a:bodyPr wrap="none">
            <a:spAutoFit/>
          </a:bodyPr>
          <a:lstStyle/>
          <a:p>
            <a:pPr eaLnBrk="0" hangingPunct="0"/>
            <a:r>
              <a:rPr lang="en-US" sz="2800"/>
              <a:t>0       1        2       </a:t>
            </a:r>
            <a:r>
              <a:rPr lang="en-US" sz="2800">
                <a:solidFill>
                  <a:schemeClr val="hlink"/>
                </a:solidFill>
              </a:rPr>
              <a:t>3</a:t>
            </a:r>
            <a:endParaRPr lang="en-US" sz="2800"/>
          </a:p>
        </p:txBody>
      </p:sp>
      <p:sp>
        <p:nvSpPr>
          <p:cNvPr id="55309" name="Text Box 16"/>
          <p:cNvSpPr txBox="1">
            <a:spLocks noChangeArrowheads="1"/>
          </p:cNvSpPr>
          <p:nvPr/>
        </p:nvSpPr>
        <p:spPr bwMode="auto">
          <a:xfrm>
            <a:off x="838200" y="3048000"/>
            <a:ext cx="3328988" cy="519113"/>
          </a:xfrm>
          <a:prstGeom prst="rect">
            <a:avLst/>
          </a:prstGeom>
          <a:noFill/>
          <a:ln w="12700">
            <a:noFill/>
            <a:miter lim="800000"/>
            <a:headEnd/>
            <a:tailEnd/>
          </a:ln>
        </p:spPr>
        <p:txBody>
          <a:bodyPr wrap="none">
            <a:spAutoFit/>
          </a:bodyPr>
          <a:lstStyle/>
          <a:p>
            <a:pPr eaLnBrk="0" hangingPunct="0"/>
            <a:r>
              <a:rPr lang="en-US" sz="2800"/>
              <a:t>         </a:t>
            </a:r>
            <a:r>
              <a:rPr lang="en-US" sz="2800">
                <a:solidFill>
                  <a:schemeClr val="tx2"/>
                </a:solidFill>
              </a:rPr>
              <a:t>D</a:t>
            </a:r>
            <a:r>
              <a:rPr lang="en-US" sz="2800" baseline="-25000">
                <a:solidFill>
                  <a:schemeClr val="hlink"/>
                </a:solidFill>
              </a:rPr>
              <a:t>1</a:t>
            </a:r>
            <a:r>
              <a:rPr lang="en-US" sz="2800"/>
              <a:t>     </a:t>
            </a:r>
            <a:r>
              <a:rPr lang="en-US" sz="2800">
                <a:solidFill>
                  <a:schemeClr val="tx2"/>
                </a:solidFill>
              </a:rPr>
              <a:t>D</a:t>
            </a:r>
            <a:r>
              <a:rPr lang="en-US" sz="2800" baseline="-25000">
                <a:solidFill>
                  <a:schemeClr val="hlink"/>
                </a:solidFill>
              </a:rPr>
              <a:t>2</a:t>
            </a:r>
            <a:r>
              <a:rPr lang="en-US" sz="2800"/>
              <a:t>      </a:t>
            </a:r>
            <a:r>
              <a:rPr lang="en-US" sz="2800">
                <a:solidFill>
                  <a:schemeClr val="tx2"/>
                </a:solidFill>
              </a:rPr>
              <a:t>D</a:t>
            </a:r>
            <a:r>
              <a:rPr lang="en-US" sz="2800" baseline="-25000">
                <a:solidFill>
                  <a:schemeClr val="hlink"/>
                </a:solidFill>
              </a:rPr>
              <a:t>3</a:t>
            </a:r>
          </a:p>
        </p:txBody>
      </p:sp>
      <p:sp>
        <p:nvSpPr>
          <p:cNvPr id="55310" name="Text Box 23"/>
          <p:cNvSpPr txBox="1">
            <a:spLocks noChangeArrowheads="1"/>
          </p:cNvSpPr>
          <p:nvPr/>
        </p:nvSpPr>
        <p:spPr bwMode="auto">
          <a:xfrm>
            <a:off x="838200" y="4648200"/>
            <a:ext cx="6084888" cy="519113"/>
          </a:xfrm>
          <a:prstGeom prst="rect">
            <a:avLst/>
          </a:prstGeom>
          <a:noFill/>
          <a:ln w="12700">
            <a:noFill/>
            <a:miter lim="800000"/>
            <a:headEnd/>
            <a:tailEnd/>
          </a:ln>
        </p:spPr>
        <p:txBody>
          <a:bodyPr wrap="none">
            <a:spAutoFit/>
          </a:bodyPr>
          <a:lstStyle/>
          <a:p>
            <a:pPr eaLnBrk="0" hangingPunct="0"/>
            <a:r>
              <a:rPr lang="en-US" sz="2800"/>
              <a:t>         </a:t>
            </a:r>
            <a:r>
              <a:rPr lang="en-US" sz="2800">
                <a:solidFill>
                  <a:schemeClr val="tx2"/>
                </a:solidFill>
              </a:rPr>
              <a:t>                        </a:t>
            </a:r>
            <a:r>
              <a:rPr lang="en-US" sz="2800"/>
              <a:t>     </a:t>
            </a:r>
            <a:r>
              <a:rPr lang="en-US" sz="2800">
                <a:solidFill>
                  <a:schemeClr val="tx2"/>
                </a:solidFill>
              </a:rPr>
              <a:t>D</a:t>
            </a:r>
            <a:r>
              <a:rPr lang="en-US" sz="2800" baseline="-25000">
                <a:solidFill>
                  <a:schemeClr val="hlink"/>
                </a:solidFill>
              </a:rPr>
              <a:t>4</a:t>
            </a:r>
            <a:r>
              <a:rPr lang="en-US" sz="2800"/>
              <a:t>     </a:t>
            </a:r>
            <a:r>
              <a:rPr lang="en-US" sz="2800">
                <a:solidFill>
                  <a:schemeClr val="tx2"/>
                </a:solidFill>
              </a:rPr>
              <a:t>D</a:t>
            </a:r>
            <a:r>
              <a:rPr lang="en-US" sz="2800" baseline="-25000">
                <a:solidFill>
                  <a:schemeClr val="hlink"/>
                </a:solidFill>
              </a:rPr>
              <a:t>5</a:t>
            </a:r>
            <a:r>
              <a:rPr lang="en-US" sz="2800"/>
              <a:t>     </a:t>
            </a:r>
            <a:r>
              <a:rPr lang="en-US" sz="2800">
                <a:solidFill>
                  <a:schemeClr val="tx2"/>
                </a:solidFill>
              </a:rPr>
              <a:t>D</a:t>
            </a:r>
            <a:r>
              <a:rPr lang="en-US" sz="2800" baseline="-25000">
                <a:solidFill>
                  <a:schemeClr val="hlink"/>
                </a:solidFill>
              </a:rPr>
              <a:t>6</a:t>
            </a:r>
          </a:p>
        </p:txBody>
      </p:sp>
      <p:sp>
        <p:nvSpPr>
          <p:cNvPr id="55311" name="Text Box 24"/>
          <p:cNvSpPr txBox="1">
            <a:spLocks noChangeArrowheads="1"/>
          </p:cNvSpPr>
          <p:nvPr/>
        </p:nvSpPr>
        <p:spPr bwMode="auto">
          <a:xfrm>
            <a:off x="914400" y="3733800"/>
            <a:ext cx="5903913" cy="519113"/>
          </a:xfrm>
          <a:prstGeom prst="rect">
            <a:avLst/>
          </a:prstGeom>
          <a:noFill/>
          <a:ln w="12700">
            <a:noFill/>
            <a:miter lim="800000"/>
            <a:headEnd/>
            <a:tailEnd/>
          </a:ln>
        </p:spPr>
        <p:txBody>
          <a:bodyPr wrap="none">
            <a:spAutoFit/>
          </a:bodyPr>
          <a:lstStyle/>
          <a:p>
            <a:pPr eaLnBrk="0" hangingPunct="0"/>
            <a:r>
              <a:rPr lang="en-US" sz="2800"/>
              <a:t>0       1        2       </a:t>
            </a:r>
            <a:r>
              <a:rPr lang="en-US" sz="2800">
                <a:solidFill>
                  <a:schemeClr val="hlink"/>
                </a:solidFill>
              </a:rPr>
              <a:t>3</a:t>
            </a:r>
            <a:r>
              <a:rPr lang="en-US" sz="2800"/>
              <a:t>       4       5        6</a:t>
            </a:r>
          </a:p>
        </p:txBody>
      </p:sp>
      <p:sp>
        <p:nvSpPr>
          <p:cNvPr id="55312" name="Line 25"/>
          <p:cNvSpPr>
            <a:spLocks noChangeShapeType="1"/>
          </p:cNvSpPr>
          <p:nvPr/>
        </p:nvSpPr>
        <p:spPr bwMode="auto">
          <a:xfrm>
            <a:off x="3810000" y="4267200"/>
            <a:ext cx="0" cy="457200"/>
          </a:xfrm>
          <a:prstGeom prst="line">
            <a:avLst/>
          </a:prstGeom>
          <a:noFill/>
          <a:ln w="12700">
            <a:solidFill>
              <a:schemeClr val="hlink"/>
            </a:solidFill>
            <a:round/>
            <a:headEnd/>
            <a:tailEnd/>
          </a:ln>
        </p:spPr>
        <p:txBody>
          <a:bodyPr/>
          <a:lstStyle/>
          <a:p>
            <a:endParaRPr lang="ar-SA"/>
          </a:p>
        </p:txBody>
      </p:sp>
      <p:sp>
        <p:nvSpPr>
          <p:cNvPr id="55313" name="Line 26"/>
          <p:cNvSpPr>
            <a:spLocks noChangeShapeType="1"/>
          </p:cNvSpPr>
          <p:nvPr/>
        </p:nvSpPr>
        <p:spPr bwMode="auto">
          <a:xfrm>
            <a:off x="4724400" y="4267200"/>
            <a:ext cx="0" cy="457200"/>
          </a:xfrm>
          <a:prstGeom prst="line">
            <a:avLst/>
          </a:prstGeom>
          <a:noFill/>
          <a:ln w="12700">
            <a:solidFill>
              <a:srgbClr val="000000"/>
            </a:solidFill>
            <a:round/>
            <a:headEnd/>
            <a:tailEnd/>
          </a:ln>
        </p:spPr>
        <p:txBody>
          <a:bodyPr/>
          <a:lstStyle/>
          <a:p>
            <a:endParaRPr lang="ar-SA"/>
          </a:p>
        </p:txBody>
      </p:sp>
      <p:sp>
        <p:nvSpPr>
          <p:cNvPr id="55314" name="Line 27"/>
          <p:cNvSpPr>
            <a:spLocks noChangeShapeType="1"/>
          </p:cNvSpPr>
          <p:nvPr/>
        </p:nvSpPr>
        <p:spPr bwMode="auto">
          <a:xfrm>
            <a:off x="5638800" y="4267200"/>
            <a:ext cx="0" cy="457200"/>
          </a:xfrm>
          <a:prstGeom prst="line">
            <a:avLst/>
          </a:prstGeom>
          <a:noFill/>
          <a:ln w="12700">
            <a:solidFill>
              <a:srgbClr val="000000"/>
            </a:solidFill>
            <a:round/>
            <a:headEnd/>
            <a:tailEnd/>
          </a:ln>
        </p:spPr>
        <p:txBody>
          <a:bodyPr/>
          <a:lstStyle/>
          <a:p>
            <a:endParaRPr lang="ar-SA"/>
          </a:p>
        </p:txBody>
      </p:sp>
      <p:sp>
        <p:nvSpPr>
          <p:cNvPr id="55315" name="Line 28"/>
          <p:cNvSpPr>
            <a:spLocks noChangeShapeType="1"/>
          </p:cNvSpPr>
          <p:nvPr/>
        </p:nvSpPr>
        <p:spPr bwMode="auto">
          <a:xfrm>
            <a:off x="6629400" y="4267200"/>
            <a:ext cx="0" cy="457200"/>
          </a:xfrm>
          <a:prstGeom prst="line">
            <a:avLst/>
          </a:prstGeom>
          <a:noFill/>
          <a:ln w="12700">
            <a:solidFill>
              <a:srgbClr val="000000"/>
            </a:solidFill>
            <a:round/>
            <a:headEnd/>
            <a:tailEnd/>
          </a:ln>
        </p:spPr>
        <p:txBody>
          <a:bodyPr/>
          <a:lstStyle/>
          <a:p>
            <a:endParaRPr lang="ar-SA"/>
          </a:p>
        </p:txBody>
      </p:sp>
      <p:sp>
        <p:nvSpPr>
          <p:cNvPr id="55316" name="Line 29"/>
          <p:cNvSpPr>
            <a:spLocks noChangeShapeType="1"/>
          </p:cNvSpPr>
          <p:nvPr/>
        </p:nvSpPr>
        <p:spPr bwMode="auto">
          <a:xfrm>
            <a:off x="3810000" y="4495800"/>
            <a:ext cx="3505200" cy="0"/>
          </a:xfrm>
          <a:prstGeom prst="line">
            <a:avLst/>
          </a:prstGeom>
          <a:noFill/>
          <a:ln w="12700">
            <a:solidFill>
              <a:srgbClr val="000000"/>
            </a:solidFill>
            <a:round/>
            <a:headEnd/>
            <a:tailEnd type="triangle" w="med" len="med"/>
          </a:ln>
        </p:spPr>
        <p:txBody>
          <a:bodyPr/>
          <a:lstStyle/>
          <a:p>
            <a:endParaRPr lang="ar-SA"/>
          </a:p>
        </p:txBody>
      </p:sp>
      <p:sp>
        <p:nvSpPr>
          <p:cNvPr id="55317" name="Text Box 32"/>
          <p:cNvSpPr txBox="1">
            <a:spLocks noChangeArrowheads="1"/>
          </p:cNvSpPr>
          <p:nvPr/>
        </p:nvSpPr>
        <p:spPr bwMode="auto">
          <a:xfrm>
            <a:off x="4953000" y="2209800"/>
            <a:ext cx="3352800" cy="1187450"/>
          </a:xfrm>
          <a:prstGeom prst="rect">
            <a:avLst/>
          </a:prstGeom>
          <a:noFill/>
          <a:ln w="12700">
            <a:noFill/>
            <a:miter lim="800000"/>
            <a:headEnd/>
            <a:tailEnd/>
          </a:ln>
        </p:spPr>
        <p:txBody>
          <a:bodyPr>
            <a:spAutoFit/>
          </a:bodyPr>
          <a:lstStyle/>
          <a:p>
            <a:pPr algn="ctr" eaLnBrk="0" hangingPunct="0"/>
            <a:r>
              <a:rPr lang="en-US" sz="2400"/>
              <a:t>Growth Phase </a:t>
            </a:r>
          </a:p>
          <a:p>
            <a:pPr algn="ctr" eaLnBrk="0" hangingPunct="0"/>
            <a:r>
              <a:rPr lang="en-US" sz="2400"/>
              <a:t>#1 plus the infinitely long Phase #2</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533400" y="3733800"/>
            <a:ext cx="8001000" cy="1447800"/>
          </a:xfrm>
          <a:prstGeom prst="rect">
            <a:avLst/>
          </a:prstGeom>
          <a:solidFill>
            <a:srgbClr val="CCFFCC"/>
          </a:solidFill>
          <a:ln w="12700">
            <a:solidFill>
              <a:srgbClr val="000000"/>
            </a:solidFill>
            <a:miter lim="800000"/>
            <a:headEnd/>
            <a:tailEnd/>
          </a:ln>
        </p:spPr>
        <p:txBody>
          <a:bodyPr wrap="none" anchor="ctr"/>
          <a:lstStyle/>
          <a:p>
            <a:pPr eaLnBrk="0" hangingPunct="0"/>
            <a:endParaRPr lang="en-GB"/>
          </a:p>
        </p:txBody>
      </p:sp>
      <p:sp>
        <p:nvSpPr>
          <p:cNvPr id="56323" name="Rectangle 3"/>
          <p:cNvSpPr>
            <a:spLocks noChangeArrowheads="1"/>
          </p:cNvSpPr>
          <p:nvPr/>
        </p:nvSpPr>
        <p:spPr bwMode="auto">
          <a:xfrm>
            <a:off x="533400" y="2057400"/>
            <a:ext cx="8001000" cy="1524000"/>
          </a:xfrm>
          <a:prstGeom prst="rect">
            <a:avLst/>
          </a:prstGeom>
          <a:noFill/>
          <a:ln w="12700">
            <a:solidFill>
              <a:srgbClr val="000000"/>
            </a:solidFill>
            <a:miter lim="800000"/>
            <a:headEnd/>
            <a:tailEnd/>
          </a:ln>
        </p:spPr>
        <p:txBody>
          <a:bodyPr wrap="none" anchor="ctr"/>
          <a:lstStyle/>
          <a:p>
            <a:pPr algn="ctr" eaLnBrk="0" hangingPunct="0"/>
            <a:endParaRPr lang="en-GB" sz="2400"/>
          </a:p>
        </p:txBody>
      </p:sp>
      <p:sp>
        <p:nvSpPr>
          <p:cNvPr id="146437" name="Rectangle 5"/>
          <p:cNvSpPr>
            <a:spLocks noGrp="1" noChangeArrowheads="1"/>
          </p:cNvSpPr>
          <p:nvPr>
            <p:ph type="title"/>
          </p:nvPr>
        </p:nvSpPr>
        <p:spPr>
          <a:xfrm>
            <a:off x="1752600" y="161925"/>
            <a:ext cx="5943600" cy="1428750"/>
          </a:xfrm>
          <a:effectLst>
            <a:outerShdw dist="71842" dir="2700000" algn="ctr" rotWithShape="0">
              <a:schemeClr val="bg2"/>
            </a:outerShdw>
          </a:effectLst>
        </p:spPr>
        <p:txBody>
          <a:bodyPr/>
          <a:lstStyle/>
          <a:p>
            <a:pPr>
              <a:defRPr/>
            </a:pPr>
            <a:r>
              <a:rPr lang="en-US" b="1"/>
              <a:t>Growth Phases Model Example</a:t>
            </a:r>
          </a:p>
        </p:txBody>
      </p:sp>
      <p:sp>
        <p:nvSpPr>
          <p:cNvPr id="56325" name="Rectangle 6"/>
          <p:cNvSpPr>
            <a:spLocks noGrp="1" noChangeArrowheads="1"/>
          </p:cNvSpPr>
          <p:nvPr>
            <p:ph type="body" idx="1"/>
          </p:nvPr>
        </p:nvSpPr>
        <p:spPr>
          <a:xfrm>
            <a:off x="642938" y="5410200"/>
            <a:ext cx="7848600" cy="762000"/>
          </a:xfrm>
          <a:effectLst>
            <a:outerShdw algn="ctr" rotWithShape="0">
              <a:schemeClr val="bg2"/>
            </a:outerShdw>
          </a:effectLst>
        </p:spPr>
        <p:txBody>
          <a:bodyPr/>
          <a:lstStyle/>
          <a:p>
            <a:pPr marL="0" indent="0" algn="ctr">
              <a:lnSpc>
                <a:spcPct val="90000"/>
              </a:lnSpc>
              <a:buFont typeface="Monotype Sorts" pitchFamily="2" charset="2"/>
              <a:buNone/>
            </a:pPr>
            <a:r>
              <a:rPr lang="en-US" sz="2400" smtClean="0"/>
              <a:t>Note that we can now replace </a:t>
            </a:r>
            <a:r>
              <a:rPr lang="en-US" sz="2400" i="1" smtClean="0"/>
              <a:t>all</a:t>
            </a:r>
            <a:r>
              <a:rPr lang="en-US" sz="2400" smtClean="0"/>
              <a:t> dividends from </a:t>
            </a:r>
            <a:r>
              <a:rPr lang="en-US" sz="2400" smtClean="0">
                <a:solidFill>
                  <a:schemeClr val="tx2"/>
                </a:solidFill>
              </a:rPr>
              <a:t>year 4 to infinity</a:t>
            </a:r>
            <a:r>
              <a:rPr lang="en-US" sz="2400" smtClean="0"/>
              <a:t> with the </a:t>
            </a:r>
            <a:r>
              <a:rPr lang="en-US" sz="2400" i="1" smtClean="0"/>
              <a:t>value</a:t>
            </a:r>
            <a:r>
              <a:rPr lang="en-US" sz="2400" smtClean="0"/>
              <a:t> at time </a:t>
            </a:r>
            <a:r>
              <a:rPr lang="en-US" sz="2400" smtClean="0">
                <a:solidFill>
                  <a:schemeClr val="hlink"/>
                </a:solidFill>
              </a:rPr>
              <a:t>t=3</a:t>
            </a:r>
            <a:r>
              <a:rPr lang="en-US" sz="2400" smtClean="0"/>
              <a:t>, </a:t>
            </a:r>
            <a:r>
              <a:rPr lang="en-US" sz="2400" smtClean="0">
                <a:solidFill>
                  <a:schemeClr val="hlink"/>
                </a:solidFill>
              </a:rPr>
              <a:t>V</a:t>
            </a:r>
            <a:r>
              <a:rPr lang="en-US" sz="2400" baseline="-25000" smtClean="0">
                <a:solidFill>
                  <a:schemeClr val="hlink"/>
                </a:solidFill>
              </a:rPr>
              <a:t>3</a:t>
            </a:r>
            <a:r>
              <a:rPr lang="en-US" sz="2400" smtClean="0"/>
              <a:t>!  Simpler!!</a:t>
            </a:r>
          </a:p>
        </p:txBody>
      </p:sp>
      <p:sp>
        <p:nvSpPr>
          <p:cNvPr id="56326" name="Text Box 13"/>
          <p:cNvSpPr txBox="1">
            <a:spLocks noChangeArrowheads="1"/>
          </p:cNvSpPr>
          <p:nvPr/>
        </p:nvSpPr>
        <p:spPr bwMode="auto">
          <a:xfrm>
            <a:off x="7467600" y="4038600"/>
            <a:ext cx="511175" cy="641350"/>
          </a:xfrm>
          <a:prstGeom prst="rect">
            <a:avLst/>
          </a:prstGeom>
          <a:noFill/>
          <a:ln w="12700">
            <a:noFill/>
            <a:miter lim="800000"/>
            <a:headEnd/>
            <a:tailEnd/>
          </a:ln>
        </p:spPr>
        <p:txBody>
          <a:bodyPr wrap="none">
            <a:spAutoFit/>
          </a:bodyPr>
          <a:lstStyle/>
          <a:p>
            <a:pPr eaLnBrk="0" hangingPunct="0"/>
            <a:r>
              <a:rPr lang="en-US">
                <a:sym typeface="Symbol" pitchFamily="18" charset="2"/>
              </a:rPr>
              <a:t></a:t>
            </a:r>
            <a:endParaRPr lang="en-US"/>
          </a:p>
        </p:txBody>
      </p:sp>
      <p:sp>
        <p:nvSpPr>
          <p:cNvPr id="56327" name="Text Box 15"/>
          <p:cNvSpPr txBox="1">
            <a:spLocks noChangeArrowheads="1"/>
          </p:cNvSpPr>
          <p:nvPr/>
        </p:nvSpPr>
        <p:spPr bwMode="auto">
          <a:xfrm>
            <a:off x="914400" y="2416175"/>
            <a:ext cx="1235075" cy="641350"/>
          </a:xfrm>
          <a:prstGeom prst="rect">
            <a:avLst/>
          </a:prstGeom>
          <a:noFill/>
          <a:ln w="12700">
            <a:noFill/>
            <a:miter lim="800000"/>
            <a:headEnd/>
            <a:tailEnd/>
          </a:ln>
        </p:spPr>
        <p:txBody>
          <a:bodyPr wrap="none">
            <a:spAutoFit/>
          </a:bodyPr>
          <a:lstStyle/>
          <a:p>
            <a:pPr eaLnBrk="0" hangingPunct="0"/>
            <a:r>
              <a:rPr lang="en-US" sz="2800"/>
              <a:t> </a:t>
            </a:r>
            <a:r>
              <a:rPr lang="en-US">
                <a:solidFill>
                  <a:schemeClr val="hlink"/>
                </a:solidFill>
              </a:rPr>
              <a:t>V</a:t>
            </a:r>
            <a:r>
              <a:rPr lang="en-US" baseline="-25000">
                <a:solidFill>
                  <a:schemeClr val="hlink"/>
                </a:solidFill>
              </a:rPr>
              <a:t>3 </a:t>
            </a:r>
            <a:r>
              <a:rPr lang="en-US">
                <a:solidFill>
                  <a:schemeClr val="tx2"/>
                </a:solidFill>
              </a:rPr>
              <a:t>= </a:t>
            </a:r>
          </a:p>
        </p:txBody>
      </p:sp>
      <p:sp>
        <p:nvSpPr>
          <p:cNvPr id="56328" name="Text Box 16"/>
          <p:cNvSpPr txBox="1">
            <a:spLocks noChangeArrowheads="1"/>
          </p:cNvSpPr>
          <p:nvPr/>
        </p:nvSpPr>
        <p:spPr bwMode="auto">
          <a:xfrm>
            <a:off x="838200" y="4648200"/>
            <a:ext cx="6084888" cy="519113"/>
          </a:xfrm>
          <a:prstGeom prst="rect">
            <a:avLst/>
          </a:prstGeom>
          <a:noFill/>
          <a:ln w="12700">
            <a:noFill/>
            <a:miter lim="800000"/>
            <a:headEnd/>
            <a:tailEnd/>
          </a:ln>
        </p:spPr>
        <p:txBody>
          <a:bodyPr wrap="none">
            <a:spAutoFit/>
          </a:bodyPr>
          <a:lstStyle/>
          <a:p>
            <a:pPr eaLnBrk="0" hangingPunct="0"/>
            <a:r>
              <a:rPr lang="en-US" sz="2800"/>
              <a:t>         </a:t>
            </a:r>
            <a:r>
              <a:rPr lang="en-US" sz="2800">
                <a:solidFill>
                  <a:schemeClr val="tx2"/>
                </a:solidFill>
              </a:rPr>
              <a:t>                        </a:t>
            </a:r>
            <a:r>
              <a:rPr lang="en-US" sz="2800"/>
              <a:t>     </a:t>
            </a:r>
            <a:r>
              <a:rPr lang="en-US" sz="2800">
                <a:solidFill>
                  <a:schemeClr val="tx2"/>
                </a:solidFill>
              </a:rPr>
              <a:t>D</a:t>
            </a:r>
            <a:r>
              <a:rPr lang="en-US" sz="2800" baseline="-25000">
                <a:solidFill>
                  <a:schemeClr val="hlink"/>
                </a:solidFill>
              </a:rPr>
              <a:t>4</a:t>
            </a:r>
            <a:r>
              <a:rPr lang="en-US" sz="2800"/>
              <a:t>     </a:t>
            </a:r>
            <a:r>
              <a:rPr lang="en-US" sz="2800">
                <a:solidFill>
                  <a:schemeClr val="tx2"/>
                </a:solidFill>
              </a:rPr>
              <a:t>D</a:t>
            </a:r>
            <a:r>
              <a:rPr lang="en-US" sz="2800" baseline="-25000">
                <a:solidFill>
                  <a:schemeClr val="hlink"/>
                </a:solidFill>
              </a:rPr>
              <a:t>5</a:t>
            </a:r>
            <a:r>
              <a:rPr lang="en-US" sz="2800"/>
              <a:t>     </a:t>
            </a:r>
            <a:r>
              <a:rPr lang="en-US" sz="2800">
                <a:solidFill>
                  <a:schemeClr val="tx2"/>
                </a:solidFill>
              </a:rPr>
              <a:t>D</a:t>
            </a:r>
            <a:r>
              <a:rPr lang="en-US" sz="2800" baseline="-25000">
                <a:solidFill>
                  <a:schemeClr val="hlink"/>
                </a:solidFill>
              </a:rPr>
              <a:t>6</a:t>
            </a:r>
          </a:p>
        </p:txBody>
      </p:sp>
      <p:sp>
        <p:nvSpPr>
          <p:cNvPr id="56329" name="Text Box 17"/>
          <p:cNvSpPr txBox="1">
            <a:spLocks noChangeArrowheads="1"/>
          </p:cNvSpPr>
          <p:nvPr/>
        </p:nvSpPr>
        <p:spPr bwMode="auto">
          <a:xfrm>
            <a:off x="914400" y="3733800"/>
            <a:ext cx="5903913" cy="519113"/>
          </a:xfrm>
          <a:prstGeom prst="rect">
            <a:avLst/>
          </a:prstGeom>
          <a:noFill/>
          <a:ln w="12700">
            <a:noFill/>
            <a:miter lim="800000"/>
            <a:headEnd/>
            <a:tailEnd/>
          </a:ln>
        </p:spPr>
        <p:txBody>
          <a:bodyPr wrap="none">
            <a:spAutoFit/>
          </a:bodyPr>
          <a:lstStyle/>
          <a:p>
            <a:pPr eaLnBrk="0" hangingPunct="0"/>
            <a:r>
              <a:rPr lang="en-US" sz="2800"/>
              <a:t>0       1        2       </a:t>
            </a:r>
            <a:r>
              <a:rPr lang="en-US" sz="2800">
                <a:solidFill>
                  <a:schemeClr val="hlink"/>
                </a:solidFill>
              </a:rPr>
              <a:t>3</a:t>
            </a:r>
            <a:r>
              <a:rPr lang="en-US" sz="2800"/>
              <a:t>       4       5        6</a:t>
            </a:r>
          </a:p>
        </p:txBody>
      </p:sp>
      <p:sp>
        <p:nvSpPr>
          <p:cNvPr id="56330" name="Line 18"/>
          <p:cNvSpPr>
            <a:spLocks noChangeShapeType="1"/>
          </p:cNvSpPr>
          <p:nvPr/>
        </p:nvSpPr>
        <p:spPr bwMode="auto">
          <a:xfrm>
            <a:off x="3810000" y="4267200"/>
            <a:ext cx="0" cy="457200"/>
          </a:xfrm>
          <a:prstGeom prst="line">
            <a:avLst/>
          </a:prstGeom>
          <a:noFill/>
          <a:ln w="12700">
            <a:solidFill>
              <a:schemeClr val="hlink"/>
            </a:solidFill>
            <a:round/>
            <a:headEnd/>
            <a:tailEnd/>
          </a:ln>
        </p:spPr>
        <p:txBody>
          <a:bodyPr/>
          <a:lstStyle/>
          <a:p>
            <a:endParaRPr lang="ar-SA"/>
          </a:p>
        </p:txBody>
      </p:sp>
      <p:sp>
        <p:nvSpPr>
          <p:cNvPr id="56331" name="Line 19"/>
          <p:cNvSpPr>
            <a:spLocks noChangeShapeType="1"/>
          </p:cNvSpPr>
          <p:nvPr/>
        </p:nvSpPr>
        <p:spPr bwMode="auto">
          <a:xfrm>
            <a:off x="4724400" y="4267200"/>
            <a:ext cx="0" cy="457200"/>
          </a:xfrm>
          <a:prstGeom prst="line">
            <a:avLst/>
          </a:prstGeom>
          <a:noFill/>
          <a:ln w="12700">
            <a:solidFill>
              <a:srgbClr val="000000"/>
            </a:solidFill>
            <a:round/>
            <a:headEnd/>
            <a:tailEnd/>
          </a:ln>
        </p:spPr>
        <p:txBody>
          <a:bodyPr/>
          <a:lstStyle/>
          <a:p>
            <a:endParaRPr lang="ar-SA"/>
          </a:p>
        </p:txBody>
      </p:sp>
      <p:sp>
        <p:nvSpPr>
          <p:cNvPr id="56332" name="Line 20"/>
          <p:cNvSpPr>
            <a:spLocks noChangeShapeType="1"/>
          </p:cNvSpPr>
          <p:nvPr/>
        </p:nvSpPr>
        <p:spPr bwMode="auto">
          <a:xfrm>
            <a:off x="5638800" y="4267200"/>
            <a:ext cx="0" cy="457200"/>
          </a:xfrm>
          <a:prstGeom prst="line">
            <a:avLst/>
          </a:prstGeom>
          <a:noFill/>
          <a:ln w="12700">
            <a:solidFill>
              <a:srgbClr val="000000"/>
            </a:solidFill>
            <a:round/>
            <a:headEnd/>
            <a:tailEnd/>
          </a:ln>
        </p:spPr>
        <p:txBody>
          <a:bodyPr/>
          <a:lstStyle/>
          <a:p>
            <a:endParaRPr lang="ar-SA"/>
          </a:p>
        </p:txBody>
      </p:sp>
      <p:sp>
        <p:nvSpPr>
          <p:cNvPr id="56333" name="Line 21"/>
          <p:cNvSpPr>
            <a:spLocks noChangeShapeType="1"/>
          </p:cNvSpPr>
          <p:nvPr/>
        </p:nvSpPr>
        <p:spPr bwMode="auto">
          <a:xfrm>
            <a:off x="6629400" y="4267200"/>
            <a:ext cx="0" cy="457200"/>
          </a:xfrm>
          <a:prstGeom prst="line">
            <a:avLst/>
          </a:prstGeom>
          <a:noFill/>
          <a:ln w="12700">
            <a:solidFill>
              <a:srgbClr val="000000"/>
            </a:solidFill>
            <a:round/>
            <a:headEnd/>
            <a:tailEnd/>
          </a:ln>
        </p:spPr>
        <p:txBody>
          <a:bodyPr/>
          <a:lstStyle/>
          <a:p>
            <a:endParaRPr lang="ar-SA"/>
          </a:p>
        </p:txBody>
      </p:sp>
      <p:sp>
        <p:nvSpPr>
          <p:cNvPr id="56334" name="Line 22"/>
          <p:cNvSpPr>
            <a:spLocks noChangeShapeType="1"/>
          </p:cNvSpPr>
          <p:nvPr/>
        </p:nvSpPr>
        <p:spPr bwMode="auto">
          <a:xfrm>
            <a:off x="3810000" y="4495800"/>
            <a:ext cx="3505200" cy="0"/>
          </a:xfrm>
          <a:prstGeom prst="line">
            <a:avLst/>
          </a:prstGeom>
          <a:noFill/>
          <a:ln w="12700">
            <a:solidFill>
              <a:srgbClr val="000000"/>
            </a:solidFill>
            <a:round/>
            <a:headEnd/>
            <a:tailEnd type="triangle" w="med" len="med"/>
          </a:ln>
        </p:spPr>
        <p:txBody>
          <a:bodyPr/>
          <a:lstStyle/>
          <a:p>
            <a:endParaRPr lang="ar-SA"/>
          </a:p>
        </p:txBody>
      </p:sp>
      <p:sp>
        <p:nvSpPr>
          <p:cNvPr id="56335" name="Text Box 25"/>
          <p:cNvSpPr txBox="1">
            <a:spLocks noChangeArrowheads="1"/>
          </p:cNvSpPr>
          <p:nvPr/>
        </p:nvSpPr>
        <p:spPr bwMode="auto">
          <a:xfrm>
            <a:off x="2133600" y="2209800"/>
            <a:ext cx="869950" cy="1190625"/>
          </a:xfrm>
          <a:prstGeom prst="rect">
            <a:avLst/>
          </a:prstGeom>
          <a:noFill/>
          <a:ln w="12700">
            <a:noFill/>
            <a:miter lim="800000"/>
            <a:headEnd/>
            <a:tailEnd/>
          </a:ln>
        </p:spPr>
        <p:txBody>
          <a:bodyPr wrap="none">
            <a:spAutoFit/>
          </a:bodyPr>
          <a:lstStyle/>
          <a:p>
            <a:pPr eaLnBrk="0" hangingPunct="0"/>
            <a:r>
              <a:rPr lang="en-US" sz="2800">
                <a:solidFill>
                  <a:schemeClr val="tx2"/>
                </a:solidFill>
              </a:rPr>
              <a:t> </a:t>
            </a:r>
            <a:r>
              <a:rPr lang="en-US">
                <a:solidFill>
                  <a:schemeClr val="tx2"/>
                </a:solidFill>
              </a:rPr>
              <a:t>D</a:t>
            </a:r>
            <a:r>
              <a:rPr lang="en-US" baseline="-25000">
                <a:solidFill>
                  <a:schemeClr val="hlink"/>
                </a:solidFill>
              </a:rPr>
              <a:t>4</a:t>
            </a:r>
            <a:endParaRPr lang="en-US">
              <a:solidFill>
                <a:schemeClr val="tx2"/>
              </a:solidFill>
            </a:endParaRPr>
          </a:p>
          <a:p>
            <a:pPr eaLnBrk="0" hangingPunct="0"/>
            <a:r>
              <a:rPr lang="en-US">
                <a:solidFill>
                  <a:srgbClr val="51DC00"/>
                </a:solidFill>
              </a:rPr>
              <a:t>k</a:t>
            </a:r>
            <a:r>
              <a:rPr lang="en-US">
                <a:solidFill>
                  <a:schemeClr val="tx2"/>
                </a:solidFill>
              </a:rPr>
              <a:t>-</a:t>
            </a:r>
            <a:r>
              <a:rPr lang="en-US">
                <a:solidFill>
                  <a:srgbClr val="D678F8"/>
                </a:solidFill>
              </a:rPr>
              <a:t>g</a:t>
            </a:r>
          </a:p>
        </p:txBody>
      </p:sp>
      <p:sp>
        <p:nvSpPr>
          <p:cNvPr id="56336" name="Line 26"/>
          <p:cNvSpPr>
            <a:spLocks noChangeShapeType="1"/>
          </p:cNvSpPr>
          <p:nvPr/>
        </p:nvSpPr>
        <p:spPr bwMode="auto">
          <a:xfrm>
            <a:off x="2209800" y="2819400"/>
            <a:ext cx="762000" cy="0"/>
          </a:xfrm>
          <a:prstGeom prst="line">
            <a:avLst/>
          </a:prstGeom>
          <a:noFill/>
          <a:ln w="12700">
            <a:solidFill>
              <a:schemeClr val="tx1"/>
            </a:solidFill>
            <a:round/>
            <a:headEnd/>
            <a:tailEnd/>
          </a:ln>
        </p:spPr>
        <p:txBody>
          <a:bodyPr/>
          <a:lstStyle/>
          <a:p>
            <a:endParaRPr lang="ar-SA"/>
          </a:p>
        </p:txBody>
      </p:sp>
      <p:sp>
        <p:nvSpPr>
          <p:cNvPr id="56337" name="Text Box 27"/>
          <p:cNvSpPr txBox="1">
            <a:spLocks noChangeArrowheads="1"/>
          </p:cNvSpPr>
          <p:nvPr/>
        </p:nvSpPr>
        <p:spPr bwMode="auto">
          <a:xfrm>
            <a:off x="3276600" y="2286000"/>
            <a:ext cx="5259388" cy="1187450"/>
          </a:xfrm>
          <a:prstGeom prst="rect">
            <a:avLst/>
          </a:prstGeom>
          <a:noFill/>
          <a:ln w="12700">
            <a:noFill/>
            <a:miter lim="800000"/>
            <a:headEnd/>
            <a:tailEnd/>
          </a:ln>
        </p:spPr>
        <p:txBody>
          <a:bodyPr wrap="none">
            <a:spAutoFit/>
          </a:bodyPr>
          <a:lstStyle/>
          <a:p>
            <a:pPr eaLnBrk="0" hangingPunct="0"/>
            <a:r>
              <a:rPr lang="en-US" sz="2400"/>
              <a:t>We can use this model because </a:t>
            </a:r>
          </a:p>
          <a:p>
            <a:pPr eaLnBrk="0" hangingPunct="0"/>
            <a:r>
              <a:rPr lang="en-US" sz="2400"/>
              <a:t>dividends grow at a constant 8% </a:t>
            </a:r>
          </a:p>
          <a:p>
            <a:pPr eaLnBrk="0" hangingPunct="0"/>
            <a:r>
              <a:rPr lang="en-US" sz="2400"/>
              <a:t>rate beginning at the end of Year 3.</a:t>
            </a: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533400" y="3733800"/>
            <a:ext cx="8001000" cy="1447800"/>
          </a:xfrm>
          <a:prstGeom prst="rect">
            <a:avLst/>
          </a:prstGeom>
          <a:solidFill>
            <a:srgbClr val="CCFFCC"/>
          </a:solidFill>
          <a:ln w="12700">
            <a:solidFill>
              <a:srgbClr val="000000"/>
            </a:solidFill>
            <a:miter lim="800000"/>
            <a:headEnd/>
            <a:tailEnd/>
          </a:ln>
        </p:spPr>
        <p:txBody>
          <a:bodyPr wrap="none" anchor="ctr"/>
          <a:lstStyle/>
          <a:p>
            <a:pPr eaLnBrk="0" hangingPunct="0"/>
            <a:endParaRPr lang="en-GB"/>
          </a:p>
        </p:txBody>
      </p:sp>
      <p:sp>
        <p:nvSpPr>
          <p:cNvPr id="57347" name="Rectangle 3"/>
          <p:cNvSpPr>
            <a:spLocks noChangeArrowheads="1"/>
          </p:cNvSpPr>
          <p:nvPr/>
        </p:nvSpPr>
        <p:spPr bwMode="auto">
          <a:xfrm>
            <a:off x="533400" y="2057400"/>
            <a:ext cx="8001000" cy="1524000"/>
          </a:xfrm>
          <a:prstGeom prst="rect">
            <a:avLst/>
          </a:prstGeom>
          <a:solidFill>
            <a:srgbClr val="FFFF99"/>
          </a:solidFill>
          <a:ln w="12700">
            <a:solidFill>
              <a:srgbClr val="000000"/>
            </a:solidFill>
            <a:miter lim="800000"/>
            <a:headEnd/>
            <a:tailEnd/>
          </a:ln>
        </p:spPr>
        <p:txBody>
          <a:bodyPr wrap="none" anchor="ctr"/>
          <a:lstStyle/>
          <a:p>
            <a:pPr algn="ctr" eaLnBrk="0" hangingPunct="0"/>
            <a:endParaRPr lang="en-GB" sz="2400"/>
          </a:p>
        </p:txBody>
      </p:sp>
      <p:sp>
        <p:nvSpPr>
          <p:cNvPr id="148485" name="Rectangle 5"/>
          <p:cNvSpPr>
            <a:spLocks noGrp="1" noChangeArrowheads="1"/>
          </p:cNvSpPr>
          <p:nvPr>
            <p:ph type="title"/>
          </p:nvPr>
        </p:nvSpPr>
        <p:spPr>
          <a:xfrm>
            <a:off x="1752600" y="161925"/>
            <a:ext cx="5943600" cy="1428750"/>
          </a:xfrm>
          <a:effectLst>
            <a:outerShdw dist="71842" dir="2700000" algn="ctr" rotWithShape="0">
              <a:schemeClr val="bg2"/>
            </a:outerShdw>
          </a:effectLst>
        </p:spPr>
        <p:txBody>
          <a:bodyPr/>
          <a:lstStyle/>
          <a:p>
            <a:pPr>
              <a:defRPr/>
            </a:pPr>
            <a:r>
              <a:rPr lang="en-US" b="1"/>
              <a:t>Growth Phases Model Example</a:t>
            </a:r>
          </a:p>
        </p:txBody>
      </p:sp>
      <p:sp>
        <p:nvSpPr>
          <p:cNvPr id="57349" name="Rectangle 6"/>
          <p:cNvSpPr>
            <a:spLocks noGrp="1" noChangeArrowheads="1"/>
          </p:cNvSpPr>
          <p:nvPr>
            <p:ph type="body" idx="1"/>
          </p:nvPr>
        </p:nvSpPr>
        <p:spPr>
          <a:xfrm>
            <a:off x="685800" y="5410200"/>
            <a:ext cx="7543800" cy="762000"/>
          </a:xfrm>
          <a:effectLst>
            <a:outerShdw algn="ctr" rotWithShape="0">
              <a:schemeClr val="bg2"/>
            </a:outerShdw>
          </a:effectLst>
        </p:spPr>
        <p:txBody>
          <a:bodyPr/>
          <a:lstStyle/>
          <a:p>
            <a:pPr marL="0" indent="0" algn="ctr">
              <a:lnSpc>
                <a:spcPct val="90000"/>
              </a:lnSpc>
              <a:buFont typeface="Monotype Sorts" pitchFamily="2" charset="2"/>
              <a:buNone/>
            </a:pPr>
            <a:r>
              <a:rPr lang="en-US" sz="2400" smtClean="0"/>
              <a:t>Now we only need to find the first four dividends to calculate the necessary cash flows.</a:t>
            </a:r>
            <a:endParaRPr lang="en-US" sz="2400" i="1" smtClean="0"/>
          </a:p>
        </p:txBody>
      </p:sp>
      <p:sp>
        <p:nvSpPr>
          <p:cNvPr id="57350" name="Line 8"/>
          <p:cNvSpPr>
            <a:spLocks noChangeShapeType="1"/>
          </p:cNvSpPr>
          <p:nvPr/>
        </p:nvSpPr>
        <p:spPr bwMode="auto">
          <a:xfrm>
            <a:off x="1066800" y="2819400"/>
            <a:ext cx="2743200" cy="0"/>
          </a:xfrm>
          <a:prstGeom prst="line">
            <a:avLst/>
          </a:prstGeom>
          <a:noFill/>
          <a:ln w="12700">
            <a:solidFill>
              <a:srgbClr val="000000"/>
            </a:solidFill>
            <a:round/>
            <a:headEnd/>
            <a:tailEnd/>
          </a:ln>
        </p:spPr>
        <p:txBody>
          <a:bodyPr/>
          <a:lstStyle/>
          <a:p>
            <a:endParaRPr lang="ar-SA"/>
          </a:p>
        </p:txBody>
      </p:sp>
      <p:sp>
        <p:nvSpPr>
          <p:cNvPr id="57351" name="Line 9"/>
          <p:cNvSpPr>
            <a:spLocks noChangeShapeType="1"/>
          </p:cNvSpPr>
          <p:nvPr/>
        </p:nvSpPr>
        <p:spPr bwMode="auto">
          <a:xfrm>
            <a:off x="1066800" y="2590800"/>
            <a:ext cx="0" cy="457200"/>
          </a:xfrm>
          <a:prstGeom prst="line">
            <a:avLst/>
          </a:prstGeom>
          <a:noFill/>
          <a:ln w="12700">
            <a:solidFill>
              <a:srgbClr val="000000"/>
            </a:solidFill>
            <a:round/>
            <a:headEnd/>
            <a:tailEnd/>
          </a:ln>
        </p:spPr>
        <p:txBody>
          <a:bodyPr/>
          <a:lstStyle/>
          <a:p>
            <a:endParaRPr lang="ar-SA"/>
          </a:p>
        </p:txBody>
      </p:sp>
      <p:sp>
        <p:nvSpPr>
          <p:cNvPr id="57352" name="Line 10"/>
          <p:cNvSpPr>
            <a:spLocks noChangeShapeType="1"/>
          </p:cNvSpPr>
          <p:nvPr/>
        </p:nvSpPr>
        <p:spPr bwMode="auto">
          <a:xfrm>
            <a:off x="1981200" y="2590800"/>
            <a:ext cx="0" cy="457200"/>
          </a:xfrm>
          <a:prstGeom prst="line">
            <a:avLst/>
          </a:prstGeom>
          <a:noFill/>
          <a:ln w="12700">
            <a:solidFill>
              <a:srgbClr val="000000"/>
            </a:solidFill>
            <a:round/>
            <a:headEnd/>
            <a:tailEnd/>
          </a:ln>
        </p:spPr>
        <p:txBody>
          <a:bodyPr/>
          <a:lstStyle/>
          <a:p>
            <a:endParaRPr lang="ar-SA"/>
          </a:p>
        </p:txBody>
      </p:sp>
      <p:sp>
        <p:nvSpPr>
          <p:cNvPr id="57353" name="Line 11"/>
          <p:cNvSpPr>
            <a:spLocks noChangeShapeType="1"/>
          </p:cNvSpPr>
          <p:nvPr/>
        </p:nvSpPr>
        <p:spPr bwMode="auto">
          <a:xfrm>
            <a:off x="2895600" y="2590800"/>
            <a:ext cx="0" cy="457200"/>
          </a:xfrm>
          <a:prstGeom prst="line">
            <a:avLst/>
          </a:prstGeom>
          <a:noFill/>
          <a:ln w="12700">
            <a:solidFill>
              <a:srgbClr val="000000"/>
            </a:solidFill>
            <a:round/>
            <a:headEnd/>
            <a:tailEnd/>
          </a:ln>
        </p:spPr>
        <p:txBody>
          <a:bodyPr/>
          <a:lstStyle/>
          <a:p>
            <a:endParaRPr lang="ar-SA"/>
          </a:p>
        </p:txBody>
      </p:sp>
      <p:sp>
        <p:nvSpPr>
          <p:cNvPr id="57354" name="Line 12"/>
          <p:cNvSpPr>
            <a:spLocks noChangeShapeType="1"/>
          </p:cNvSpPr>
          <p:nvPr/>
        </p:nvSpPr>
        <p:spPr bwMode="auto">
          <a:xfrm>
            <a:off x="3810000" y="2590800"/>
            <a:ext cx="0" cy="457200"/>
          </a:xfrm>
          <a:prstGeom prst="line">
            <a:avLst/>
          </a:prstGeom>
          <a:noFill/>
          <a:ln w="12700">
            <a:solidFill>
              <a:schemeClr val="hlink"/>
            </a:solidFill>
            <a:round/>
            <a:headEnd/>
            <a:tailEnd/>
          </a:ln>
        </p:spPr>
        <p:txBody>
          <a:bodyPr/>
          <a:lstStyle/>
          <a:p>
            <a:endParaRPr lang="ar-SA"/>
          </a:p>
        </p:txBody>
      </p:sp>
      <p:sp>
        <p:nvSpPr>
          <p:cNvPr id="57355" name="Text Box 14"/>
          <p:cNvSpPr txBox="1">
            <a:spLocks noChangeArrowheads="1"/>
          </p:cNvSpPr>
          <p:nvPr/>
        </p:nvSpPr>
        <p:spPr bwMode="auto">
          <a:xfrm>
            <a:off x="838200" y="2133600"/>
            <a:ext cx="3143250" cy="519113"/>
          </a:xfrm>
          <a:prstGeom prst="rect">
            <a:avLst/>
          </a:prstGeom>
          <a:noFill/>
          <a:ln w="12700">
            <a:noFill/>
            <a:miter lim="800000"/>
            <a:headEnd/>
            <a:tailEnd/>
          </a:ln>
        </p:spPr>
        <p:txBody>
          <a:bodyPr wrap="none">
            <a:spAutoFit/>
          </a:bodyPr>
          <a:lstStyle/>
          <a:p>
            <a:pPr eaLnBrk="0" hangingPunct="0"/>
            <a:r>
              <a:rPr lang="en-US" sz="2800"/>
              <a:t>0       1        2       </a:t>
            </a:r>
            <a:r>
              <a:rPr lang="en-US" sz="2800">
                <a:solidFill>
                  <a:schemeClr val="hlink"/>
                </a:solidFill>
              </a:rPr>
              <a:t>3</a:t>
            </a:r>
            <a:endParaRPr lang="en-US" sz="2800"/>
          </a:p>
        </p:txBody>
      </p:sp>
      <p:sp>
        <p:nvSpPr>
          <p:cNvPr id="57356" name="Text Box 15"/>
          <p:cNvSpPr txBox="1">
            <a:spLocks noChangeArrowheads="1"/>
          </p:cNvSpPr>
          <p:nvPr/>
        </p:nvSpPr>
        <p:spPr bwMode="auto">
          <a:xfrm>
            <a:off x="838200" y="3048000"/>
            <a:ext cx="3328988" cy="519113"/>
          </a:xfrm>
          <a:prstGeom prst="rect">
            <a:avLst/>
          </a:prstGeom>
          <a:noFill/>
          <a:ln w="12700">
            <a:noFill/>
            <a:miter lim="800000"/>
            <a:headEnd/>
            <a:tailEnd/>
          </a:ln>
        </p:spPr>
        <p:txBody>
          <a:bodyPr wrap="none">
            <a:spAutoFit/>
          </a:bodyPr>
          <a:lstStyle/>
          <a:p>
            <a:pPr eaLnBrk="0" hangingPunct="0"/>
            <a:r>
              <a:rPr lang="en-US" sz="2800"/>
              <a:t>         </a:t>
            </a:r>
            <a:r>
              <a:rPr lang="en-US" sz="2800">
                <a:solidFill>
                  <a:schemeClr val="tx2"/>
                </a:solidFill>
              </a:rPr>
              <a:t>D</a:t>
            </a:r>
            <a:r>
              <a:rPr lang="en-US" sz="2800" baseline="-25000">
                <a:solidFill>
                  <a:schemeClr val="hlink"/>
                </a:solidFill>
              </a:rPr>
              <a:t>1</a:t>
            </a:r>
            <a:r>
              <a:rPr lang="en-US" sz="2800"/>
              <a:t>     </a:t>
            </a:r>
            <a:r>
              <a:rPr lang="en-US" sz="2800">
                <a:solidFill>
                  <a:schemeClr val="tx2"/>
                </a:solidFill>
              </a:rPr>
              <a:t>D</a:t>
            </a:r>
            <a:r>
              <a:rPr lang="en-US" sz="2800" baseline="-25000">
                <a:solidFill>
                  <a:schemeClr val="hlink"/>
                </a:solidFill>
              </a:rPr>
              <a:t>2</a:t>
            </a:r>
            <a:r>
              <a:rPr lang="en-US" sz="2800"/>
              <a:t>      </a:t>
            </a:r>
            <a:r>
              <a:rPr lang="en-US" sz="2800">
                <a:solidFill>
                  <a:schemeClr val="tx2"/>
                </a:solidFill>
              </a:rPr>
              <a:t>D</a:t>
            </a:r>
            <a:r>
              <a:rPr lang="en-US" sz="2800" baseline="-25000">
                <a:solidFill>
                  <a:schemeClr val="hlink"/>
                </a:solidFill>
              </a:rPr>
              <a:t>3</a:t>
            </a:r>
          </a:p>
        </p:txBody>
      </p:sp>
      <p:sp>
        <p:nvSpPr>
          <p:cNvPr id="57357" name="Text Box 16"/>
          <p:cNvSpPr txBox="1">
            <a:spLocks noChangeArrowheads="1"/>
          </p:cNvSpPr>
          <p:nvPr/>
        </p:nvSpPr>
        <p:spPr bwMode="auto">
          <a:xfrm>
            <a:off x="838200" y="4648200"/>
            <a:ext cx="3311525" cy="519113"/>
          </a:xfrm>
          <a:prstGeom prst="rect">
            <a:avLst/>
          </a:prstGeom>
          <a:noFill/>
          <a:ln w="12700">
            <a:noFill/>
            <a:miter lim="800000"/>
            <a:headEnd/>
            <a:tailEnd/>
          </a:ln>
        </p:spPr>
        <p:txBody>
          <a:bodyPr wrap="none">
            <a:spAutoFit/>
          </a:bodyPr>
          <a:lstStyle/>
          <a:p>
            <a:pPr eaLnBrk="0" hangingPunct="0"/>
            <a:r>
              <a:rPr lang="en-US" sz="2800"/>
              <a:t>         </a:t>
            </a:r>
            <a:r>
              <a:rPr lang="en-US" sz="2800">
                <a:solidFill>
                  <a:schemeClr val="tx2"/>
                </a:solidFill>
              </a:rPr>
              <a:t>                   </a:t>
            </a:r>
            <a:r>
              <a:rPr lang="en-US" sz="2800">
                <a:solidFill>
                  <a:schemeClr val="hlink"/>
                </a:solidFill>
              </a:rPr>
              <a:t>V</a:t>
            </a:r>
            <a:r>
              <a:rPr lang="en-US" sz="2800" baseline="-25000">
                <a:solidFill>
                  <a:schemeClr val="hlink"/>
                </a:solidFill>
              </a:rPr>
              <a:t>3</a:t>
            </a:r>
          </a:p>
        </p:txBody>
      </p:sp>
      <p:sp>
        <p:nvSpPr>
          <p:cNvPr id="57358" name="Text Box 17"/>
          <p:cNvSpPr txBox="1">
            <a:spLocks noChangeArrowheads="1"/>
          </p:cNvSpPr>
          <p:nvPr/>
        </p:nvSpPr>
        <p:spPr bwMode="auto">
          <a:xfrm>
            <a:off x="914400" y="3733800"/>
            <a:ext cx="3143250" cy="519113"/>
          </a:xfrm>
          <a:prstGeom prst="rect">
            <a:avLst/>
          </a:prstGeom>
          <a:noFill/>
          <a:ln w="12700">
            <a:noFill/>
            <a:miter lim="800000"/>
            <a:headEnd/>
            <a:tailEnd/>
          </a:ln>
        </p:spPr>
        <p:txBody>
          <a:bodyPr wrap="none">
            <a:spAutoFit/>
          </a:bodyPr>
          <a:lstStyle/>
          <a:p>
            <a:pPr eaLnBrk="0" hangingPunct="0"/>
            <a:r>
              <a:rPr lang="en-US" sz="2800"/>
              <a:t>0       1        2       </a:t>
            </a:r>
            <a:r>
              <a:rPr lang="en-US" sz="2800">
                <a:solidFill>
                  <a:schemeClr val="hlink"/>
                </a:solidFill>
              </a:rPr>
              <a:t>3</a:t>
            </a:r>
            <a:endParaRPr lang="en-US" sz="2800"/>
          </a:p>
        </p:txBody>
      </p:sp>
      <p:sp>
        <p:nvSpPr>
          <p:cNvPr id="57359" name="Line 18"/>
          <p:cNvSpPr>
            <a:spLocks noChangeShapeType="1"/>
          </p:cNvSpPr>
          <p:nvPr/>
        </p:nvSpPr>
        <p:spPr bwMode="auto">
          <a:xfrm>
            <a:off x="3810000" y="4267200"/>
            <a:ext cx="0" cy="457200"/>
          </a:xfrm>
          <a:prstGeom prst="line">
            <a:avLst/>
          </a:prstGeom>
          <a:noFill/>
          <a:ln w="12700">
            <a:solidFill>
              <a:schemeClr val="hlink"/>
            </a:solidFill>
            <a:round/>
            <a:headEnd/>
            <a:tailEnd/>
          </a:ln>
        </p:spPr>
        <p:txBody>
          <a:bodyPr/>
          <a:lstStyle/>
          <a:p>
            <a:endParaRPr lang="ar-SA"/>
          </a:p>
        </p:txBody>
      </p:sp>
      <p:sp>
        <p:nvSpPr>
          <p:cNvPr id="57360" name="AutoShape 24"/>
          <p:cNvSpPr>
            <a:spLocks noChangeArrowheads="1"/>
          </p:cNvSpPr>
          <p:nvPr/>
        </p:nvSpPr>
        <p:spPr bwMode="auto">
          <a:xfrm>
            <a:off x="4343400" y="2209800"/>
            <a:ext cx="4038600" cy="1295400"/>
          </a:xfrm>
          <a:prstGeom prst="ribbon2">
            <a:avLst>
              <a:gd name="adj1" fmla="val 12500"/>
              <a:gd name="adj2" fmla="val 50000"/>
            </a:avLst>
          </a:prstGeom>
          <a:solidFill>
            <a:schemeClr val="accent1"/>
          </a:solidFill>
          <a:ln w="12700">
            <a:solidFill>
              <a:schemeClr val="tx1"/>
            </a:solidFill>
            <a:round/>
            <a:headEnd/>
            <a:tailEnd/>
          </a:ln>
        </p:spPr>
        <p:txBody>
          <a:bodyPr wrap="none" anchor="ctr"/>
          <a:lstStyle/>
          <a:p>
            <a:pPr eaLnBrk="0" hangingPunct="0"/>
            <a:endParaRPr lang="en-GB"/>
          </a:p>
        </p:txBody>
      </p:sp>
      <p:sp>
        <p:nvSpPr>
          <p:cNvPr id="57361" name="Text Box 23"/>
          <p:cNvSpPr txBox="1">
            <a:spLocks noChangeArrowheads="1"/>
          </p:cNvSpPr>
          <p:nvPr/>
        </p:nvSpPr>
        <p:spPr bwMode="auto">
          <a:xfrm>
            <a:off x="5562600" y="2362200"/>
            <a:ext cx="1752600" cy="822325"/>
          </a:xfrm>
          <a:prstGeom prst="rect">
            <a:avLst/>
          </a:prstGeom>
          <a:noFill/>
          <a:ln w="12700">
            <a:noFill/>
            <a:miter lim="800000"/>
            <a:headEnd/>
            <a:tailEnd/>
          </a:ln>
        </p:spPr>
        <p:txBody>
          <a:bodyPr>
            <a:spAutoFit/>
          </a:bodyPr>
          <a:lstStyle/>
          <a:p>
            <a:pPr algn="ctr" eaLnBrk="0" hangingPunct="0"/>
            <a:r>
              <a:rPr lang="en-US" sz="2400" i="1">
                <a:solidFill>
                  <a:srgbClr val="380069"/>
                </a:solidFill>
              </a:rPr>
              <a:t>New Time </a:t>
            </a:r>
          </a:p>
          <a:p>
            <a:pPr algn="ctr" eaLnBrk="0" hangingPunct="0"/>
            <a:r>
              <a:rPr lang="en-US" sz="2400" i="1">
                <a:solidFill>
                  <a:srgbClr val="380069"/>
                </a:solidFill>
              </a:rPr>
              <a:t>Line</a:t>
            </a:r>
          </a:p>
        </p:txBody>
      </p:sp>
      <p:sp>
        <p:nvSpPr>
          <p:cNvPr id="57362" name="Text Box 25"/>
          <p:cNvSpPr txBox="1">
            <a:spLocks noChangeArrowheads="1"/>
          </p:cNvSpPr>
          <p:nvPr/>
        </p:nvSpPr>
        <p:spPr bwMode="auto">
          <a:xfrm>
            <a:off x="7086600" y="3810000"/>
            <a:ext cx="869950" cy="1190625"/>
          </a:xfrm>
          <a:prstGeom prst="rect">
            <a:avLst/>
          </a:prstGeom>
          <a:noFill/>
          <a:ln w="12700">
            <a:noFill/>
            <a:miter lim="800000"/>
            <a:headEnd/>
            <a:tailEnd/>
          </a:ln>
        </p:spPr>
        <p:txBody>
          <a:bodyPr wrap="none">
            <a:spAutoFit/>
          </a:bodyPr>
          <a:lstStyle/>
          <a:p>
            <a:pPr eaLnBrk="0" hangingPunct="0"/>
            <a:r>
              <a:rPr lang="en-US" sz="2800">
                <a:solidFill>
                  <a:schemeClr val="tx2"/>
                </a:solidFill>
              </a:rPr>
              <a:t> </a:t>
            </a:r>
            <a:r>
              <a:rPr lang="en-US">
                <a:solidFill>
                  <a:schemeClr val="tx2"/>
                </a:solidFill>
              </a:rPr>
              <a:t>D</a:t>
            </a:r>
            <a:r>
              <a:rPr lang="en-US" baseline="-25000">
                <a:solidFill>
                  <a:schemeClr val="hlink"/>
                </a:solidFill>
              </a:rPr>
              <a:t>4</a:t>
            </a:r>
            <a:endParaRPr lang="en-US">
              <a:solidFill>
                <a:schemeClr val="tx2"/>
              </a:solidFill>
            </a:endParaRPr>
          </a:p>
          <a:p>
            <a:pPr eaLnBrk="0" hangingPunct="0"/>
            <a:r>
              <a:rPr lang="en-US">
                <a:solidFill>
                  <a:srgbClr val="51DC00"/>
                </a:solidFill>
              </a:rPr>
              <a:t>k</a:t>
            </a:r>
            <a:r>
              <a:rPr lang="en-US">
                <a:solidFill>
                  <a:schemeClr val="tx2"/>
                </a:solidFill>
              </a:rPr>
              <a:t>-</a:t>
            </a:r>
            <a:r>
              <a:rPr lang="en-US">
                <a:solidFill>
                  <a:srgbClr val="D678F8"/>
                </a:solidFill>
              </a:rPr>
              <a:t>g</a:t>
            </a:r>
          </a:p>
        </p:txBody>
      </p:sp>
      <p:sp>
        <p:nvSpPr>
          <p:cNvPr id="57363" name="Text Box 26"/>
          <p:cNvSpPr txBox="1">
            <a:spLocks noChangeArrowheads="1"/>
          </p:cNvSpPr>
          <p:nvPr/>
        </p:nvSpPr>
        <p:spPr bwMode="auto">
          <a:xfrm>
            <a:off x="4648200" y="4114800"/>
            <a:ext cx="2519363" cy="641350"/>
          </a:xfrm>
          <a:prstGeom prst="rect">
            <a:avLst/>
          </a:prstGeom>
          <a:noFill/>
          <a:ln w="12700">
            <a:noFill/>
            <a:miter lim="800000"/>
            <a:headEnd/>
            <a:tailEnd/>
          </a:ln>
        </p:spPr>
        <p:txBody>
          <a:bodyPr wrap="none">
            <a:spAutoFit/>
          </a:bodyPr>
          <a:lstStyle/>
          <a:p>
            <a:pPr eaLnBrk="0" hangingPunct="0"/>
            <a:r>
              <a:rPr lang="en-US" sz="2800"/>
              <a:t> Where  </a:t>
            </a:r>
            <a:r>
              <a:rPr lang="en-US">
                <a:solidFill>
                  <a:schemeClr val="hlink"/>
                </a:solidFill>
              </a:rPr>
              <a:t>V</a:t>
            </a:r>
            <a:r>
              <a:rPr lang="en-US" baseline="-25000">
                <a:solidFill>
                  <a:schemeClr val="hlink"/>
                </a:solidFill>
              </a:rPr>
              <a:t>3 </a:t>
            </a:r>
            <a:r>
              <a:rPr lang="en-US">
                <a:solidFill>
                  <a:schemeClr val="tx2"/>
                </a:solidFill>
              </a:rPr>
              <a:t>= </a:t>
            </a:r>
          </a:p>
        </p:txBody>
      </p:sp>
      <p:sp>
        <p:nvSpPr>
          <p:cNvPr id="57364" name="Line 27"/>
          <p:cNvSpPr>
            <a:spLocks noChangeShapeType="1"/>
          </p:cNvSpPr>
          <p:nvPr/>
        </p:nvSpPr>
        <p:spPr bwMode="auto">
          <a:xfrm>
            <a:off x="7162800" y="4419600"/>
            <a:ext cx="762000" cy="0"/>
          </a:xfrm>
          <a:prstGeom prst="line">
            <a:avLst/>
          </a:prstGeom>
          <a:noFill/>
          <a:ln w="12700">
            <a:solidFill>
              <a:schemeClr val="tx1"/>
            </a:solidFill>
            <a:round/>
            <a:headEnd/>
            <a:tailEnd/>
          </a:ln>
        </p:spPr>
        <p:txBody>
          <a:bodyPr/>
          <a:lstStyle/>
          <a:p>
            <a:endParaRPr lang="ar-SA"/>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title"/>
          </p:nvPr>
        </p:nvSpPr>
        <p:spPr>
          <a:xfrm>
            <a:off x="1752600" y="161925"/>
            <a:ext cx="5943600" cy="1428750"/>
          </a:xfrm>
          <a:effectLst>
            <a:outerShdw dist="71842" dir="2700000" algn="ctr" rotWithShape="0">
              <a:schemeClr val="bg2"/>
            </a:outerShdw>
          </a:effectLst>
        </p:spPr>
        <p:txBody>
          <a:bodyPr/>
          <a:lstStyle/>
          <a:p>
            <a:pPr>
              <a:defRPr/>
            </a:pPr>
            <a:r>
              <a:rPr lang="en-US" b="1"/>
              <a:t>Growth Phases Model Example</a:t>
            </a:r>
          </a:p>
        </p:txBody>
      </p:sp>
      <p:sp>
        <p:nvSpPr>
          <p:cNvPr id="37892" name="Rectangle 4"/>
          <p:cNvSpPr>
            <a:spLocks noGrp="1" noChangeArrowheads="1"/>
          </p:cNvSpPr>
          <p:nvPr>
            <p:ph type="body" idx="1"/>
          </p:nvPr>
        </p:nvSpPr>
        <p:spPr>
          <a:xfrm>
            <a:off x="457200" y="1828800"/>
            <a:ext cx="8534400" cy="4479925"/>
          </a:xfrm>
          <a:effectLst>
            <a:outerShdw algn="ctr" rotWithShape="0">
              <a:schemeClr val="bg2"/>
            </a:outerShdw>
          </a:effectLst>
        </p:spPr>
        <p:txBody>
          <a:bodyPr>
            <a:spAutoFit/>
          </a:bodyPr>
          <a:lstStyle/>
          <a:p>
            <a:pPr marL="0" indent="0">
              <a:buFont typeface="Monotype Sorts" pitchFamily="2" charset="2"/>
              <a:buNone/>
              <a:defRPr/>
            </a:pPr>
            <a:r>
              <a:rPr lang="en-US" dirty="0" smtClean="0"/>
              <a:t>Determine the annual dividends.</a:t>
            </a:r>
          </a:p>
          <a:p>
            <a:pPr marL="0" indent="0">
              <a:buFont typeface="Monotype Sorts" pitchFamily="2" charset="2"/>
              <a:buNone/>
              <a:defRPr/>
            </a:pPr>
            <a:r>
              <a:rPr lang="en-US" dirty="0" smtClean="0"/>
              <a:t>    </a:t>
            </a:r>
            <a:r>
              <a:rPr lang="en-US" dirty="0" smtClean="0">
                <a:solidFill>
                  <a:schemeClr val="tx2"/>
                </a:solidFill>
              </a:rPr>
              <a:t>D</a:t>
            </a:r>
            <a:r>
              <a:rPr lang="en-US" baseline="-25000" dirty="0" smtClean="0">
                <a:solidFill>
                  <a:schemeClr val="tx2"/>
                </a:solidFill>
              </a:rPr>
              <a:t>0</a:t>
            </a:r>
            <a:r>
              <a:rPr lang="en-US" dirty="0" smtClean="0"/>
              <a:t> = $3.24 </a:t>
            </a:r>
            <a:r>
              <a:rPr lang="en-US" sz="2800" dirty="0" smtClean="0"/>
              <a:t>(this has been paid already)</a:t>
            </a:r>
          </a:p>
          <a:p>
            <a:pPr marL="0" indent="0">
              <a:buFont typeface="Monotype Sorts" pitchFamily="2" charset="2"/>
              <a:buNone/>
              <a:defRPr/>
            </a:pPr>
            <a:r>
              <a:rPr lang="en-US" dirty="0" smtClean="0"/>
              <a:t>    </a:t>
            </a:r>
            <a:r>
              <a:rPr lang="en-US" i="1" dirty="0" smtClean="0">
                <a:solidFill>
                  <a:schemeClr val="tx2"/>
                </a:solidFill>
                <a:effectLst>
                  <a:outerShdw blurRad="38100" dist="38100" dir="2700000" algn="tl">
                    <a:srgbClr val="C0C0C0"/>
                  </a:outerShdw>
                </a:effectLst>
              </a:rPr>
              <a:t>D</a:t>
            </a:r>
            <a:r>
              <a:rPr lang="en-US" i="1" baseline="-25000" dirty="0" smtClean="0">
                <a:solidFill>
                  <a:schemeClr val="hlink"/>
                </a:solidFill>
                <a:effectLst>
                  <a:outerShdw blurRad="38100" dist="38100" dir="2700000" algn="tl">
                    <a:srgbClr val="C0C0C0"/>
                  </a:outerShdw>
                </a:effectLst>
              </a:rPr>
              <a:t>1</a:t>
            </a:r>
            <a:r>
              <a:rPr lang="en-US" dirty="0" smtClean="0"/>
              <a:t> = </a:t>
            </a:r>
            <a:r>
              <a:rPr lang="en-US" dirty="0" smtClean="0">
                <a:solidFill>
                  <a:schemeClr val="tx2"/>
                </a:solidFill>
              </a:rPr>
              <a:t>D</a:t>
            </a:r>
            <a:r>
              <a:rPr lang="en-US" baseline="-25000" dirty="0" smtClean="0">
                <a:solidFill>
                  <a:schemeClr val="tx2"/>
                </a:solidFill>
              </a:rPr>
              <a:t>0</a:t>
            </a:r>
            <a:r>
              <a:rPr lang="en-US" dirty="0" smtClean="0"/>
              <a:t>(1 + </a:t>
            </a:r>
            <a:r>
              <a:rPr lang="en-US" dirty="0" smtClean="0">
                <a:solidFill>
                  <a:srgbClr val="D678F8"/>
                </a:solidFill>
              </a:rPr>
              <a:t>g</a:t>
            </a:r>
            <a:r>
              <a:rPr lang="en-US" baseline="-25000" dirty="0" smtClean="0">
                <a:solidFill>
                  <a:srgbClr val="D678F8"/>
                </a:solidFill>
              </a:rPr>
              <a:t>1</a:t>
            </a:r>
            <a:r>
              <a:rPr lang="en-US" dirty="0" smtClean="0"/>
              <a:t>)</a:t>
            </a:r>
            <a:r>
              <a:rPr lang="en-US" baseline="30000" dirty="0" smtClean="0">
                <a:solidFill>
                  <a:schemeClr val="hlink"/>
                </a:solidFill>
              </a:rPr>
              <a:t>1</a:t>
            </a:r>
            <a:r>
              <a:rPr lang="en-US" dirty="0" smtClean="0"/>
              <a:t> = </a:t>
            </a:r>
            <a:r>
              <a:rPr lang="en-US" dirty="0" smtClean="0">
                <a:solidFill>
                  <a:schemeClr val="tx2"/>
                </a:solidFill>
              </a:rPr>
              <a:t>$3.24</a:t>
            </a:r>
            <a:r>
              <a:rPr lang="en-US" dirty="0" smtClean="0"/>
              <a:t>(1</a:t>
            </a:r>
            <a:r>
              <a:rPr lang="en-US" dirty="0" smtClean="0">
                <a:solidFill>
                  <a:srgbClr val="D678F8"/>
                </a:solidFill>
              </a:rPr>
              <a:t>.16</a:t>
            </a:r>
            <a:r>
              <a:rPr lang="en-US" dirty="0" smtClean="0"/>
              <a:t>)</a:t>
            </a:r>
            <a:r>
              <a:rPr lang="en-US" baseline="30000" dirty="0" smtClean="0">
                <a:solidFill>
                  <a:schemeClr val="hlink"/>
                </a:solidFill>
              </a:rPr>
              <a:t>1</a:t>
            </a:r>
            <a:r>
              <a:rPr lang="en-US" dirty="0" smtClean="0"/>
              <a:t> =</a:t>
            </a:r>
            <a:r>
              <a:rPr lang="en-US" i="1" dirty="0" smtClean="0">
                <a:solidFill>
                  <a:schemeClr val="tx2"/>
                </a:solidFill>
                <a:effectLst>
                  <a:outerShdw blurRad="38100" dist="38100" dir="2700000" algn="tl">
                    <a:srgbClr val="C0C0C0"/>
                  </a:outerShdw>
                </a:effectLst>
              </a:rPr>
              <a:t>$3.76</a:t>
            </a:r>
            <a:endParaRPr lang="en-US" dirty="0" smtClean="0"/>
          </a:p>
          <a:p>
            <a:pPr marL="0" indent="0">
              <a:buFont typeface="Monotype Sorts" pitchFamily="2" charset="2"/>
              <a:buNone/>
              <a:defRPr/>
            </a:pPr>
            <a:r>
              <a:rPr lang="en-US" i="1" dirty="0" smtClean="0">
                <a:solidFill>
                  <a:schemeClr val="tx2"/>
                </a:solidFill>
                <a:effectLst>
                  <a:outerShdw blurRad="38100" dist="38100" dir="2700000" algn="tl">
                    <a:srgbClr val="C0C0C0"/>
                  </a:outerShdw>
                </a:effectLst>
              </a:rPr>
              <a:t>    D</a:t>
            </a:r>
            <a:r>
              <a:rPr lang="en-US" i="1" baseline="-25000" dirty="0" smtClean="0">
                <a:solidFill>
                  <a:schemeClr val="hlink"/>
                </a:solidFill>
                <a:effectLst>
                  <a:outerShdw blurRad="38100" dist="38100" dir="2700000" algn="tl">
                    <a:srgbClr val="C0C0C0"/>
                  </a:outerShdw>
                </a:effectLst>
              </a:rPr>
              <a:t>2</a:t>
            </a:r>
            <a:r>
              <a:rPr lang="en-US" dirty="0" smtClean="0"/>
              <a:t> = </a:t>
            </a:r>
            <a:r>
              <a:rPr lang="en-US" dirty="0" smtClean="0">
                <a:solidFill>
                  <a:schemeClr val="tx2"/>
                </a:solidFill>
              </a:rPr>
              <a:t>D</a:t>
            </a:r>
            <a:r>
              <a:rPr lang="en-US" baseline="-25000" dirty="0" smtClean="0">
                <a:solidFill>
                  <a:schemeClr val="tx2"/>
                </a:solidFill>
              </a:rPr>
              <a:t>0</a:t>
            </a:r>
            <a:r>
              <a:rPr lang="en-US" dirty="0" smtClean="0"/>
              <a:t>(1 + </a:t>
            </a:r>
            <a:r>
              <a:rPr lang="en-US" dirty="0" smtClean="0">
                <a:solidFill>
                  <a:srgbClr val="D678F8"/>
                </a:solidFill>
              </a:rPr>
              <a:t>g</a:t>
            </a:r>
            <a:r>
              <a:rPr lang="en-US" baseline="-25000" dirty="0" smtClean="0">
                <a:solidFill>
                  <a:srgbClr val="D678F8"/>
                </a:solidFill>
              </a:rPr>
              <a:t>1</a:t>
            </a:r>
            <a:r>
              <a:rPr lang="en-US" dirty="0" smtClean="0"/>
              <a:t>)</a:t>
            </a:r>
            <a:r>
              <a:rPr lang="en-US" baseline="30000" dirty="0" smtClean="0">
                <a:solidFill>
                  <a:schemeClr val="hlink"/>
                </a:solidFill>
              </a:rPr>
              <a:t>2</a:t>
            </a:r>
            <a:r>
              <a:rPr lang="en-US" dirty="0" smtClean="0"/>
              <a:t> = </a:t>
            </a:r>
            <a:r>
              <a:rPr lang="en-US" dirty="0" smtClean="0">
                <a:solidFill>
                  <a:schemeClr val="tx2"/>
                </a:solidFill>
              </a:rPr>
              <a:t>$3.24</a:t>
            </a:r>
            <a:r>
              <a:rPr lang="en-US" dirty="0" smtClean="0"/>
              <a:t>(1</a:t>
            </a:r>
            <a:r>
              <a:rPr lang="en-US" dirty="0" smtClean="0">
                <a:solidFill>
                  <a:srgbClr val="D678F8"/>
                </a:solidFill>
              </a:rPr>
              <a:t>.16</a:t>
            </a:r>
            <a:r>
              <a:rPr lang="en-US" dirty="0" smtClean="0"/>
              <a:t>)</a:t>
            </a:r>
            <a:r>
              <a:rPr lang="en-US" baseline="30000" dirty="0" smtClean="0">
                <a:solidFill>
                  <a:schemeClr val="hlink"/>
                </a:solidFill>
              </a:rPr>
              <a:t>2</a:t>
            </a:r>
            <a:r>
              <a:rPr lang="en-US" dirty="0" smtClean="0"/>
              <a:t> =</a:t>
            </a:r>
            <a:r>
              <a:rPr lang="en-US" i="1" dirty="0" smtClean="0">
                <a:solidFill>
                  <a:schemeClr val="tx2"/>
                </a:solidFill>
                <a:effectLst>
                  <a:outerShdw blurRad="38100" dist="38100" dir="2700000" algn="tl">
                    <a:srgbClr val="C0C0C0"/>
                  </a:outerShdw>
                </a:effectLst>
              </a:rPr>
              <a:t>$4.36</a:t>
            </a:r>
            <a:endParaRPr lang="en-US" dirty="0" smtClean="0"/>
          </a:p>
          <a:p>
            <a:pPr marL="0" indent="0">
              <a:buFont typeface="Monotype Sorts" pitchFamily="2" charset="2"/>
              <a:buNone/>
              <a:defRPr/>
            </a:pPr>
            <a:r>
              <a:rPr lang="en-US" i="1" dirty="0" smtClean="0">
                <a:solidFill>
                  <a:schemeClr val="tx2"/>
                </a:solidFill>
                <a:effectLst>
                  <a:outerShdw blurRad="38100" dist="38100" dir="2700000" algn="tl">
                    <a:srgbClr val="C0C0C0"/>
                  </a:outerShdw>
                </a:effectLst>
              </a:rPr>
              <a:t>    D</a:t>
            </a:r>
            <a:r>
              <a:rPr lang="en-US" i="1" baseline="-25000" dirty="0" smtClean="0">
                <a:solidFill>
                  <a:schemeClr val="hlink"/>
                </a:solidFill>
                <a:effectLst>
                  <a:outerShdw blurRad="38100" dist="38100" dir="2700000" algn="tl">
                    <a:srgbClr val="C0C0C0"/>
                  </a:outerShdw>
                </a:effectLst>
              </a:rPr>
              <a:t>3</a:t>
            </a:r>
            <a:r>
              <a:rPr lang="en-US" dirty="0" smtClean="0"/>
              <a:t> = </a:t>
            </a:r>
            <a:r>
              <a:rPr lang="en-US" dirty="0" smtClean="0">
                <a:solidFill>
                  <a:schemeClr val="tx2"/>
                </a:solidFill>
              </a:rPr>
              <a:t>D</a:t>
            </a:r>
            <a:r>
              <a:rPr lang="en-US" baseline="-25000" dirty="0" smtClean="0">
                <a:solidFill>
                  <a:schemeClr val="tx2"/>
                </a:solidFill>
              </a:rPr>
              <a:t>0</a:t>
            </a:r>
            <a:r>
              <a:rPr lang="en-US" dirty="0" smtClean="0"/>
              <a:t>(1 + </a:t>
            </a:r>
            <a:r>
              <a:rPr lang="en-US" dirty="0" smtClean="0">
                <a:solidFill>
                  <a:srgbClr val="D678F8"/>
                </a:solidFill>
              </a:rPr>
              <a:t>g</a:t>
            </a:r>
            <a:r>
              <a:rPr lang="en-US" baseline="-25000" dirty="0" smtClean="0">
                <a:solidFill>
                  <a:srgbClr val="D678F8"/>
                </a:solidFill>
              </a:rPr>
              <a:t>1</a:t>
            </a:r>
            <a:r>
              <a:rPr lang="en-US" dirty="0" smtClean="0"/>
              <a:t>)</a:t>
            </a:r>
            <a:r>
              <a:rPr lang="en-US" baseline="30000" dirty="0" smtClean="0">
                <a:solidFill>
                  <a:schemeClr val="hlink"/>
                </a:solidFill>
              </a:rPr>
              <a:t>3</a:t>
            </a:r>
            <a:r>
              <a:rPr lang="en-US" dirty="0" smtClean="0"/>
              <a:t> = </a:t>
            </a:r>
            <a:r>
              <a:rPr lang="en-US" dirty="0" smtClean="0">
                <a:solidFill>
                  <a:schemeClr val="tx2"/>
                </a:solidFill>
              </a:rPr>
              <a:t>$3.24</a:t>
            </a:r>
            <a:r>
              <a:rPr lang="en-US" dirty="0" smtClean="0"/>
              <a:t>(1</a:t>
            </a:r>
            <a:r>
              <a:rPr lang="en-US" dirty="0" smtClean="0">
                <a:solidFill>
                  <a:srgbClr val="D678F8"/>
                </a:solidFill>
              </a:rPr>
              <a:t>.16</a:t>
            </a:r>
            <a:r>
              <a:rPr lang="en-US" dirty="0" smtClean="0"/>
              <a:t>)</a:t>
            </a:r>
            <a:r>
              <a:rPr lang="en-US" baseline="30000" dirty="0" smtClean="0">
                <a:solidFill>
                  <a:schemeClr val="hlink"/>
                </a:solidFill>
              </a:rPr>
              <a:t>3</a:t>
            </a:r>
            <a:r>
              <a:rPr lang="en-US" dirty="0" smtClean="0"/>
              <a:t> =</a:t>
            </a:r>
            <a:r>
              <a:rPr lang="en-US" i="1" dirty="0" smtClean="0">
                <a:solidFill>
                  <a:schemeClr val="tx2"/>
                </a:solidFill>
                <a:effectLst>
                  <a:outerShdw blurRad="38100" dist="38100" dir="2700000" algn="tl">
                    <a:srgbClr val="C0C0C0"/>
                  </a:outerShdw>
                </a:effectLst>
              </a:rPr>
              <a:t>$5.06</a:t>
            </a:r>
            <a:endParaRPr lang="en-US" dirty="0" smtClean="0"/>
          </a:p>
          <a:p>
            <a:pPr marL="0" indent="0">
              <a:buFont typeface="Monotype Sorts" pitchFamily="2" charset="2"/>
              <a:buNone/>
              <a:defRPr/>
            </a:pPr>
            <a:r>
              <a:rPr lang="en-US" i="1" dirty="0" smtClean="0">
                <a:solidFill>
                  <a:schemeClr val="tx2"/>
                </a:solidFill>
                <a:effectLst>
                  <a:outerShdw blurRad="38100" dist="38100" dir="2700000" algn="tl">
                    <a:srgbClr val="C0C0C0"/>
                  </a:outerShdw>
                </a:effectLst>
              </a:rPr>
              <a:t>    D</a:t>
            </a:r>
            <a:r>
              <a:rPr lang="en-US" i="1" baseline="-25000" dirty="0" smtClean="0">
                <a:solidFill>
                  <a:schemeClr val="hlink"/>
                </a:solidFill>
                <a:effectLst>
                  <a:outerShdw blurRad="38100" dist="38100" dir="2700000" algn="tl">
                    <a:srgbClr val="C0C0C0"/>
                  </a:outerShdw>
                </a:effectLst>
              </a:rPr>
              <a:t>4</a:t>
            </a:r>
            <a:r>
              <a:rPr lang="en-US" dirty="0" smtClean="0"/>
              <a:t> = </a:t>
            </a:r>
            <a:r>
              <a:rPr lang="en-US" dirty="0" smtClean="0">
                <a:solidFill>
                  <a:schemeClr val="tx2"/>
                </a:solidFill>
              </a:rPr>
              <a:t>D</a:t>
            </a:r>
            <a:r>
              <a:rPr lang="en-US" baseline="-25000" dirty="0" smtClean="0">
                <a:solidFill>
                  <a:schemeClr val="tx2"/>
                </a:solidFill>
              </a:rPr>
              <a:t>3</a:t>
            </a:r>
            <a:r>
              <a:rPr lang="en-US" dirty="0" smtClean="0"/>
              <a:t>(1 + </a:t>
            </a:r>
            <a:r>
              <a:rPr lang="en-US" dirty="0" smtClean="0">
                <a:solidFill>
                  <a:srgbClr val="D678F8"/>
                </a:solidFill>
              </a:rPr>
              <a:t>g</a:t>
            </a:r>
            <a:r>
              <a:rPr lang="en-US" baseline="-25000" dirty="0" smtClean="0">
                <a:solidFill>
                  <a:srgbClr val="D678F8"/>
                </a:solidFill>
              </a:rPr>
              <a:t>2</a:t>
            </a:r>
            <a:r>
              <a:rPr lang="en-US" dirty="0" smtClean="0"/>
              <a:t>)</a:t>
            </a:r>
            <a:r>
              <a:rPr lang="en-US" baseline="30000" dirty="0" smtClean="0">
                <a:solidFill>
                  <a:schemeClr val="hlink"/>
                </a:solidFill>
              </a:rPr>
              <a:t>1</a:t>
            </a:r>
            <a:r>
              <a:rPr lang="en-US" dirty="0" smtClean="0"/>
              <a:t> = </a:t>
            </a:r>
            <a:r>
              <a:rPr lang="en-US" dirty="0" smtClean="0">
                <a:solidFill>
                  <a:schemeClr val="tx2"/>
                </a:solidFill>
              </a:rPr>
              <a:t>$5.06</a:t>
            </a:r>
            <a:r>
              <a:rPr lang="en-US" dirty="0" smtClean="0"/>
              <a:t>(1</a:t>
            </a:r>
            <a:r>
              <a:rPr lang="en-US" dirty="0" smtClean="0">
                <a:solidFill>
                  <a:srgbClr val="D678F8"/>
                </a:solidFill>
              </a:rPr>
              <a:t>.08</a:t>
            </a:r>
            <a:r>
              <a:rPr lang="en-US" dirty="0" smtClean="0"/>
              <a:t>)</a:t>
            </a:r>
            <a:r>
              <a:rPr lang="en-US" baseline="30000" dirty="0" smtClean="0">
                <a:solidFill>
                  <a:schemeClr val="hlink"/>
                </a:solidFill>
              </a:rPr>
              <a:t>1</a:t>
            </a:r>
            <a:r>
              <a:rPr lang="en-US" dirty="0" smtClean="0"/>
              <a:t> =</a:t>
            </a:r>
            <a:r>
              <a:rPr lang="en-US" i="1" dirty="0" smtClean="0">
                <a:solidFill>
                  <a:schemeClr val="tx2"/>
                </a:solidFill>
                <a:effectLst>
                  <a:outerShdw blurRad="38100" dist="38100" dir="2700000" algn="tl">
                    <a:srgbClr val="C0C0C0"/>
                  </a:outerShdw>
                </a:effectLst>
              </a:rPr>
              <a:t>$5.46</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533400" y="3733800"/>
            <a:ext cx="8001000" cy="1447800"/>
          </a:xfrm>
          <a:prstGeom prst="rect">
            <a:avLst/>
          </a:prstGeom>
          <a:solidFill>
            <a:srgbClr val="CCFFCC"/>
          </a:solidFill>
          <a:ln w="12700">
            <a:solidFill>
              <a:srgbClr val="000000"/>
            </a:solidFill>
            <a:miter lim="800000"/>
            <a:headEnd/>
            <a:tailEnd/>
          </a:ln>
        </p:spPr>
        <p:txBody>
          <a:bodyPr wrap="none" anchor="ctr"/>
          <a:lstStyle/>
          <a:p>
            <a:pPr eaLnBrk="0" hangingPunct="0"/>
            <a:endParaRPr lang="en-GB"/>
          </a:p>
        </p:txBody>
      </p:sp>
      <p:sp>
        <p:nvSpPr>
          <p:cNvPr id="59395" name="Rectangle 3"/>
          <p:cNvSpPr>
            <a:spLocks noChangeArrowheads="1"/>
          </p:cNvSpPr>
          <p:nvPr/>
        </p:nvSpPr>
        <p:spPr bwMode="auto">
          <a:xfrm>
            <a:off x="533400" y="2057400"/>
            <a:ext cx="8001000" cy="1524000"/>
          </a:xfrm>
          <a:prstGeom prst="rect">
            <a:avLst/>
          </a:prstGeom>
          <a:solidFill>
            <a:srgbClr val="FFFF99"/>
          </a:solidFill>
          <a:ln w="12700">
            <a:solidFill>
              <a:srgbClr val="000000"/>
            </a:solidFill>
            <a:miter lim="800000"/>
            <a:headEnd/>
            <a:tailEnd/>
          </a:ln>
        </p:spPr>
        <p:txBody>
          <a:bodyPr wrap="none" anchor="ctr"/>
          <a:lstStyle/>
          <a:p>
            <a:pPr algn="ctr" eaLnBrk="0" hangingPunct="0"/>
            <a:endParaRPr lang="en-GB" sz="2400"/>
          </a:p>
        </p:txBody>
      </p:sp>
      <p:sp>
        <p:nvSpPr>
          <p:cNvPr id="150533" name="Rectangle 5"/>
          <p:cNvSpPr>
            <a:spLocks noGrp="1" noChangeArrowheads="1"/>
          </p:cNvSpPr>
          <p:nvPr>
            <p:ph type="title"/>
          </p:nvPr>
        </p:nvSpPr>
        <p:spPr>
          <a:xfrm>
            <a:off x="1752600" y="161925"/>
            <a:ext cx="5943600" cy="1428750"/>
          </a:xfrm>
          <a:effectLst>
            <a:outerShdw dist="71842" dir="2700000" algn="ctr" rotWithShape="0">
              <a:schemeClr val="bg2"/>
            </a:outerShdw>
          </a:effectLst>
        </p:spPr>
        <p:txBody>
          <a:bodyPr/>
          <a:lstStyle/>
          <a:p>
            <a:pPr>
              <a:defRPr/>
            </a:pPr>
            <a:r>
              <a:rPr lang="en-US" b="1"/>
              <a:t>Growth Phases Model Example</a:t>
            </a:r>
          </a:p>
        </p:txBody>
      </p:sp>
      <p:sp>
        <p:nvSpPr>
          <p:cNvPr id="59397" name="Rectangle 6"/>
          <p:cNvSpPr>
            <a:spLocks noGrp="1" noChangeArrowheads="1"/>
          </p:cNvSpPr>
          <p:nvPr>
            <p:ph type="body" idx="1"/>
          </p:nvPr>
        </p:nvSpPr>
        <p:spPr>
          <a:xfrm>
            <a:off x="1643063" y="5334000"/>
            <a:ext cx="5867400" cy="762000"/>
          </a:xfrm>
          <a:effectLst>
            <a:outerShdw algn="ctr" rotWithShape="0">
              <a:schemeClr val="bg2"/>
            </a:outerShdw>
          </a:effectLst>
        </p:spPr>
        <p:txBody>
          <a:bodyPr/>
          <a:lstStyle/>
          <a:p>
            <a:pPr marL="0" indent="0" algn="ctr">
              <a:lnSpc>
                <a:spcPct val="90000"/>
              </a:lnSpc>
              <a:buFont typeface="Monotype Sorts" pitchFamily="2" charset="2"/>
              <a:buNone/>
            </a:pPr>
            <a:r>
              <a:rPr lang="en-US" sz="2400" smtClean="0"/>
              <a:t>Now we need to find the present value of the cash flows.</a:t>
            </a:r>
            <a:endParaRPr lang="en-US" sz="2400" i="1" smtClean="0"/>
          </a:p>
        </p:txBody>
      </p:sp>
      <p:sp>
        <p:nvSpPr>
          <p:cNvPr id="59398" name="Line 8"/>
          <p:cNvSpPr>
            <a:spLocks noChangeShapeType="1"/>
          </p:cNvSpPr>
          <p:nvPr/>
        </p:nvSpPr>
        <p:spPr bwMode="auto">
          <a:xfrm>
            <a:off x="1066800" y="2819400"/>
            <a:ext cx="2743200" cy="0"/>
          </a:xfrm>
          <a:prstGeom prst="line">
            <a:avLst/>
          </a:prstGeom>
          <a:noFill/>
          <a:ln w="12700">
            <a:solidFill>
              <a:srgbClr val="000000"/>
            </a:solidFill>
            <a:round/>
            <a:headEnd/>
            <a:tailEnd/>
          </a:ln>
        </p:spPr>
        <p:txBody>
          <a:bodyPr/>
          <a:lstStyle/>
          <a:p>
            <a:endParaRPr lang="ar-SA"/>
          </a:p>
        </p:txBody>
      </p:sp>
      <p:sp>
        <p:nvSpPr>
          <p:cNvPr id="59399" name="Line 9"/>
          <p:cNvSpPr>
            <a:spLocks noChangeShapeType="1"/>
          </p:cNvSpPr>
          <p:nvPr/>
        </p:nvSpPr>
        <p:spPr bwMode="auto">
          <a:xfrm>
            <a:off x="1066800" y="2590800"/>
            <a:ext cx="0" cy="457200"/>
          </a:xfrm>
          <a:prstGeom prst="line">
            <a:avLst/>
          </a:prstGeom>
          <a:noFill/>
          <a:ln w="12700">
            <a:solidFill>
              <a:srgbClr val="000000"/>
            </a:solidFill>
            <a:round/>
            <a:headEnd/>
            <a:tailEnd/>
          </a:ln>
        </p:spPr>
        <p:txBody>
          <a:bodyPr/>
          <a:lstStyle/>
          <a:p>
            <a:endParaRPr lang="ar-SA"/>
          </a:p>
        </p:txBody>
      </p:sp>
      <p:sp>
        <p:nvSpPr>
          <p:cNvPr id="59400" name="Line 10"/>
          <p:cNvSpPr>
            <a:spLocks noChangeShapeType="1"/>
          </p:cNvSpPr>
          <p:nvPr/>
        </p:nvSpPr>
        <p:spPr bwMode="auto">
          <a:xfrm>
            <a:off x="1981200" y="2590800"/>
            <a:ext cx="0" cy="457200"/>
          </a:xfrm>
          <a:prstGeom prst="line">
            <a:avLst/>
          </a:prstGeom>
          <a:noFill/>
          <a:ln w="12700">
            <a:solidFill>
              <a:srgbClr val="000000"/>
            </a:solidFill>
            <a:round/>
            <a:headEnd/>
            <a:tailEnd/>
          </a:ln>
        </p:spPr>
        <p:txBody>
          <a:bodyPr/>
          <a:lstStyle/>
          <a:p>
            <a:endParaRPr lang="ar-SA"/>
          </a:p>
        </p:txBody>
      </p:sp>
      <p:sp>
        <p:nvSpPr>
          <p:cNvPr id="59401" name="Line 11"/>
          <p:cNvSpPr>
            <a:spLocks noChangeShapeType="1"/>
          </p:cNvSpPr>
          <p:nvPr/>
        </p:nvSpPr>
        <p:spPr bwMode="auto">
          <a:xfrm>
            <a:off x="2895600" y="2590800"/>
            <a:ext cx="0" cy="457200"/>
          </a:xfrm>
          <a:prstGeom prst="line">
            <a:avLst/>
          </a:prstGeom>
          <a:noFill/>
          <a:ln w="12700">
            <a:solidFill>
              <a:srgbClr val="000000"/>
            </a:solidFill>
            <a:round/>
            <a:headEnd/>
            <a:tailEnd/>
          </a:ln>
        </p:spPr>
        <p:txBody>
          <a:bodyPr/>
          <a:lstStyle/>
          <a:p>
            <a:endParaRPr lang="ar-SA"/>
          </a:p>
        </p:txBody>
      </p:sp>
      <p:sp>
        <p:nvSpPr>
          <p:cNvPr id="59402" name="Line 12"/>
          <p:cNvSpPr>
            <a:spLocks noChangeShapeType="1"/>
          </p:cNvSpPr>
          <p:nvPr/>
        </p:nvSpPr>
        <p:spPr bwMode="auto">
          <a:xfrm>
            <a:off x="3810000" y="2590800"/>
            <a:ext cx="0" cy="457200"/>
          </a:xfrm>
          <a:prstGeom prst="line">
            <a:avLst/>
          </a:prstGeom>
          <a:noFill/>
          <a:ln w="12700">
            <a:solidFill>
              <a:schemeClr val="hlink"/>
            </a:solidFill>
            <a:round/>
            <a:headEnd/>
            <a:tailEnd/>
          </a:ln>
        </p:spPr>
        <p:txBody>
          <a:bodyPr/>
          <a:lstStyle/>
          <a:p>
            <a:endParaRPr lang="ar-SA"/>
          </a:p>
        </p:txBody>
      </p:sp>
      <p:sp>
        <p:nvSpPr>
          <p:cNvPr id="59403" name="Text Box 13"/>
          <p:cNvSpPr txBox="1">
            <a:spLocks noChangeArrowheads="1"/>
          </p:cNvSpPr>
          <p:nvPr/>
        </p:nvSpPr>
        <p:spPr bwMode="auto">
          <a:xfrm>
            <a:off x="838200" y="2133600"/>
            <a:ext cx="3143250" cy="519113"/>
          </a:xfrm>
          <a:prstGeom prst="rect">
            <a:avLst/>
          </a:prstGeom>
          <a:noFill/>
          <a:ln w="12700">
            <a:noFill/>
            <a:miter lim="800000"/>
            <a:headEnd/>
            <a:tailEnd/>
          </a:ln>
        </p:spPr>
        <p:txBody>
          <a:bodyPr wrap="none">
            <a:spAutoFit/>
          </a:bodyPr>
          <a:lstStyle/>
          <a:p>
            <a:pPr eaLnBrk="0" hangingPunct="0"/>
            <a:r>
              <a:rPr lang="en-US" sz="2800"/>
              <a:t>0       1        2       </a:t>
            </a:r>
            <a:r>
              <a:rPr lang="en-US" sz="2800">
                <a:solidFill>
                  <a:schemeClr val="hlink"/>
                </a:solidFill>
              </a:rPr>
              <a:t>3</a:t>
            </a:r>
            <a:endParaRPr lang="en-US" sz="2800"/>
          </a:p>
        </p:txBody>
      </p:sp>
      <p:sp>
        <p:nvSpPr>
          <p:cNvPr id="59404" name="Text Box 14"/>
          <p:cNvSpPr txBox="1">
            <a:spLocks noChangeArrowheads="1"/>
          </p:cNvSpPr>
          <p:nvPr/>
        </p:nvSpPr>
        <p:spPr bwMode="auto">
          <a:xfrm>
            <a:off x="838200" y="3048000"/>
            <a:ext cx="3446463" cy="519113"/>
          </a:xfrm>
          <a:prstGeom prst="rect">
            <a:avLst/>
          </a:prstGeom>
          <a:noFill/>
          <a:ln w="12700">
            <a:noFill/>
            <a:miter lim="800000"/>
            <a:headEnd/>
            <a:tailEnd/>
          </a:ln>
        </p:spPr>
        <p:txBody>
          <a:bodyPr wrap="none">
            <a:spAutoFit/>
          </a:bodyPr>
          <a:lstStyle/>
          <a:p>
            <a:pPr eaLnBrk="0" hangingPunct="0"/>
            <a:r>
              <a:rPr lang="en-US" sz="2800"/>
              <a:t>       </a:t>
            </a:r>
            <a:r>
              <a:rPr lang="en-US" sz="2800">
                <a:solidFill>
                  <a:schemeClr val="tx2"/>
                </a:solidFill>
              </a:rPr>
              <a:t>3.76</a:t>
            </a:r>
            <a:r>
              <a:rPr lang="en-US" sz="2800"/>
              <a:t>   </a:t>
            </a:r>
            <a:r>
              <a:rPr lang="en-US" sz="2800">
                <a:solidFill>
                  <a:schemeClr val="tx2"/>
                </a:solidFill>
              </a:rPr>
              <a:t>4.36</a:t>
            </a:r>
            <a:r>
              <a:rPr lang="en-US" sz="2800"/>
              <a:t>  </a:t>
            </a:r>
            <a:r>
              <a:rPr lang="en-US" sz="2800">
                <a:solidFill>
                  <a:schemeClr val="tx2"/>
                </a:solidFill>
              </a:rPr>
              <a:t>5.06</a:t>
            </a:r>
            <a:endParaRPr lang="en-US" sz="2800" baseline="-25000">
              <a:solidFill>
                <a:schemeClr val="hlink"/>
              </a:solidFill>
            </a:endParaRPr>
          </a:p>
        </p:txBody>
      </p:sp>
      <p:sp>
        <p:nvSpPr>
          <p:cNvPr id="59405" name="Text Box 15"/>
          <p:cNvSpPr txBox="1">
            <a:spLocks noChangeArrowheads="1"/>
          </p:cNvSpPr>
          <p:nvPr/>
        </p:nvSpPr>
        <p:spPr bwMode="auto">
          <a:xfrm>
            <a:off x="838200" y="4648200"/>
            <a:ext cx="3238500" cy="519113"/>
          </a:xfrm>
          <a:prstGeom prst="rect">
            <a:avLst/>
          </a:prstGeom>
          <a:noFill/>
          <a:ln w="12700">
            <a:noFill/>
            <a:miter lim="800000"/>
            <a:headEnd/>
            <a:tailEnd/>
          </a:ln>
        </p:spPr>
        <p:txBody>
          <a:bodyPr wrap="none">
            <a:spAutoFit/>
          </a:bodyPr>
          <a:lstStyle/>
          <a:p>
            <a:pPr eaLnBrk="0" hangingPunct="0"/>
            <a:r>
              <a:rPr lang="en-US" sz="2800"/>
              <a:t>         </a:t>
            </a:r>
            <a:r>
              <a:rPr lang="en-US" sz="2800">
                <a:solidFill>
                  <a:schemeClr val="tx2"/>
                </a:solidFill>
              </a:rPr>
              <a:t>                  </a:t>
            </a:r>
            <a:r>
              <a:rPr lang="en-US" sz="2800">
                <a:solidFill>
                  <a:schemeClr val="hlink"/>
                </a:solidFill>
              </a:rPr>
              <a:t>78</a:t>
            </a:r>
            <a:endParaRPr lang="en-US" sz="2800" baseline="-25000">
              <a:solidFill>
                <a:schemeClr val="hlink"/>
              </a:solidFill>
            </a:endParaRPr>
          </a:p>
        </p:txBody>
      </p:sp>
      <p:sp>
        <p:nvSpPr>
          <p:cNvPr id="59406" name="Text Box 16"/>
          <p:cNvSpPr txBox="1">
            <a:spLocks noChangeArrowheads="1"/>
          </p:cNvSpPr>
          <p:nvPr/>
        </p:nvSpPr>
        <p:spPr bwMode="auto">
          <a:xfrm>
            <a:off x="914400" y="3733800"/>
            <a:ext cx="3143250" cy="519113"/>
          </a:xfrm>
          <a:prstGeom prst="rect">
            <a:avLst/>
          </a:prstGeom>
          <a:noFill/>
          <a:ln w="12700">
            <a:noFill/>
            <a:miter lim="800000"/>
            <a:headEnd/>
            <a:tailEnd/>
          </a:ln>
        </p:spPr>
        <p:txBody>
          <a:bodyPr wrap="none">
            <a:spAutoFit/>
          </a:bodyPr>
          <a:lstStyle/>
          <a:p>
            <a:pPr eaLnBrk="0" hangingPunct="0"/>
            <a:r>
              <a:rPr lang="en-US" sz="2800"/>
              <a:t>0       1        2       </a:t>
            </a:r>
            <a:r>
              <a:rPr lang="en-US" sz="2800">
                <a:solidFill>
                  <a:schemeClr val="hlink"/>
                </a:solidFill>
              </a:rPr>
              <a:t>3</a:t>
            </a:r>
            <a:endParaRPr lang="en-US" sz="2800"/>
          </a:p>
        </p:txBody>
      </p:sp>
      <p:sp>
        <p:nvSpPr>
          <p:cNvPr id="59407" name="Line 17"/>
          <p:cNvSpPr>
            <a:spLocks noChangeShapeType="1"/>
          </p:cNvSpPr>
          <p:nvPr/>
        </p:nvSpPr>
        <p:spPr bwMode="auto">
          <a:xfrm>
            <a:off x="3810000" y="4267200"/>
            <a:ext cx="0" cy="457200"/>
          </a:xfrm>
          <a:prstGeom prst="line">
            <a:avLst/>
          </a:prstGeom>
          <a:noFill/>
          <a:ln w="12700">
            <a:solidFill>
              <a:schemeClr val="hlink"/>
            </a:solidFill>
            <a:round/>
            <a:headEnd/>
            <a:tailEnd/>
          </a:ln>
        </p:spPr>
        <p:txBody>
          <a:bodyPr/>
          <a:lstStyle/>
          <a:p>
            <a:endParaRPr lang="ar-SA"/>
          </a:p>
        </p:txBody>
      </p:sp>
      <p:sp>
        <p:nvSpPr>
          <p:cNvPr id="59408" name="AutoShape 18"/>
          <p:cNvSpPr>
            <a:spLocks noChangeArrowheads="1"/>
          </p:cNvSpPr>
          <p:nvPr/>
        </p:nvSpPr>
        <p:spPr bwMode="auto">
          <a:xfrm>
            <a:off x="4343400" y="2209800"/>
            <a:ext cx="4038600" cy="1295400"/>
          </a:xfrm>
          <a:prstGeom prst="ribbon2">
            <a:avLst>
              <a:gd name="adj1" fmla="val 12500"/>
              <a:gd name="adj2" fmla="val 50000"/>
            </a:avLst>
          </a:prstGeom>
          <a:solidFill>
            <a:schemeClr val="accent1"/>
          </a:solidFill>
          <a:ln w="12700">
            <a:solidFill>
              <a:schemeClr val="tx1"/>
            </a:solidFill>
            <a:round/>
            <a:headEnd/>
            <a:tailEnd/>
          </a:ln>
        </p:spPr>
        <p:txBody>
          <a:bodyPr wrap="none" anchor="ctr"/>
          <a:lstStyle/>
          <a:p>
            <a:pPr eaLnBrk="0" hangingPunct="0"/>
            <a:endParaRPr lang="en-GB"/>
          </a:p>
        </p:txBody>
      </p:sp>
      <p:sp>
        <p:nvSpPr>
          <p:cNvPr id="59409" name="Text Box 19"/>
          <p:cNvSpPr txBox="1">
            <a:spLocks noChangeArrowheads="1"/>
          </p:cNvSpPr>
          <p:nvPr/>
        </p:nvSpPr>
        <p:spPr bwMode="auto">
          <a:xfrm>
            <a:off x="5562600" y="2362200"/>
            <a:ext cx="1752600" cy="822325"/>
          </a:xfrm>
          <a:prstGeom prst="rect">
            <a:avLst/>
          </a:prstGeom>
          <a:noFill/>
          <a:ln w="12700">
            <a:noFill/>
            <a:miter lim="800000"/>
            <a:headEnd/>
            <a:tailEnd/>
          </a:ln>
        </p:spPr>
        <p:txBody>
          <a:bodyPr>
            <a:spAutoFit/>
          </a:bodyPr>
          <a:lstStyle/>
          <a:p>
            <a:pPr algn="ctr" eaLnBrk="0" hangingPunct="0"/>
            <a:r>
              <a:rPr lang="en-US" sz="2400" i="1">
                <a:solidFill>
                  <a:srgbClr val="380069"/>
                </a:solidFill>
              </a:rPr>
              <a:t>Actual</a:t>
            </a:r>
          </a:p>
          <a:p>
            <a:pPr algn="ctr" eaLnBrk="0" hangingPunct="0"/>
            <a:r>
              <a:rPr lang="en-US" sz="2400" i="1">
                <a:solidFill>
                  <a:srgbClr val="380069"/>
                </a:solidFill>
              </a:rPr>
              <a:t>Values</a:t>
            </a:r>
          </a:p>
        </p:txBody>
      </p:sp>
      <p:sp>
        <p:nvSpPr>
          <p:cNvPr id="59410" name="Text Box 20"/>
          <p:cNvSpPr txBox="1">
            <a:spLocks noChangeArrowheads="1"/>
          </p:cNvSpPr>
          <p:nvPr/>
        </p:nvSpPr>
        <p:spPr bwMode="auto">
          <a:xfrm>
            <a:off x="6553200" y="3990975"/>
            <a:ext cx="1657350" cy="885825"/>
          </a:xfrm>
          <a:prstGeom prst="rect">
            <a:avLst/>
          </a:prstGeom>
          <a:noFill/>
          <a:ln w="12700">
            <a:noFill/>
            <a:miter lim="800000"/>
            <a:headEnd/>
            <a:tailEnd/>
          </a:ln>
        </p:spPr>
        <p:txBody>
          <a:bodyPr wrap="none">
            <a:spAutoFit/>
          </a:bodyPr>
          <a:lstStyle/>
          <a:p>
            <a:pPr eaLnBrk="0" hangingPunct="0"/>
            <a:r>
              <a:rPr lang="en-US" sz="2600">
                <a:solidFill>
                  <a:schemeClr val="tx2"/>
                </a:solidFill>
              </a:rPr>
              <a:t>   5.46</a:t>
            </a:r>
          </a:p>
          <a:p>
            <a:pPr eaLnBrk="0" hangingPunct="0"/>
            <a:r>
              <a:rPr lang="en-US" sz="2600">
                <a:solidFill>
                  <a:srgbClr val="51DC00"/>
                </a:solidFill>
              </a:rPr>
              <a:t>0.15</a:t>
            </a:r>
            <a:r>
              <a:rPr lang="en-US" sz="2600">
                <a:solidFill>
                  <a:schemeClr val="tx2"/>
                </a:solidFill>
              </a:rPr>
              <a:t>–</a:t>
            </a:r>
            <a:r>
              <a:rPr lang="en-US" sz="2600">
                <a:solidFill>
                  <a:srgbClr val="D678F8"/>
                </a:solidFill>
              </a:rPr>
              <a:t>0.08</a:t>
            </a:r>
          </a:p>
        </p:txBody>
      </p:sp>
      <p:sp>
        <p:nvSpPr>
          <p:cNvPr id="59411" name="Text Box 21"/>
          <p:cNvSpPr txBox="1">
            <a:spLocks noChangeArrowheads="1"/>
          </p:cNvSpPr>
          <p:nvPr/>
        </p:nvSpPr>
        <p:spPr bwMode="auto">
          <a:xfrm>
            <a:off x="4114800" y="4344988"/>
            <a:ext cx="2366963" cy="488950"/>
          </a:xfrm>
          <a:prstGeom prst="rect">
            <a:avLst/>
          </a:prstGeom>
          <a:noFill/>
          <a:ln w="12700">
            <a:noFill/>
            <a:miter lim="800000"/>
            <a:headEnd/>
            <a:tailEnd/>
          </a:ln>
        </p:spPr>
        <p:txBody>
          <a:bodyPr wrap="none">
            <a:spAutoFit/>
          </a:bodyPr>
          <a:lstStyle/>
          <a:p>
            <a:pPr eaLnBrk="0" hangingPunct="0"/>
            <a:r>
              <a:rPr lang="en-US" sz="2600"/>
              <a:t> Where  </a:t>
            </a:r>
            <a:r>
              <a:rPr lang="en-US" sz="2600">
                <a:solidFill>
                  <a:schemeClr val="hlink"/>
                </a:solidFill>
              </a:rPr>
              <a:t>$78</a:t>
            </a:r>
            <a:r>
              <a:rPr lang="en-US" sz="2600" baseline="-25000">
                <a:solidFill>
                  <a:schemeClr val="hlink"/>
                </a:solidFill>
              </a:rPr>
              <a:t> </a:t>
            </a:r>
            <a:r>
              <a:rPr lang="en-US" sz="2600">
                <a:solidFill>
                  <a:schemeClr val="tx2"/>
                </a:solidFill>
              </a:rPr>
              <a:t>= </a:t>
            </a:r>
          </a:p>
        </p:txBody>
      </p:sp>
      <p:sp>
        <p:nvSpPr>
          <p:cNvPr id="59412" name="Line 22"/>
          <p:cNvSpPr>
            <a:spLocks noChangeShapeType="1"/>
          </p:cNvSpPr>
          <p:nvPr/>
        </p:nvSpPr>
        <p:spPr bwMode="auto">
          <a:xfrm>
            <a:off x="6705600" y="4419600"/>
            <a:ext cx="1295400" cy="0"/>
          </a:xfrm>
          <a:prstGeom prst="line">
            <a:avLst/>
          </a:prstGeom>
          <a:noFill/>
          <a:ln w="12700">
            <a:solidFill>
              <a:schemeClr val="tx1"/>
            </a:solidFill>
            <a:round/>
            <a:headEnd/>
            <a:tailEnd/>
          </a:ln>
        </p:spPr>
        <p:txBody>
          <a:bodyPr/>
          <a:lstStyle/>
          <a:p>
            <a:endParaRPr lang="ar-SA"/>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615950" y="4806950"/>
            <a:ext cx="7912100" cy="596900"/>
          </a:xfrm>
          <a:prstGeom prst="rect">
            <a:avLst/>
          </a:prstGeom>
          <a:solidFill>
            <a:schemeClr val="accent1"/>
          </a:solidFill>
          <a:ln w="12700">
            <a:solidFill>
              <a:srgbClr val="000000"/>
            </a:solidFill>
            <a:miter lim="800000"/>
            <a:headEnd/>
            <a:tailEnd/>
          </a:ln>
        </p:spPr>
        <p:txBody>
          <a:bodyPr wrap="none" anchor="ctr"/>
          <a:lstStyle/>
          <a:p>
            <a:pPr eaLnBrk="0" hangingPunct="0"/>
            <a:endParaRPr lang="en-GB"/>
          </a:p>
        </p:txBody>
      </p:sp>
      <p:sp>
        <p:nvSpPr>
          <p:cNvPr id="38916" name="Rectangle 4"/>
          <p:cNvSpPr>
            <a:spLocks noGrp="1" noChangeArrowheads="1"/>
          </p:cNvSpPr>
          <p:nvPr>
            <p:ph type="title"/>
          </p:nvPr>
        </p:nvSpPr>
        <p:spPr>
          <a:xfrm>
            <a:off x="1752600" y="161925"/>
            <a:ext cx="5943600" cy="1428750"/>
          </a:xfrm>
          <a:effectLst>
            <a:outerShdw dist="71842" dir="2700000" algn="ctr" rotWithShape="0">
              <a:schemeClr val="bg2"/>
            </a:outerShdw>
          </a:effectLst>
        </p:spPr>
        <p:txBody>
          <a:bodyPr/>
          <a:lstStyle/>
          <a:p>
            <a:pPr>
              <a:defRPr/>
            </a:pPr>
            <a:r>
              <a:rPr lang="en-US" b="1"/>
              <a:t>Growth Phases Model Example</a:t>
            </a:r>
          </a:p>
        </p:txBody>
      </p:sp>
      <p:sp>
        <p:nvSpPr>
          <p:cNvPr id="38917" name="Rectangle 5"/>
          <p:cNvSpPr>
            <a:spLocks noGrp="1" noChangeArrowheads="1"/>
          </p:cNvSpPr>
          <p:nvPr>
            <p:ph type="body" idx="1"/>
          </p:nvPr>
        </p:nvSpPr>
        <p:spPr>
          <a:xfrm>
            <a:off x="228600" y="1828800"/>
            <a:ext cx="8763000" cy="4306888"/>
          </a:xfrm>
          <a:effectLst>
            <a:outerShdw algn="ctr" rotWithShape="0">
              <a:schemeClr val="bg2"/>
            </a:outerShdw>
          </a:effectLst>
        </p:spPr>
        <p:txBody>
          <a:bodyPr>
            <a:spAutoFit/>
          </a:bodyPr>
          <a:lstStyle/>
          <a:p>
            <a:pPr marL="0" indent="0" algn="ctr">
              <a:buFont typeface="Monotype Sorts" pitchFamily="2" charset="2"/>
              <a:buNone/>
              <a:defRPr/>
            </a:pPr>
            <a:r>
              <a:rPr lang="en-US" sz="3200" smtClean="0"/>
              <a:t>We determine the PV of cash flows.</a:t>
            </a:r>
          </a:p>
          <a:p>
            <a:pPr marL="0" indent="0">
              <a:buFont typeface="Monotype Sorts" pitchFamily="2" charset="2"/>
              <a:buNone/>
              <a:defRPr/>
            </a:pPr>
            <a:r>
              <a:rPr lang="en-US" sz="3200" smtClean="0"/>
              <a:t>PV(</a:t>
            </a:r>
            <a:r>
              <a:rPr lang="en-US" sz="3200" i="1" smtClean="0">
                <a:solidFill>
                  <a:schemeClr val="tx2"/>
                </a:solidFill>
                <a:effectLst>
                  <a:outerShdw blurRad="38100" dist="38100" dir="2700000" algn="tl">
                    <a:srgbClr val="C0C0C0"/>
                  </a:outerShdw>
                </a:effectLst>
              </a:rPr>
              <a:t>D</a:t>
            </a:r>
            <a:r>
              <a:rPr lang="en-US" sz="3200" i="1" baseline="-25000" smtClean="0">
                <a:solidFill>
                  <a:schemeClr val="hlink"/>
                </a:solidFill>
                <a:effectLst>
                  <a:outerShdw blurRad="38100" dist="38100" dir="2700000" algn="tl">
                    <a:srgbClr val="C0C0C0"/>
                  </a:outerShdw>
                </a:effectLst>
              </a:rPr>
              <a:t>1</a:t>
            </a:r>
            <a:r>
              <a:rPr lang="en-US" sz="3200" smtClean="0"/>
              <a:t>) = </a:t>
            </a:r>
            <a:r>
              <a:rPr lang="en-US" sz="3200" i="1" smtClean="0">
                <a:solidFill>
                  <a:schemeClr val="tx2"/>
                </a:solidFill>
                <a:effectLst>
                  <a:outerShdw blurRad="38100" dist="38100" dir="2700000" algn="tl">
                    <a:srgbClr val="C0C0C0"/>
                  </a:outerShdw>
                </a:effectLst>
              </a:rPr>
              <a:t>D</a:t>
            </a:r>
            <a:r>
              <a:rPr lang="en-US" sz="3200" i="1" baseline="-25000" smtClean="0">
                <a:solidFill>
                  <a:schemeClr val="hlink"/>
                </a:solidFill>
                <a:effectLst>
                  <a:outerShdw blurRad="38100" dist="38100" dir="2700000" algn="tl">
                    <a:srgbClr val="C0C0C0"/>
                  </a:outerShdw>
                </a:effectLst>
              </a:rPr>
              <a:t>1</a:t>
            </a:r>
            <a:r>
              <a:rPr lang="en-US" sz="3200" smtClean="0"/>
              <a:t>(PVIF</a:t>
            </a:r>
            <a:r>
              <a:rPr lang="en-US" sz="3200" baseline="-25000" smtClean="0">
                <a:solidFill>
                  <a:srgbClr val="42B200"/>
                </a:solidFill>
              </a:rPr>
              <a:t>15%</a:t>
            </a:r>
            <a:r>
              <a:rPr lang="en-US" sz="3200" baseline="-25000" smtClean="0"/>
              <a:t>, </a:t>
            </a:r>
            <a:r>
              <a:rPr lang="en-US" sz="3200" baseline="-25000" smtClean="0">
                <a:solidFill>
                  <a:schemeClr val="hlink"/>
                </a:solidFill>
              </a:rPr>
              <a:t>1</a:t>
            </a:r>
            <a:r>
              <a:rPr lang="en-US" sz="3200" smtClean="0"/>
              <a:t>) = </a:t>
            </a:r>
            <a:r>
              <a:rPr lang="en-US" sz="3200" i="1" smtClean="0">
                <a:solidFill>
                  <a:schemeClr val="tx2"/>
                </a:solidFill>
                <a:effectLst>
                  <a:outerShdw blurRad="38100" dist="38100" dir="2700000" algn="tl">
                    <a:srgbClr val="C0C0C0"/>
                  </a:outerShdw>
                </a:effectLst>
              </a:rPr>
              <a:t>$3.76 </a:t>
            </a:r>
            <a:r>
              <a:rPr lang="en-US" sz="3200" smtClean="0"/>
              <a:t>(0.870) = </a:t>
            </a:r>
            <a:r>
              <a:rPr lang="en-US" sz="3200" i="1" smtClean="0">
                <a:effectLst>
                  <a:outerShdw blurRad="38100" dist="38100" dir="2700000" algn="tl">
                    <a:srgbClr val="C0C0C0"/>
                  </a:outerShdw>
                </a:effectLst>
              </a:rPr>
              <a:t>$</a:t>
            </a:r>
            <a:r>
              <a:rPr lang="en-US" sz="3200" i="1" u="sng" smtClean="0">
                <a:effectLst>
                  <a:outerShdw blurRad="38100" dist="38100" dir="2700000" algn="tl">
                    <a:srgbClr val="C0C0C0"/>
                  </a:outerShdw>
                </a:effectLst>
              </a:rPr>
              <a:t>3.27</a:t>
            </a:r>
            <a:endParaRPr lang="en-US" sz="3200" i="1" smtClean="0">
              <a:effectLst>
                <a:outerShdw blurRad="38100" dist="38100" dir="2700000" algn="tl">
                  <a:srgbClr val="C0C0C0"/>
                </a:outerShdw>
              </a:effectLst>
            </a:endParaRPr>
          </a:p>
          <a:p>
            <a:pPr marL="0" indent="0">
              <a:buFont typeface="Monotype Sorts" pitchFamily="2" charset="2"/>
              <a:buNone/>
              <a:defRPr/>
            </a:pPr>
            <a:endParaRPr lang="en-US" sz="400" smtClean="0"/>
          </a:p>
          <a:p>
            <a:pPr marL="0" indent="0">
              <a:buFont typeface="Monotype Sorts" pitchFamily="2" charset="2"/>
              <a:buNone/>
              <a:defRPr/>
            </a:pPr>
            <a:r>
              <a:rPr lang="en-US" sz="3200" smtClean="0"/>
              <a:t>PV(</a:t>
            </a:r>
            <a:r>
              <a:rPr lang="en-US" sz="3200" i="1" smtClean="0">
                <a:solidFill>
                  <a:schemeClr val="tx2"/>
                </a:solidFill>
                <a:effectLst>
                  <a:outerShdw blurRad="38100" dist="38100" dir="2700000" algn="tl">
                    <a:srgbClr val="C0C0C0"/>
                  </a:outerShdw>
                </a:effectLst>
              </a:rPr>
              <a:t>D</a:t>
            </a:r>
            <a:r>
              <a:rPr lang="en-US" sz="3200" i="1" baseline="-25000" smtClean="0">
                <a:solidFill>
                  <a:schemeClr val="hlink"/>
                </a:solidFill>
                <a:effectLst>
                  <a:outerShdw blurRad="38100" dist="38100" dir="2700000" algn="tl">
                    <a:srgbClr val="C0C0C0"/>
                  </a:outerShdw>
                </a:effectLst>
              </a:rPr>
              <a:t>2</a:t>
            </a:r>
            <a:r>
              <a:rPr lang="en-US" sz="3200" smtClean="0"/>
              <a:t>) = </a:t>
            </a:r>
            <a:r>
              <a:rPr lang="en-US" sz="3200" i="1" smtClean="0">
                <a:solidFill>
                  <a:schemeClr val="tx2"/>
                </a:solidFill>
                <a:effectLst>
                  <a:outerShdw blurRad="38100" dist="38100" dir="2700000" algn="tl">
                    <a:srgbClr val="C0C0C0"/>
                  </a:outerShdw>
                </a:effectLst>
              </a:rPr>
              <a:t>D</a:t>
            </a:r>
            <a:r>
              <a:rPr lang="en-US" sz="3200" i="1" baseline="-25000" smtClean="0">
                <a:solidFill>
                  <a:schemeClr val="hlink"/>
                </a:solidFill>
                <a:effectLst>
                  <a:outerShdw blurRad="38100" dist="38100" dir="2700000" algn="tl">
                    <a:srgbClr val="C0C0C0"/>
                  </a:outerShdw>
                </a:effectLst>
              </a:rPr>
              <a:t>2</a:t>
            </a:r>
            <a:r>
              <a:rPr lang="en-US" sz="3200" smtClean="0"/>
              <a:t>(PVIF</a:t>
            </a:r>
            <a:r>
              <a:rPr lang="en-US" sz="3200" baseline="-25000" smtClean="0">
                <a:solidFill>
                  <a:srgbClr val="42B200"/>
                </a:solidFill>
              </a:rPr>
              <a:t>15%</a:t>
            </a:r>
            <a:r>
              <a:rPr lang="en-US" sz="3200" baseline="-25000" smtClean="0"/>
              <a:t>, </a:t>
            </a:r>
            <a:r>
              <a:rPr lang="en-US" sz="3200" baseline="-25000" smtClean="0">
                <a:solidFill>
                  <a:schemeClr val="hlink"/>
                </a:solidFill>
              </a:rPr>
              <a:t>2</a:t>
            </a:r>
            <a:r>
              <a:rPr lang="en-US" sz="3200" smtClean="0"/>
              <a:t>) = </a:t>
            </a:r>
            <a:r>
              <a:rPr lang="en-US" sz="3200" i="1" smtClean="0">
                <a:solidFill>
                  <a:schemeClr val="tx2"/>
                </a:solidFill>
                <a:effectLst>
                  <a:outerShdw blurRad="38100" dist="38100" dir="2700000" algn="tl">
                    <a:srgbClr val="C0C0C0"/>
                  </a:outerShdw>
                </a:effectLst>
              </a:rPr>
              <a:t>$4.36 </a:t>
            </a:r>
            <a:r>
              <a:rPr lang="en-US" sz="3200" smtClean="0"/>
              <a:t>(0.756) = </a:t>
            </a:r>
            <a:r>
              <a:rPr lang="en-US" sz="3200" i="1" smtClean="0">
                <a:effectLst>
                  <a:outerShdw blurRad="38100" dist="38100" dir="2700000" algn="tl">
                    <a:srgbClr val="C0C0C0"/>
                  </a:outerShdw>
                </a:effectLst>
              </a:rPr>
              <a:t>$</a:t>
            </a:r>
            <a:r>
              <a:rPr lang="en-US" sz="3200" i="1" u="sng" smtClean="0">
                <a:effectLst>
                  <a:outerShdw blurRad="38100" dist="38100" dir="2700000" algn="tl">
                    <a:srgbClr val="C0C0C0"/>
                  </a:outerShdw>
                </a:effectLst>
              </a:rPr>
              <a:t>3.30</a:t>
            </a:r>
            <a:endParaRPr lang="en-US" sz="3200" i="1" smtClean="0">
              <a:effectLst>
                <a:outerShdw blurRad="38100" dist="38100" dir="2700000" algn="tl">
                  <a:srgbClr val="C0C0C0"/>
                </a:outerShdw>
              </a:effectLst>
            </a:endParaRPr>
          </a:p>
          <a:p>
            <a:pPr marL="0" indent="0">
              <a:buFont typeface="Monotype Sorts" pitchFamily="2" charset="2"/>
              <a:buNone/>
              <a:defRPr/>
            </a:pPr>
            <a:endParaRPr lang="en-US" sz="400" smtClean="0"/>
          </a:p>
          <a:p>
            <a:pPr marL="0" indent="0">
              <a:buFont typeface="Monotype Sorts" pitchFamily="2" charset="2"/>
              <a:buNone/>
              <a:defRPr/>
            </a:pPr>
            <a:r>
              <a:rPr lang="en-US" sz="3200" smtClean="0"/>
              <a:t>PV(</a:t>
            </a:r>
            <a:r>
              <a:rPr lang="en-US" sz="3200" i="1" smtClean="0">
                <a:solidFill>
                  <a:schemeClr val="tx2"/>
                </a:solidFill>
                <a:effectLst>
                  <a:outerShdw blurRad="38100" dist="38100" dir="2700000" algn="tl">
                    <a:srgbClr val="C0C0C0"/>
                  </a:outerShdw>
                </a:effectLst>
              </a:rPr>
              <a:t>D</a:t>
            </a:r>
            <a:r>
              <a:rPr lang="en-US" sz="3200" i="1" baseline="-25000" smtClean="0">
                <a:solidFill>
                  <a:schemeClr val="hlink"/>
                </a:solidFill>
                <a:effectLst>
                  <a:outerShdw blurRad="38100" dist="38100" dir="2700000" algn="tl">
                    <a:srgbClr val="C0C0C0"/>
                  </a:outerShdw>
                </a:effectLst>
              </a:rPr>
              <a:t>3</a:t>
            </a:r>
            <a:r>
              <a:rPr lang="en-US" sz="3200" smtClean="0"/>
              <a:t>) = </a:t>
            </a:r>
            <a:r>
              <a:rPr lang="en-US" sz="3200" i="1" smtClean="0">
                <a:solidFill>
                  <a:schemeClr val="tx2"/>
                </a:solidFill>
                <a:effectLst>
                  <a:outerShdw blurRad="38100" dist="38100" dir="2700000" algn="tl">
                    <a:srgbClr val="C0C0C0"/>
                  </a:outerShdw>
                </a:effectLst>
              </a:rPr>
              <a:t>D</a:t>
            </a:r>
            <a:r>
              <a:rPr lang="en-US" sz="3200" i="1" baseline="-25000" smtClean="0">
                <a:solidFill>
                  <a:schemeClr val="hlink"/>
                </a:solidFill>
                <a:effectLst>
                  <a:outerShdw blurRad="38100" dist="38100" dir="2700000" algn="tl">
                    <a:srgbClr val="C0C0C0"/>
                  </a:outerShdw>
                </a:effectLst>
              </a:rPr>
              <a:t>3</a:t>
            </a:r>
            <a:r>
              <a:rPr lang="en-US" sz="3200" smtClean="0"/>
              <a:t>(PVIF</a:t>
            </a:r>
            <a:r>
              <a:rPr lang="en-US" sz="3200" baseline="-25000" smtClean="0">
                <a:solidFill>
                  <a:srgbClr val="42B200"/>
                </a:solidFill>
              </a:rPr>
              <a:t>15%</a:t>
            </a:r>
            <a:r>
              <a:rPr lang="en-US" sz="3200" baseline="-25000" smtClean="0"/>
              <a:t>, </a:t>
            </a:r>
            <a:r>
              <a:rPr lang="en-US" sz="3200" baseline="-25000" smtClean="0">
                <a:solidFill>
                  <a:schemeClr val="hlink"/>
                </a:solidFill>
              </a:rPr>
              <a:t>3</a:t>
            </a:r>
            <a:r>
              <a:rPr lang="en-US" sz="3200" smtClean="0"/>
              <a:t>) = </a:t>
            </a:r>
            <a:r>
              <a:rPr lang="en-US" sz="3200" i="1" smtClean="0">
                <a:solidFill>
                  <a:schemeClr val="tx2"/>
                </a:solidFill>
                <a:effectLst>
                  <a:outerShdw blurRad="38100" dist="38100" dir="2700000" algn="tl">
                    <a:srgbClr val="C0C0C0"/>
                  </a:outerShdw>
                </a:effectLst>
              </a:rPr>
              <a:t>$5.06 </a:t>
            </a:r>
            <a:r>
              <a:rPr lang="en-US" sz="3200" smtClean="0"/>
              <a:t>(0.658) = </a:t>
            </a:r>
            <a:r>
              <a:rPr lang="en-US" sz="3200" i="1" smtClean="0">
                <a:effectLst>
                  <a:outerShdw blurRad="38100" dist="38100" dir="2700000" algn="tl">
                    <a:srgbClr val="C0C0C0"/>
                  </a:outerShdw>
                </a:effectLst>
              </a:rPr>
              <a:t>$</a:t>
            </a:r>
            <a:r>
              <a:rPr lang="en-US" sz="3200" i="1" u="sng" smtClean="0">
                <a:effectLst>
                  <a:outerShdw blurRad="38100" dist="38100" dir="2700000" algn="tl">
                    <a:srgbClr val="C0C0C0"/>
                  </a:outerShdw>
                </a:effectLst>
              </a:rPr>
              <a:t>3.33</a:t>
            </a:r>
            <a:endParaRPr lang="en-US" sz="3200" i="1" smtClean="0">
              <a:effectLst>
                <a:outerShdw blurRad="38100" dist="38100" dir="2700000" algn="tl">
                  <a:srgbClr val="C0C0C0"/>
                </a:outerShdw>
              </a:effectLst>
            </a:endParaRPr>
          </a:p>
          <a:p>
            <a:pPr marL="0" indent="0">
              <a:buFont typeface="Monotype Sorts" pitchFamily="2" charset="2"/>
              <a:buNone/>
              <a:defRPr/>
            </a:pPr>
            <a:endParaRPr lang="en-US" sz="400" smtClean="0"/>
          </a:p>
          <a:p>
            <a:pPr marL="0" indent="0" algn="ctr">
              <a:buFont typeface="Monotype Sorts" pitchFamily="2" charset="2"/>
              <a:buNone/>
              <a:defRPr/>
            </a:pPr>
            <a:r>
              <a:rPr lang="en-US" sz="3100" i="1" smtClean="0">
                <a:solidFill>
                  <a:schemeClr val="tx2"/>
                </a:solidFill>
                <a:effectLst>
                  <a:outerShdw blurRad="38100" dist="38100" dir="2700000" algn="tl">
                    <a:srgbClr val="C0C0C0"/>
                  </a:outerShdw>
                </a:effectLst>
              </a:rPr>
              <a:t>P</a:t>
            </a:r>
            <a:r>
              <a:rPr lang="en-US" sz="3100" i="1" baseline="-25000" smtClean="0">
                <a:solidFill>
                  <a:schemeClr val="hlink"/>
                </a:solidFill>
                <a:effectLst>
                  <a:outerShdw blurRad="38100" dist="38100" dir="2700000" algn="tl">
                    <a:srgbClr val="C0C0C0"/>
                  </a:outerShdw>
                </a:effectLst>
              </a:rPr>
              <a:t>3</a:t>
            </a:r>
            <a:r>
              <a:rPr lang="en-US" sz="3100" smtClean="0"/>
              <a:t> = </a:t>
            </a:r>
            <a:r>
              <a:rPr lang="en-US" sz="3100" i="1" smtClean="0">
                <a:solidFill>
                  <a:schemeClr val="tx2"/>
                </a:solidFill>
                <a:effectLst>
                  <a:outerShdw blurRad="38100" dist="38100" dir="2700000" algn="tl">
                    <a:srgbClr val="C0C0C0"/>
                  </a:outerShdw>
                </a:effectLst>
              </a:rPr>
              <a:t>$5.46  </a:t>
            </a:r>
            <a:r>
              <a:rPr lang="en-US" sz="3100" smtClean="0"/>
              <a:t>/ (</a:t>
            </a:r>
            <a:r>
              <a:rPr lang="en-US" sz="3100" smtClean="0">
                <a:solidFill>
                  <a:srgbClr val="42B200"/>
                </a:solidFill>
              </a:rPr>
              <a:t>0.15</a:t>
            </a:r>
            <a:r>
              <a:rPr lang="en-US" sz="3100" smtClean="0"/>
              <a:t> - </a:t>
            </a:r>
            <a:r>
              <a:rPr lang="en-US" sz="3100" smtClean="0">
                <a:solidFill>
                  <a:srgbClr val="380069"/>
                </a:solidFill>
              </a:rPr>
              <a:t>0.08</a:t>
            </a:r>
            <a:r>
              <a:rPr lang="en-US" sz="3100" smtClean="0"/>
              <a:t>) = $78  [CG Model]</a:t>
            </a:r>
          </a:p>
          <a:p>
            <a:pPr marL="0" indent="0" algn="ctr">
              <a:buFont typeface="Monotype Sorts" pitchFamily="2" charset="2"/>
              <a:buNone/>
              <a:defRPr/>
            </a:pPr>
            <a:endParaRPr lang="en-US" sz="400" smtClean="0"/>
          </a:p>
          <a:p>
            <a:pPr marL="0" indent="0">
              <a:buFont typeface="Monotype Sorts" pitchFamily="2" charset="2"/>
              <a:buNone/>
              <a:defRPr/>
            </a:pPr>
            <a:r>
              <a:rPr lang="en-US" sz="3200" smtClean="0"/>
              <a:t>PV(</a:t>
            </a:r>
            <a:r>
              <a:rPr lang="en-US" sz="3200" i="1" smtClean="0">
                <a:solidFill>
                  <a:schemeClr val="tx2"/>
                </a:solidFill>
                <a:effectLst>
                  <a:outerShdw blurRad="38100" dist="38100" dir="2700000" algn="tl">
                    <a:srgbClr val="C0C0C0"/>
                  </a:outerShdw>
                </a:effectLst>
              </a:rPr>
              <a:t>P</a:t>
            </a:r>
            <a:r>
              <a:rPr lang="en-US" sz="3200" i="1" baseline="-25000" smtClean="0">
                <a:solidFill>
                  <a:schemeClr val="hlink"/>
                </a:solidFill>
                <a:effectLst>
                  <a:outerShdw blurRad="38100" dist="38100" dir="2700000" algn="tl">
                    <a:srgbClr val="C0C0C0"/>
                  </a:outerShdw>
                </a:effectLst>
              </a:rPr>
              <a:t>3</a:t>
            </a:r>
            <a:r>
              <a:rPr lang="en-US" sz="3200" smtClean="0"/>
              <a:t>) = </a:t>
            </a:r>
            <a:r>
              <a:rPr lang="en-US" sz="3200" i="1" smtClean="0">
                <a:solidFill>
                  <a:schemeClr val="tx2"/>
                </a:solidFill>
                <a:effectLst>
                  <a:outerShdw blurRad="38100" dist="38100" dir="2700000" algn="tl">
                    <a:srgbClr val="C0C0C0"/>
                  </a:outerShdw>
                </a:effectLst>
              </a:rPr>
              <a:t>P</a:t>
            </a:r>
            <a:r>
              <a:rPr lang="en-US" sz="3200" i="1" baseline="-25000" smtClean="0">
                <a:solidFill>
                  <a:schemeClr val="hlink"/>
                </a:solidFill>
                <a:effectLst>
                  <a:outerShdw blurRad="38100" dist="38100" dir="2700000" algn="tl">
                    <a:srgbClr val="C0C0C0"/>
                  </a:outerShdw>
                </a:effectLst>
              </a:rPr>
              <a:t>3</a:t>
            </a:r>
            <a:r>
              <a:rPr lang="en-US" sz="3200" smtClean="0"/>
              <a:t>(PVIF</a:t>
            </a:r>
            <a:r>
              <a:rPr lang="en-US" sz="3200" baseline="-25000" smtClean="0">
                <a:solidFill>
                  <a:srgbClr val="42B200"/>
                </a:solidFill>
              </a:rPr>
              <a:t>15%</a:t>
            </a:r>
            <a:r>
              <a:rPr lang="en-US" sz="3200" baseline="-25000" smtClean="0"/>
              <a:t>, </a:t>
            </a:r>
            <a:r>
              <a:rPr lang="en-US" sz="3200" baseline="-25000" smtClean="0">
                <a:solidFill>
                  <a:schemeClr val="hlink"/>
                </a:solidFill>
              </a:rPr>
              <a:t>3</a:t>
            </a:r>
            <a:r>
              <a:rPr lang="en-US" sz="3200" smtClean="0"/>
              <a:t>) = </a:t>
            </a:r>
            <a:r>
              <a:rPr lang="en-US" sz="3200" i="1" smtClean="0">
                <a:solidFill>
                  <a:schemeClr val="tx2"/>
                </a:solidFill>
                <a:effectLst>
                  <a:outerShdw blurRad="38100" dist="38100" dir="2700000" algn="tl">
                    <a:srgbClr val="C0C0C0"/>
                  </a:outerShdw>
                </a:effectLst>
              </a:rPr>
              <a:t>$78 </a:t>
            </a:r>
            <a:r>
              <a:rPr lang="en-US" sz="3200" smtClean="0"/>
              <a:t>(0.658)  = </a:t>
            </a:r>
            <a:r>
              <a:rPr lang="en-US" sz="3200" i="1" smtClean="0">
                <a:effectLst>
                  <a:outerShdw blurRad="38100" dist="38100" dir="2700000" algn="tl">
                    <a:srgbClr val="C0C0C0"/>
                  </a:outerShdw>
                </a:effectLst>
              </a:rPr>
              <a:t>$</a:t>
            </a:r>
            <a:r>
              <a:rPr lang="en-US" sz="3200" i="1" u="sng" smtClean="0">
                <a:effectLst>
                  <a:outerShdw blurRad="38100" dist="38100" dir="2700000" algn="tl">
                    <a:srgbClr val="C0C0C0"/>
                  </a:outerShdw>
                </a:effectLst>
              </a:rPr>
              <a:t>51.32</a:t>
            </a: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6559550" y="3359150"/>
            <a:ext cx="1435100" cy="520700"/>
          </a:xfrm>
          <a:prstGeom prst="rect">
            <a:avLst/>
          </a:prstGeom>
          <a:solidFill>
            <a:schemeClr val="accent2"/>
          </a:solidFill>
          <a:ln w="12700">
            <a:solidFill>
              <a:srgbClr val="000000"/>
            </a:solidFill>
            <a:miter lim="800000"/>
            <a:headEnd/>
            <a:tailEnd/>
          </a:ln>
        </p:spPr>
        <p:txBody>
          <a:bodyPr wrap="none" anchor="ctr"/>
          <a:lstStyle/>
          <a:p>
            <a:pPr eaLnBrk="0" hangingPunct="0"/>
            <a:endParaRPr lang="en-GB"/>
          </a:p>
        </p:txBody>
      </p:sp>
      <p:sp>
        <p:nvSpPr>
          <p:cNvPr id="61443" name="Rectangle 3"/>
          <p:cNvSpPr>
            <a:spLocks noChangeArrowheads="1"/>
          </p:cNvSpPr>
          <p:nvPr/>
        </p:nvSpPr>
        <p:spPr bwMode="auto">
          <a:xfrm>
            <a:off x="1530350" y="3359150"/>
            <a:ext cx="4559300" cy="520700"/>
          </a:xfrm>
          <a:prstGeom prst="rect">
            <a:avLst/>
          </a:prstGeom>
          <a:solidFill>
            <a:schemeClr val="accent1"/>
          </a:solidFill>
          <a:ln w="12700">
            <a:solidFill>
              <a:srgbClr val="000000"/>
            </a:solidFill>
            <a:miter lim="800000"/>
            <a:headEnd/>
            <a:tailEnd/>
          </a:ln>
        </p:spPr>
        <p:txBody>
          <a:bodyPr wrap="none" anchor="ctr"/>
          <a:lstStyle/>
          <a:p>
            <a:pPr eaLnBrk="0" hangingPunct="0"/>
            <a:endParaRPr lang="en-GB"/>
          </a:p>
        </p:txBody>
      </p:sp>
      <p:sp>
        <p:nvSpPr>
          <p:cNvPr id="61444" name="Rectangle 4"/>
          <p:cNvSpPr>
            <a:spLocks noChangeArrowheads="1"/>
          </p:cNvSpPr>
          <p:nvPr/>
        </p:nvSpPr>
        <p:spPr bwMode="auto">
          <a:xfrm>
            <a:off x="4654550" y="4730750"/>
            <a:ext cx="4373563" cy="1587500"/>
          </a:xfrm>
          <a:prstGeom prst="rect">
            <a:avLst/>
          </a:prstGeom>
          <a:solidFill>
            <a:schemeClr val="accent2"/>
          </a:solidFill>
          <a:ln w="12700">
            <a:solidFill>
              <a:srgbClr val="000000"/>
            </a:solidFill>
            <a:miter lim="800000"/>
            <a:headEnd/>
            <a:tailEnd/>
          </a:ln>
        </p:spPr>
        <p:txBody>
          <a:bodyPr wrap="none" anchor="ctr"/>
          <a:lstStyle/>
          <a:p>
            <a:pPr eaLnBrk="0" hangingPunct="0"/>
            <a:endParaRPr lang="en-GB"/>
          </a:p>
        </p:txBody>
      </p:sp>
      <p:sp>
        <p:nvSpPr>
          <p:cNvPr id="61445" name="Rectangle 5"/>
          <p:cNvSpPr>
            <a:spLocks noChangeArrowheads="1"/>
          </p:cNvSpPr>
          <p:nvPr/>
        </p:nvSpPr>
        <p:spPr bwMode="auto">
          <a:xfrm>
            <a:off x="1295400" y="4730750"/>
            <a:ext cx="3035300" cy="1587500"/>
          </a:xfrm>
          <a:prstGeom prst="rect">
            <a:avLst/>
          </a:prstGeom>
          <a:solidFill>
            <a:schemeClr val="accent1"/>
          </a:solidFill>
          <a:ln w="12700">
            <a:solidFill>
              <a:srgbClr val="000000"/>
            </a:solidFill>
            <a:miter lim="800000"/>
            <a:headEnd/>
            <a:tailEnd/>
          </a:ln>
        </p:spPr>
        <p:txBody>
          <a:bodyPr wrap="none" anchor="ctr"/>
          <a:lstStyle/>
          <a:p>
            <a:pPr eaLnBrk="0" hangingPunct="0"/>
            <a:endParaRPr lang="en-GB" sz="4000"/>
          </a:p>
        </p:txBody>
      </p:sp>
      <p:sp>
        <p:nvSpPr>
          <p:cNvPr id="61446" name="Rectangle 6"/>
          <p:cNvSpPr>
            <a:spLocks noChangeArrowheads="1"/>
          </p:cNvSpPr>
          <p:nvPr/>
        </p:nvSpPr>
        <p:spPr bwMode="auto">
          <a:xfrm>
            <a:off x="1814513" y="4692650"/>
            <a:ext cx="2346325" cy="576263"/>
          </a:xfrm>
          <a:prstGeom prst="rect">
            <a:avLst/>
          </a:prstGeom>
          <a:noFill/>
          <a:ln w="12700">
            <a:noFill/>
            <a:miter lim="800000"/>
            <a:headEnd/>
            <a:tailEnd/>
          </a:ln>
        </p:spPr>
        <p:txBody>
          <a:bodyPr wrap="none" lIns="90488" tIns="44450" rIns="90488" bIns="44450">
            <a:spAutoFit/>
          </a:bodyPr>
          <a:lstStyle/>
          <a:p>
            <a:pPr eaLnBrk="0" hangingPunct="0"/>
            <a:r>
              <a:rPr lang="en-US" sz="3200">
                <a:solidFill>
                  <a:schemeClr val="tx2"/>
                </a:solidFill>
              </a:rPr>
              <a:t>D</a:t>
            </a:r>
            <a:r>
              <a:rPr lang="en-US" sz="3200" baseline="-25000">
                <a:solidFill>
                  <a:schemeClr val="tx2"/>
                </a:solidFill>
              </a:rPr>
              <a:t>0</a:t>
            </a:r>
            <a:r>
              <a:rPr lang="en-US" sz="3200"/>
              <a:t>(1 +</a:t>
            </a:r>
            <a:r>
              <a:rPr lang="en-US" sz="3200">
                <a:solidFill>
                  <a:srgbClr val="D678F8"/>
                </a:solidFill>
              </a:rPr>
              <a:t>0.16</a:t>
            </a:r>
            <a:r>
              <a:rPr lang="en-US" sz="3200"/>
              <a:t>)</a:t>
            </a:r>
            <a:r>
              <a:rPr lang="en-US" sz="3200" baseline="30000">
                <a:solidFill>
                  <a:schemeClr val="hlink"/>
                </a:solidFill>
              </a:rPr>
              <a:t>t</a:t>
            </a:r>
          </a:p>
        </p:txBody>
      </p:sp>
      <p:sp>
        <p:nvSpPr>
          <p:cNvPr id="61447" name="Rectangle 7"/>
          <p:cNvSpPr>
            <a:spLocks noChangeArrowheads="1"/>
          </p:cNvSpPr>
          <p:nvPr/>
        </p:nvSpPr>
        <p:spPr bwMode="auto">
          <a:xfrm>
            <a:off x="7256463" y="4730750"/>
            <a:ext cx="622300" cy="576263"/>
          </a:xfrm>
          <a:prstGeom prst="rect">
            <a:avLst/>
          </a:prstGeom>
          <a:noFill/>
          <a:ln w="12700">
            <a:noFill/>
            <a:miter lim="800000"/>
            <a:headEnd/>
            <a:tailEnd/>
          </a:ln>
        </p:spPr>
        <p:txBody>
          <a:bodyPr wrap="none" lIns="90488" tIns="44450" rIns="90488" bIns="44450">
            <a:spAutoFit/>
          </a:bodyPr>
          <a:lstStyle/>
          <a:p>
            <a:pPr eaLnBrk="0" hangingPunct="0"/>
            <a:r>
              <a:rPr lang="en-US" sz="3200">
                <a:solidFill>
                  <a:schemeClr val="tx2"/>
                </a:solidFill>
              </a:rPr>
              <a:t>D</a:t>
            </a:r>
            <a:r>
              <a:rPr lang="en-US" sz="3200" baseline="-25000">
                <a:solidFill>
                  <a:schemeClr val="tx2"/>
                </a:solidFill>
              </a:rPr>
              <a:t>4</a:t>
            </a:r>
          </a:p>
        </p:txBody>
      </p:sp>
      <p:sp>
        <p:nvSpPr>
          <p:cNvPr id="39945" name="Rectangle 9"/>
          <p:cNvSpPr>
            <a:spLocks noGrp="1" noChangeArrowheads="1"/>
          </p:cNvSpPr>
          <p:nvPr>
            <p:ph type="title"/>
          </p:nvPr>
        </p:nvSpPr>
        <p:spPr>
          <a:xfrm>
            <a:off x="1676400" y="200025"/>
            <a:ext cx="7162800" cy="1428750"/>
          </a:xfrm>
          <a:effectLst>
            <a:outerShdw dist="71842" dir="2700000" algn="ctr" rotWithShape="0">
              <a:schemeClr val="bg2"/>
            </a:outerShdw>
          </a:effectLst>
        </p:spPr>
        <p:txBody>
          <a:bodyPr/>
          <a:lstStyle/>
          <a:p>
            <a:pPr>
              <a:defRPr/>
            </a:pPr>
            <a:r>
              <a:rPr lang="en-US" b="1"/>
              <a:t>Growth Phases 	</a:t>
            </a:r>
            <a:br>
              <a:rPr lang="en-US" b="1"/>
            </a:br>
            <a:r>
              <a:rPr lang="en-US" b="1"/>
              <a:t>Model Example</a:t>
            </a:r>
          </a:p>
        </p:txBody>
      </p:sp>
      <p:sp>
        <p:nvSpPr>
          <p:cNvPr id="39946" name="Rectangle 10"/>
          <p:cNvSpPr>
            <a:spLocks noGrp="1" noChangeArrowheads="1"/>
          </p:cNvSpPr>
          <p:nvPr>
            <p:ph type="body" idx="1"/>
          </p:nvPr>
        </p:nvSpPr>
        <p:spPr>
          <a:xfrm>
            <a:off x="190500" y="2057400"/>
            <a:ext cx="8610600" cy="1063625"/>
          </a:xfrm>
          <a:effectLst>
            <a:outerShdw algn="ctr" rotWithShape="0">
              <a:schemeClr val="bg2"/>
            </a:outerShdw>
          </a:effectLst>
        </p:spPr>
        <p:txBody>
          <a:bodyPr>
            <a:spAutoFit/>
          </a:bodyPr>
          <a:lstStyle/>
          <a:p>
            <a:pPr marL="0" indent="0" algn="ctr">
              <a:buFont typeface="Monotype Sorts" pitchFamily="2" charset="2"/>
              <a:buNone/>
              <a:defRPr/>
            </a:pPr>
            <a:r>
              <a:rPr lang="en-US" sz="3200"/>
              <a:t>Finally, we calculate the </a:t>
            </a:r>
            <a:r>
              <a:rPr lang="en-US" sz="3200" i="1">
                <a:solidFill>
                  <a:schemeClr val="hlink"/>
                </a:solidFill>
                <a:effectLst>
                  <a:outerShdw blurRad="38100" dist="38100" dir="2700000" algn="tl">
                    <a:srgbClr val="C0C0C0"/>
                  </a:outerShdw>
                </a:effectLst>
              </a:rPr>
              <a:t>intrinsic value </a:t>
            </a:r>
            <a:r>
              <a:rPr lang="en-US" sz="3200"/>
              <a:t>by summing all of cash flow present values.</a:t>
            </a:r>
          </a:p>
        </p:txBody>
      </p:sp>
      <p:sp>
        <p:nvSpPr>
          <p:cNvPr id="61450" name="Rectangle 12"/>
          <p:cNvSpPr>
            <a:spLocks noChangeArrowheads="1"/>
          </p:cNvSpPr>
          <p:nvPr/>
        </p:nvSpPr>
        <p:spPr bwMode="auto">
          <a:xfrm>
            <a:off x="2068513" y="5518150"/>
            <a:ext cx="1905000" cy="576263"/>
          </a:xfrm>
          <a:prstGeom prst="rect">
            <a:avLst/>
          </a:prstGeom>
          <a:noFill/>
          <a:ln w="12700">
            <a:noFill/>
            <a:miter lim="800000"/>
            <a:headEnd/>
            <a:tailEnd/>
          </a:ln>
        </p:spPr>
        <p:txBody>
          <a:bodyPr wrap="none" lIns="90488" tIns="44450" rIns="90488" bIns="44450">
            <a:spAutoFit/>
          </a:bodyPr>
          <a:lstStyle/>
          <a:p>
            <a:pPr eaLnBrk="0" hangingPunct="0"/>
            <a:r>
              <a:rPr lang="en-US" sz="3200"/>
              <a:t>(1 +</a:t>
            </a:r>
            <a:r>
              <a:rPr lang="en-US" sz="3200">
                <a:solidFill>
                  <a:srgbClr val="42B200"/>
                </a:solidFill>
              </a:rPr>
              <a:t>0.15</a:t>
            </a:r>
            <a:r>
              <a:rPr lang="en-US" sz="3200"/>
              <a:t>)</a:t>
            </a:r>
            <a:r>
              <a:rPr lang="en-US" sz="3200" baseline="30000">
                <a:solidFill>
                  <a:schemeClr val="hlink"/>
                </a:solidFill>
              </a:rPr>
              <a:t>t</a:t>
            </a:r>
          </a:p>
        </p:txBody>
      </p:sp>
      <p:sp>
        <p:nvSpPr>
          <p:cNvPr id="61451" name="Rectangle 13"/>
          <p:cNvSpPr>
            <a:spLocks noChangeArrowheads="1"/>
          </p:cNvSpPr>
          <p:nvPr/>
        </p:nvSpPr>
        <p:spPr bwMode="auto">
          <a:xfrm>
            <a:off x="6757988" y="5526088"/>
            <a:ext cx="2273300" cy="606425"/>
          </a:xfrm>
          <a:prstGeom prst="rect">
            <a:avLst/>
          </a:prstGeom>
          <a:noFill/>
          <a:ln w="12700">
            <a:noFill/>
            <a:miter lim="800000"/>
            <a:headEnd/>
            <a:tailEnd/>
          </a:ln>
        </p:spPr>
        <p:txBody>
          <a:bodyPr wrap="none" lIns="90488" tIns="44450" rIns="90488" bIns="44450">
            <a:spAutoFit/>
          </a:bodyPr>
          <a:lstStyle/>
          <a:p>
            <a:pPr eaLnBrk="0" hangingPunct="0"/>
            <a:r>
              <a:rPr lang="en-US" sz="3400"/>
              <a:t>(</a:t>
            </a:r>
            <a:r>
              <a:rPr lang="en-US" sz="3200">
                <a:solidFill>
                  <a:srgbClr val="42B200"/>
                </a:solidFill>
              </a:rPr>
              <a:t>0.15</a:t>
            </a:r>
            <a:r>
              <a:rPr lang="en-US" sz="3200"/>
              <a:t>–</a:t>
            </a:r>
            <a:r>
              <a:rPr lang="en-US" sz="3200">
                <a:solidFill>
                  <a:srgbClr val="D678F8"/>
                </a:solidFill>
              </a:rPr>
              <a:t>0.08</a:t>
            </a:r>
            <a:r>
              <a:rPr lang="en-US" sz="3400"/>
              <a:t>)</a:t>
            </a:r>
          </a:p>
        </p:txBody>
      </p:sp>
      <p:sp>
        <p:nvSpPr>
          <p:cNvPr id="61452" name="Rectangle 14"/>
          <p:cNvSpPr>
            <a:spLocks noChangeArrowheads="1"/>
          </p:cNvSpPr>
          <p:nvPr/>
        </p:nvSpPr>
        <p:spPr bwMode="auto">
          <a:xfrm>
            <a:off x="252413" y="4902200"/>
            <a:ext cx="1689100" cy="1095375"/>
          </a:xfrm>
          <a:prstGeom prst="rect">
            <a:avLst/>
          </a:prstGeom>
          <a:noFill/>
          <a:ln w="12700">
            <a:noFill/>
            <a:miter lim="800000"/>
            <a:headEnd/>
            <a:tailEnd/>
          </a:ln>
        </p:spPr>
        <p:txBody>
          <a:bodyPr wrap="none" lIns="90488" tIns="44450" rIns="90488" bIns="44450">
            <a:spAutoFit/>
          </a:bodyPr>
          <a:lstStyle/>
          <a:p>
            <a:pPr eaLnBrk="0" hangingPunct="0"/>
            <a:r>
              <a:rPr lang="en-US" sz="4400"/>
              <a:t>V = </a:t>
            </a:r>
            <a:r>
              <a:rPr lang="en-US" sz="6600">
                <a:latin typeface="Symbol" pitchFamily="18" charset="2"/>
              </a:rPr>
              <a:t>S</a:t>
            </a:r>
          </a:p>
        </p:txBody>
      </p:sp>
      <p:sp>
        <p:nvSpPr>
          <p:cNvPr id="61453" name="Line 15"/>
          <p:cNvSpPr>
            <a:spLocks noChangeShapeType="1"/>
          </p:cNvSpPr>
          <p:nvPr/>
        </p:nvSpPr>
        <p:spPr bwMode="auto">
          <a:xfrm>
            <a:off x="2070100" y="5448300"/>
            <a:ext cx="2095500" cy="0"/>
          </a:xfrm>
          <a:prstGeom prst="line">
            <a:avLst/>
          </a:prstGeom>
          <a:noFill/>
          <a:ln w="25400">
            <a:solidFill>
              <a:srgbClr val="000000"/>
            </a:solidFill>
            <a:round/>
            <a:headEnd/>
            <a:tailEnd/>
          </a:ln>
        </p:spPr>
        <p:txBody>
          <a:bodyPr/>
          <a:lstStyle/>
          <a:p>
            <a:endParaRPr lang="ar-SA"/>
          </a:p>
        </p:txBody>
      </p:sp>
      <p:sp>
        <p:nvSpPr>
          <p:cNvPr id="61454" name="Rectangle 16"/>
          <p:cNvSpPr>
            <a:spLocks noChangeArrowheads="1"/>
          </p:cNvSpPr>
          <p:nvPr/>
        </p:nvSpPr>
        <p:spPr bwMode="auto">
          <a:xfrm>
            <a:off x="1230313" y="5635625"/>
            <a:ext cx="779462" cy="576263"/>
          </a:xfrm>
          <a:prstGeom prst="rect">
            <a:avLst/>
          </a:prstGeom>
          <a:noFill/>
          <a:ln w="12700">
            <a:noFill/>
            <a:miter lim="800000"/>
            <a:headEnd/>
            <a:tailEnd/>
          </a:ln>
        </p:spPr>
        <p:txBody>
          <a:bodyPr wrap="none" lIns="90488" tIns="44450" rIns="90488" bIns="44450">
            <a:spAutoFit/>
          </a:bodyPr>
          <a:lstStyle/>
          <a:p>
            <a:pPr eaLnBrk="0" hangingPunct="0"/>
            <a:r>
              <a:rPr lang="en-US" sz="3200">
                <a:solidFill>
                  <a:schemeClr val="hlink"/>
                </a:solidFill>
              </a:rPr>
              <a:t>t=1</a:t>
            </a:r>
          </a:p>
        </p:txBody>
      </p:sp>
      <p:sp>
        <p:nvSpPr>
          <p:cNvPr id="61455" name="Rectangle 17"/>
          <p:cNvSpPr>
            <a:spLocks noChangeArrowheads="1"/>
          </p:cNvSpPr>
          <p:nvPr/>
        </p:nvSpPr>
        <p:spPr bwMode="auto">
          <a:xfrm>
            <a:off x="1382713" y="4645025"/>
            <a:ext cx="406400" cy="576263"/>
          </a:xfrm>
          <a:prstGeom prst="rect">
            <a:avLst/>
          </a:prstGeom>
          <a:noFill/>
          <a:ln w="12700">
            <a:noFill/>
            <a:miter lim="800000"/>
            <a:headEnd/>
            <a:tailEnd/>
          </a:ln>
        </p:spPr>
        <p:txBody>
          <a:bodyPr wrap="none" lIns="90488" tIns="44450" rIns="90488" bIns="44450">
            <a:spAutoFit/>
          </a:bodyPr>
          <a:lstStyle/>
          <a:p>
            <a:pPr eaLnBrk="0" hangingPunct="0"/>
            <a:r>
              <a:rPr lang="en-US" sz="3200">
                <a:solidFill>
                  <a:schemeClr val="hlink"/>
                </a:solidFill>
              </a:rPr>
              <a:t>3</a:t>
            </a:r>
          </a:p>
        </p:txBody>
      </p:sp>
      <p:sp>
        <p:nvSpPr>
          <p:cNvPr id="61456" name="Line 18"/>
          <p:cNvSpPr>
            <a:spLocks noChangeShapeType="1"/>
          </p:cNvSpPr>
          <p:nvPr/>
        </p:nvSpPr>
        <p:spPr bwMode="auto">
          <a:xfrm>
            <a:off x="6858000" y="5448300"/>
            <a:ext cx="1905000" cy="0"/>
          </a:xfrm>
          <a:prstGeom prst="line">
            <a:avLst/>
          </a:prstGeom>
          <a:noFill/>
          <a:ln w="25400">
            <a:solidFill>
              <a:srgbClr val="000000"/>
            </a:solidFill>
            <a:round/>
            <a:headEnd/>
            <a:tailEnd/>
          </a:ln>
        </p:spPr>
        <p:txBody>
          <a:bodyPr/>
          <a:lstStyle/>
          <a:p>
            <a:endParaRPr lang="ar-SA"/>
          </a:p>
        </p:txBody>
      </p:sp>
      <p:sp>
        <p:nvSpPr>
          <p:cNvPr id="61457" name="Rectangle 19"/>
          <p:cNvSpPr>
            <a:spLocks noChangeArrowheads="1"/>
          </p:cNvSpPr>
          <p:nvPr/>
        </p:nvSpPr>
        <p:spPr bwMode="auto">
          <a:xfrm>
            <a:off x="4267200" y="5103813"/>
            <a:ext cx="447675" cy="638175"/>
          </a:xfrm>
          <a:prstGeom prst="rect">
            <a:avLst/>
          </a:prstGeom>
          <a:noFill/>
          <a:ln w="12700">
            <a:noFill/>
            <a:miter lim="800000"/>
            <a:headEnd/>
            <a:tailEnd/>
          </a:ln>
        </p:spPr>
        <p:txBody>
          <a:bodyPr wrap="none" lIns="90488" tIns="44450" rIns="90488" bIns="44450">
            <a:spAutoFit/>
          </a:bodyPr>
          <a:lstStyle/>
          <a:p>
            <a:pPr eaLnBrk="0" hangingPunct="0"/>
            <a:r>
              <a:rPr lang="en-US"/>
              <a:t>+</a:t>
            </a:r>
          </a:p>
        </p:txBody>
      </p:sp>
      <p:sp>
        <p:nvSpPr>
          <p:cNvPr id="61458" name="Rectangle 20"/>
          <p:cNvSpPr>
            <a:spLocks noChangeArrowheads="1"/>
          </p:cNvSpPr>
          <p:nvPr/>
        </p:nvSpPr>
        <p:spPr bwMode="auto">
          <a:xfrm>
            <a:off x="5548313" y="4781550"/>
            <a:ext cx="406400" cy="576263"/>
          </a:xfrm>
          <a:prstGeom prst="rect">
            <a:avLst/>
          </a:prstGeom>
          <a:noFill/>
          <a:ln w="12700">
            <a:noFill/>
            <a:miter lim="800000"/>
            <a:headEnd/>
            <a:tailEnd/>
          </a:ln>
        </p:spPr>
        <p:txBody>
          <a:bodyPr wrap="none" lIns="90488" tIns="44450" rIns="90488" bIns="44450">
            <a:spAutoFit/>
          </a:bodyPr>
          <a:lstStyle/>
          <a:p>
            <a:pPr eaLnBrk="0" hangingPunct="0"/>
            <a:r>
              <a:rPr lang="en-US" sz="3200"/>
              <a:t>1</a:t>
            </a:r>
          </a:p>
        </p:txBody>
      </p:sp>
      <p:sp>
        <p:nvSpPr>
          <p:cNvPr id="61459" name="Rectangle 21"/>
          <p:cNvSpPr>
            <a:spLocks noChangeArrowheads="1"/>
          </p:cNvSpPr>
          <p:nvPr/>
        </p:nvSpPr>
        <p:spPr bwMode="auto">
          <a:xfrm>
            <a:off x="4840288" y="5567363"/>
            <a:ext cx="1876425" cy="606425"/>
          </a:xfrm>
          <a:prstGeom prst="rect">
            <a:avLst/>
          </a:prstGeom>
          <a:noFill/>
          <a:ln w="12700">
            <a:noFill/>
            <a:miter lim="800000"/>
            <a:headEnd/>
            <a:tailEnd/>
          </a:ln>
        </p:spPr>
        <p:txBody>
          <a:bodyPr wrap="none" lIns="90488" tIns="44450" rIns="90488" bIns="44450">
            <a:spAutoFit/>
          </a:bodyPr>
          <a:lstStyle/>
          <a:p>
            <a:pPr eaLnBrk="0" hangingPunct="0"/>
            <a:r>
              <a:rPr lang="en-US" sz="3400"/>
              <a:t>(</a:t>
            </a:r>
            <a:r>
              <a:rPr lang="en-US" sz="3200"/>
              <a:t>1+</a:t>
            </a:r>
            <a:r>
              <a:rPr lang="en-US" sz="3200">
                <a:solidFill>
                  <a:srgbClr val="42B200"/>
                </a:solidFill>
              </a:rPr>
              <a:t>0.15</a:t>
            </a:r>
            <a:r>
              <a:rPr lang="en-US" sz="3200"/>
              <a:t>)</a:t>
            </a:r>
            <a:r>
              <a:rPr lang="en-US" sz="3200" baseline="30000">
                <a:solidFill>
                  <a:schemeClr val="hlink"/>
                </a:solidFill>
              </a:rPr>
              <a:t>n</a:t>
            </a:r>
          </a:p>
        </p:txBody>
      </p:sp>
      <p:sp>
        <p:nvSpPr>
          <p:cNvPr id="61460" name="Line 22"/>
          <p:cNvSpPr>
            <a:spLocks noChangeShapeType="1"/>
          </p:cNvSpPr>
          <p:nvPr/>
        </p:nvSpPr>
        <p:spPr bwMode="auto">
          <a:xfrm>
            <a:off x="4800600" y="5448300"/>
            <a:ext cx="1752600" cy="0"/>
          </a:xfrm>
          <a:prstGeom prst="line">
            <a:avLst/>
          </a:prstGeom>
          <a:noFill/>
          <a:ln w="25400">
            <a:solidFill>
              <a:srgbClr val="000000"/>
            </a:solidFill>
            <a:round/>
            <a:headEnd/>
            <a:tailEnd/>
          </a:ln>
        </p:spPr>
        <p:txBody>
          <a:bodyPr/>
          <a:lstStyle/>
          <a:p>
            <a:endParaRPr lang="ar-SA"/>
          </a:p>
        </p:txBody>
      </p:sp>
      <p:sp>
        <p:nvSpPr>
          <p:cNvPr id="61461" name="Line 23"/>
          <p:cNvSpPr>
            <a:spLocks noChangeShapeType="1"/>
          </p:cNvSpPr>
          <p:nvPr/>
        </p:nvSpPr>
        <p:spPr bwMode="auto">
          <a:xfrm>
            <a:off x="4724400" y="4800600"/>
            <a:ext cx="0" cy="1371600"/>
          </a:xfrm>
          <a:prstGeom prst="line">
            <a:avLst/>
          </a:prstGeom>
          <a:noFill/>
          <a:ln w="25400">
            <a:solidFill>
              <a:srgbClr val="000000"/>
            </a:solidFill>
            <a:round/>
            <a:headEnd/>
            <a:tailEnd/>
          </a:ln>
        </p:spPr>
        <p:txBody>
          <a:bodyPr/>
          <a:lstStyle/>
          <a:p>
            <a:endParaRPr lang="ar-SA"/>
          </a:p>
        </p:txBody>
      </p:sp>
      <p:sp>
        <p:nvSpPr>
          <p:cNvPr id="61462" name="Line 24"/>
          <p:cNvSpPr>
            <a:spLocks noChangeShapeType="1"/>
          </p:cNvSpPr>
          <p:nvPr/>
        </p:nvSpPr>
        <p:spPr bwMode="auto">
          <a:xfrm>
            <a:off x="4724400" y="4800600"/>
            <a:ext cx="228600" cy="0"/>
          </a:xfrm>
          <a:prstGeom prst="line">
            <a:avLst/>
          </a:prstGeom>
          <a:noFill/>
          <a:ln w="25400">
            <a:solidFill>
              <a:srgbClr val="000000"/>
            </a:solidFill>
            <a:round/>
            <a:headEnd/>
            <a:tailEnd/>
          </a:ln>
        </p:spPr>
        <p:txBody>
          <a:bodyPr/>
          <a:lstStyle/>
          <a:p>
            <a:endParaRPr lang="ar-SA"/>
          </a:p>
        </p:txBody>
      </p:sp>
      <p:sp>
        <p:nvSpPr>
          <p:cNvPr id="61463" name="Line 25"/>
          <p:cNvSpPr>
            <a:spLocks noChangeShapeType="1"/>
          </p:cNvSpPr>
          <p:nvPr/>
        </p:nvSpPr>
        <p:spPr bwMode="auto">
          <a:xfrm>
            <a:off x="4724400" y="6172200"/>
            <a:ext cx="228600" cy="0"/>
          </a:xfrm>
          <a:prstGeom prst="line">
            <a:avLst/>
          </a:prstGeom>
          <a:noFill/>
          <a:ln w="25400">
            <a:solidFill>
              <a:srgbClr val="000000"/>
            </a:solidFill>
            <a:round/>
            <a:headEnd/>
            <a:tailEnd/>
          </a:ln>
        </p:spPr>
        <p:txBody>
          <a:bodyPr/>
          <a:lstStyle/>
          <a:p>
            <a:endParaRPr lang="ar-SA"/>
          </a:p>
        </p:txBody>
      </p:sp>
      <p:sp>
        <p:nvSpPr>
          <p:cNvPr id="61464" name="Line 26"/>
          <p:cNvSpPr>
            <a:spLocks noChangeShapeType="1"/>
          </p:cNvSpPr>
          <p:nvPr/>
        </p:nvSpPr>
        <p:spPr bwMode="auto">
          <a:xfrm>
            <a:off x="8940800" y="4800600"/>
            <a:ext cx="0" cy="1371600"/>
          </a:xfrm>
          <a:prstGeom prst="line">
            <a:avLst/>
          </a:prstGeom>
          <a:noFill/>
          <a:ln w="25400">
            <a:solidFill>
              <a:srgbClr val="000000"/>
            </a:solidFill>
            <a:round/>
            <a:headEnd/>
            <a:tailEnd/>
          </a:ln>
        </p:spPr>
        <p:txBody>
          <a:bodyPr/>
          <a:lstStyle/>
          <a:p>
            <a:endParaRPr lang="ar-SA"/>
          </a:p>
        </p:txBody>
      </p:sp>
      <p:sp>
        <p:nvSpPr>
          <p:cNvPr id="61465" name="Line 27"/>
          <p:cNvSpPr>
            <a:spLocks noChangeShapeType="1"/>
          </p:cNvSpPr>
          <p:nvPr/>
        </p:nvSpPr>
        <p:spPr bwMode="auto">
          <a:xfrm>
            <a:off x="6705600" y="4800600"/>
            <a:ext cx="0" cy="1371600"/>
          </a:xfrm>
          <a:prstGeom prst="line">
            <a:avLst/>
          </a:prstGeom>
          <a:noFill/>
          <a:ln w="25400">
            <a:solidFill>
              <a:srgbClr val="000000"/>
            </a:solidFill>
            <a:round/>
            <a:headEnd/>
            <a:tailEnd/>
          </a:ln>
        </p:spPr>
        <p:txBody>
          <a:bodyPr/>
          <a:lstStyle/>
          <a:p>
            <a:endParaRPr lang="ar-SA"/>
          </a:p>
        </p:txBody>
      </p:sp>
      <p:sp>
        <p:nvSpPr>
          <p:cNvPr id="61466" name="Line 28"/>
          <p:cNvSpPr>
            <a:spLocks noChangeShapeType="1"/>
          </p:cNvSpPr>
          <p:nvPr/>
        </p:nvSpPr>
        <p:spPr bwMode="auto">
          <a:xfrm>
            <a:off x="6781800" y="4800600"/>
            <a:ext cx="0" cy="1371600"/>
          </a:xfrm>
          <a:prstGeom prst="line">
            <a:avLst/>
          </a:prstGeom>
          <a:noFill/>
          <a:ln w="25400">
            <a:solidFill>
              <a:srgbClr val="000000"/>
            </a:solidFill>
            <a:round/>
            <a:headEnd/>
            <a:tailEnd/>
          </a:ln>
        </p:spPr>
        <p:txBody>
          <a:bodyPr/>
          <a:lstStyle/>
          <a:p>
            <a:endParaRPr lang="ar-SA"/>
          </a:p>
        </p:txBody>
      </p:sp>
      <p:sp>
        <p:nvSpPr>
          <p:cNvPr id="61467" name="Line 29"/>
          <p:cNvSpPr>
            <a:spLocks noChangeShapeType="1"/>
          </p:cNvSpPr>
          <p:nvPr/>
        </p:nvSpPr>
        <p:spPr bwMode="auto">
          <a:xfrm>
            <a:off x="6477000" y="4800600"/>
            <a:ext cx="228600" cy="0"/>
          </a:xfrm>
          <a:prstGeom prst="line">
            <a:avLst/>
          </a:prstGeom>
          <a:noFill/>
          <a:ln w="25400">
            <a:solidFill>
              <a:srgbClr val="000000"/>
            </a:solidFill>
            <a:round/>
            <a:headEnd/>
            <a:tailEnd/>
          </a:ln>
        </p:spPr>
        <p:txBody>
          <a:bodyPr/>
          <a:lstStyle/>
          <a:p>
            <a:endParaRPr lang="ar-SA"/>
          </a:p>
        </p:txBody>
      </p:sp>
      <p:sp>
        <p:nvSpPr>
          <p:cNvPr id="61468" name="Line 30"/>
          <p:cNvSpPr>
            <a:spLocks noChangeShapeType="1"/>
          </p:cNvSpPr>
          <p:nvPr/>
        </p:nvSpPr>
        <p:spPr bwMode="auto">
          <a:xfrm>
            <a:off x="6781800" y="4800600"/>
            <a:ext cx="228600" cy="0"/>
          </a:xfrm>
          <a:prstGeom prst="line">
            <a:avLst/>
          </a:prstGeom>
          <a:noFill/>
          <a:ln w="25400">
            <a:solidFill>
              <a:srgbClr val="000000"/>
            </a:solidFill>
            <a:round/>
            <a:headEnd/>
            <a:tailEnd/>
          </a:ln>
        </p:spPr>
        <p:txBody>
          <a:bodyPr/>
          <a:lstStyle/>
          <a:p>
            <a:endParaRPr lang="ar-SA"/>
          </a:p>
        </p:txBody>
      </p:sp>
      <p:sp>
        <p:nvSpPr>
          <p:cNvPr id="61469" name="Line 31"/>
          <p:cNvSpPr>
            <a:spLocks noChangeShapeType="1"/>
          </p:cNvSpPr>
          <p:nvPr/>
        </p:nvSpPr>
        <p:spPr bwMode="auto">
          <a:xfrm>
            <a:off x="6781800" y="6172200"/>
            <a:ext cx="228600" cy="0"/>
          </a:xfrm>
          <a:prstGeom prst="line">
            <a:avLst/>
          </a:prstGeom>
          <a:noFill/>
          <a:ln w="25400">
            <a:solidFill>
              <a:srgbClr val="000000"/>
            </a:solidFill>
            <a:round/>
            <a:headEnd/>
            <a:tailEnd/>
          </a:ln>
        </p:spPr>
        <p:txBody>
          <a:bodyPr/>
          <a:lstStyle/>
          <a:p>
            <a:endParaRPr lang="ar-SA"/>
          </a:p>
        </p:txBody>
      </p:sp>
      <p:sp>
        <p:nvSpPr>
          <p:cNvPr id="61470" name="Line 32"/>
          <p:cNvSpPr>
            <a:spLocks noChangeShapeType="1"/>
          </p:cNvSpPr>
          <p:nvPr/>
        </p:nvSpPr>
        <p:spPr bwMode="auto">
          <a:xfrm>
            <a:off x="6477000" y="6172200"/>
            <a:ext cx="228600" cy="0"/>
          </a:xfrm>
          <a:prstGeom prst="line">
            <a:avLst/>
          </a:prstGeom>
          <a:noFill/>
          <a:ln w="25400">
            <a:solidFill>
              <a:srgbClr val="000000"/>
            </a:solidFill>
            <a:round/>
            <a:headEnd/>
            <a:tailEnd/>
          </a:ln>
        </p:spPr>
        <p:txBody>
          <a:bodyPr/>
          <a:lstStyle/>
          <a:p>
            <a:endParaRPr lang="ar-SA"/>
          </a:p>
        </p:txBody>
      </p:sp>
      <p:sp>
        <p:nvSpPr>
          <p:cNvPr id="61471" name="Line 33"/>
          <p:cNvSpPr>
            <a:spLocks noChangeShapeType="1"/>
          </p:cNvSpPr>
          <p:nvPr/>
        </p:nvSpPr>
        <p:spPr bwMode="auto">
          <a:xfrm>
            <a:off x="8712200" y="4800600"/>
            <a:ext cx="228600" cy="0"/>
          </a:xfrm>
          <a:prstGeom prst="line">
            <a:avLst/>
          </a:prstGeom>
          <a:noFill/>
          <a:ln w="25400">
            <a:solidFill>
              <a:srgbClr val="000000"/>
            </a:solidFill>
            <a:round/>
            <a:headEnd/>
            <a:tailEnd/>
          </a:ln>
        </p:spPr>
        <p:txBody>
          <a:bodyPr/>
          <a:lstStyle/>
          <a:p>
            <a:endParaRPr lang="ar-SA"/>
          </a:p>
        </p:txBody>
      </p:sp>
      <p:sp>
        <p:nvSpPr>
          <p:cNvPr id="61472" name="Line 34"/>
          <p:cNvSpPr>
            <a:spLocks noChangeShapeType="1"/>
          </p:cNvSpPr>
          <p:nvPr/>
        </p:nvSpPr>
        <p:spPr bwMode="auto">
          <a:xfrm>
            <a:off x="8712200" y="6172200"/>
            <a:ext cx="228600" cy="0"/>
          </a:xfrm>
          <a:prstGeom prst="line">
            <a:avLst/>
          </a:prstGeom>
          <a:noFill/>
          <a:ln w="25400">
            <a:solidFill>
              <a:srgbClr val="000000"/>
            </a:solidFill>
            <a:round/>
            <a:headEnd/>
            <a:tailEnd/>
          </a:ln>
        </p:spPr>
        <p:txBody>
          <a:bodyPr/>
          <a:lstStyle/>
          <a:p>
            <a:endParaRPr lang="ar-SA"/>
          </a:p>
        </p:txBody>
      </p:sp>
      <p:sp>
        <p:nvSpPr>
          <p:cNvPr id="61473" name="Rectangle 35"/>
          <p:cNvSpPr>
            <a:spLocks noChangeArrowheads="1"/>
          </p:cNvSpPr>
          <p:nvPr/>
        </p:nvSpPr>
        <p:spPr bwMode="auto">
          <a:xfrm>
            <a:off x="671513" y="3352800"/>
            <a:ext cx="7394575" cy="638175"/>
          </a:xfrm>
          <a:prstGeom prst="rect">
            <a:avLst/>
          </a:prstGeom>
          <a:noFill/>
          <a:ln w="12700">
            <a:noFill/>
            <a:miter lim="800000"/>
            <a:headEnd/>
            <a:tailEnd/>
          </a:ln>
        </p:spPr>
        <p:txBody>
          <a:bodyPr wrap="none" lIns="90488" tIns="44450" rIns="90488" bIns="44450">
            <a:spAutoFit/>
          </a:bodyPr>
          <a:lstStyle/>
          <a:p>
            <a:pPr eaLnBrk="0" hangingPunct="0"/>
            <a:r>
              <a:rPr lang="en-US"/>
              <a:t>V = $3.27 + $3.30 + $3.33 + $51.32</a:t>
            </a:r>
          </a:p>
        </p:txBody>
      </p:sp>
      <p:sp>
        <p:nvSpPr>
          <p:cNvPr id="61474" name="Line 36"/>
          <p:cNvSpPr>
            <a:spLocks noChangeShapeType="1"/>
          </p:cNvSpPr>
          <p:nvPr/>
        </p:nvSpPr>
        <p:spPr bwMode="auto">
          <a:xfrm>
            <a:off x="1905000" y="3886200"/>
            <a:ext cx="0" cy="838200"/>
          </a:xfrm>
          <a:prstGeom prst="line">
            <a:avLst/>
          </a:prstGeom>
          <a:noFill/>
          <a:ln w="12700">
            <a:solidFill>
              <a:srgbClr val="000000"/>
            </a:solidFill>
            <a:round/>
            <a:headEnd type="triangle" w="med" len="med"/>
            <a:tailEnd/>
          </a:ln>
        </p:spPr>
        <p:txBody>
          <a:bodyPr/>
          <a:lstStyle/>
          <a:p>
            <a:endParaRPr lang="ar-SA"/>
          </a:p>
        </p:txBody>
      </p:sp>
      <p:sp>
        <p:nvSpPr>
          <p:cNvPr id="61475" name="Line 37"/>
          <p:cNvSpPr>
            <a:spLocks noChangeShapeType="1"/>
          </p:cNvSpPr>
          <p:nvPr/>
        </p:nvSpPr>
        <p:spPr bwMode="auto">
          <a:xfrm>
            <a:off x="7772400" y="3886200"/>
            <a:ext cx="0" cy="838200"/>
          </a:xfrm>
          <a:prstGeom prst="line">
            <a:avLst/>
          </a:prstGeom>
          <a:noFill/>
          <a:ln w="12700">
            <a:solidFill>
              <a:srgbClr val="000000"/>
            </a:solidFill>
            <a:round/>
            <a:headEnd type="triangle" w="med" len="med"/>
            <a:tailEnd/>
          </a:ln>
        </p:spPr>
        <p:txBody>
          <a:bodyPr/>
          <a:lstStyle/>
          <a:p>
            <a:endParaRPr lang="ar-SA"/>
          </a:p>
        </p:txBody>
      </p:sp>
      <p:sp>
        <p:nvSpPr>
          <p:cNvPr id="39974" name="Rectangle 38"/>
          <p:cNvSpPr>
            <a:spLocks noChangeArrowheads="1"/>
          </p:cNvSpPr>
          <p:nvPr/>
        </p:nvSpPr>
        <p:spPr bwMode="auto">
          <a:xfrm>
            <a:off x="3262313" y="3994150"/>
            <a:ext cx="2652712" cy="698500"/>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4000" i="1">
                <a:solidFill>
                  <a:schemeClr val="hlink"/>
                </a:solidFill>
                <a:effectLst>
                  <a:outerShdw blurRad="38100" dist="38100" dir="2700000" algn="tl">
                    <a:srgbClr val="C0C0C0"/>
                  </a:outerShdw>
                </a:effectLst>
                <a:latin typeface="Arial" charset="0"/>
              </a:rPr>
              <a:t>V = $61.22</a:t>
            </a:r>
          </a:p>
        </p:txBody>
      </p:sp>
      <p:sp>
        <p:nvSpPr>
          <p:cNvPr id="61477" name="AutoShape 39"/>
          <p:cNvSpPr>
            <a:spLocks noChangeArrowheads="1"/>
          </p:cNvSpPr>
          <p:nvPr/>
        </p:nvSpPr>
        <p:spPr bwMode="auto">
          <a:xfrm>
            <a:off x="2444750" y="3892550"/>
            <a:ext cx="4178300" cy="825500"/>
          </a:xfrm>
          <a:prstGeom prst="star16">
            <a:avLst>
              <a:gd name="adj" fmla="val 37500"/>
            </a:avLst>
          </a:prstGeom>
          <a:noFill/>
          <a:ln w="12700">
            <a:solidFill>
              <a:srgbClr val="000000"/>
            </a:solidFill>
            <a:miter lim="800000"/>
            <a:headEnd/>
            <a:tailEnd/>
          </a:ln>
        </p:spPr>
        <p:txBody>
          <a:bodyPr wrap="none" anchor="ctr"/>
          <a:lstStyle/>
          <a:p>
            <a:pPr eaLnBrk="0" hangingPunct="0"/>
            <a:endParaRPr lang="en-GB"/>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730250"/>
            <a:ext cx="6781800" cy="768350"/>
          </a:xfrm>
        </p:spPr>
        <p:txBody>
          <a:bodyPr/>
          <a:lstStyle/>
          <a:p>
            <a:pPr>
              <a:defRPr/>
            </a:pPr>
            <a:r>
              <a:rPr lang="en-US" b="1" dirty="0" smtClean="0"/>
              <a:t>Going-Concern Value</a:t>
            </a:r>
            <a:endParaRPr lang="en-US" b="1" dirty="0"/>
          </a:p>
        </p:txBody>
      </p:sp>
      <p:sp>
        <p:nvSpPr>
          <p:cNvPr id="7171" name="Content Placeholder 2"/>
          <p:cNvSpPr>
            <a:spLocks noGrp="1"/>
          </p:cNvSpPr>
          <p:nvPr>
            <p:ph idx="1"/>
          </p:nvPr>
        </p:nvSpPr>
        <p:spPr/>
        <p:txBody>
          <a:bodyPr/>
          <a:lstStyle/>
          <a:p>
            <a:pPr marL="0" indent="0">
              <a:buFont typeface="Monotype Sorts" pitchFamily="2" charset="2"/>
              <a:buNone/>
              <a:defRPr/>
            </a:pPr>
            <a:r>
              <a:rPr lang="en-US" i="1" dirty="0" smtClean="0">
                <a:solidFill>
                  <a:srgbClr val="C00000"/>
                </a:solidFill>
                <a:effectLst>
                  <a:outerShdw blurRad="38100" dist="38100" dir="2700000" algn="tl">
                    <a:srgbClr val="000000">
                      <a:alpha val="43137"/>
                    </a:srgbClr>
                  </a:outerShdw>
                </a:effectLst>
              </a:rPr>
              <a:t>Going-concern value </a:t>
            </a:r>
            <a:r>
              <a:rPr lang="en-US" dirty="0" smtClean="0"/>
              <a:t>represents the amount a firm could be sold for as a continuing operating business.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92113"/>
            <a:ext cx="7162800" cy="1444625"/>
          </a:xfrm>
        </p:spPr>
        <p:txBody>
          <a:bodyPr/>
          <a:lstStyle/>
          <a:p>
            <a:pPr>
              <a:defRPr/>
            </a:pPr>
            <a:r>
              <a:rPr lang="en-US" b="1" dirty="0" smtClean="0"/>
              <a:t>Rates of Return(or Yields)</a:t>
            </a:r>
            <a:endParaRPr lang="en-US" b="1" dirty="0"/>
          </a:p>
        </p:txBody>
      </p:sp>
      <p:sp>
        <p:nvSpPr>
          <p:cNvPr id="62467" name="Content Placeholder 2"/>
          <p:cNvSpPr>
            <a:spLocks noGrp="1"/>
          </p:cNvSpPr>
          <p:nvPr>
            <p:ph idx="1"/>
          </p:nvPr>
        </p:nvSpPr>
        <p:spPr/>
        <p:txBody>
          <a:bodyPr/>
          <a:lstStyle/>
          <a:p>
            <a:r>
              <a:rPr lang="en-US" smtClean="0"/>
              <a:t>Rates of return is the profit on a securities or capital investment, usually expressed as an annual percentage rate.</a:t>
            </a:r>
          </a:p>
          <a:p>
            <a:r>
              <a:rPr lang="en-US" smtClean="0"/>
              <a:t>Return is usually called yield.</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92113"/>
            <a:ext cx="6781800" cy="1444625"/>
          </a:xfrm>
        </p:spPr>
        <p:txBody>
          <a:bodyPr/>
          <a:lstStyle/>
          <a:p>
            <a:pPr>
              <a:defRPr/>
            </a:pPr>
            <a:r>
              <a:rPr lang="en-US" b="1" dirty="0" smtClean="0"/>
              <a:t>Yield to Maturity(YTM) on Bonds</a:t>
            </a:r>
            <a:endParaRPr lang="en-US" b="1" dirty="0"/>
          </a:p>
        </p:txBody>
      </p:sp>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cstate="print"/>
            <a:stretch>
              <a:fillRect l="-1333" t="-2222" r="-627" b="-19852"/>
            </a:stretch>
          </a:blipFill>
          <a:ln w="9525"/>
          <a:extLst>
            <a:ext uri="{91240B29-F687-4F45-9708-019B960494DF}">
              <a14:hiddenLine xmlns:a14="http://schemas.microsoft.com/office/drawing/2010/main" xmlns="" w="12700">
                <a:solidFill>
                  <a:srgbClr val="000000"/>
                </a:solidFill>
                <a:miter lim="800000"/>
                <a:headEnd/>
                <a:tailEnd/>
              </a14:hiddenLine>
            </a:ext>
          </a:extLst>
        </p:spPr>
        <p:txBody>
          <a:bodyPr/>
          <a:lstStyle/>
          <a:p>
            <a:pPr>
              <a:defRPr/>
            </a:pPr>
            <a:r>
              <a:rPr lang="en-US">
                <a:noFill/>
              </a:rPr>
              <a:t>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title"/>
          </p:nvPr>
        </p:nvSpPr>
        <p:spPr>
          <a:xfrm>
            <a:off x="1676400" y="161925"/>
            <a:ext cx="6781800" cy="1428750"/>
          </a:xfrm>
          <a:effectLst>
            <a:outerShdw dist="71842" dir="2700000" algn="ctr" rotWithShape="0">
              <a:schemeClr val="bg2"/>
            </a:outerShdw>
          </a:effectLst>
        </p:spPr>
        <p:txBody>
          <a:bodyPr/>
          <a:lstStyle/>
          <a:p>
            <a:pPr>
              <a:defRPr/>
            </a:pPr>
            <a:r>
              <a:rPr lang="en-US" b="1"/>
              <a:t>Calculating Rates of Return (or Yields)</a:t>
            </a:r>
          </a:p>
        </p:txBody>
      </p:sp>
      <p:sp>
        <p:nvSpPr>
          <p:cNvPr id="40964" name="Rectangle 4"/>
          <p:cNvSpPr>
            <a:spLocks noGrp="1" noChangeArrowheads="1"/>
          </p:cNvSpPr>
          <p:nvPr>
            <p:ph type="body" sz="half" idx="1"/>
          </p:nvPr>
        </p:nvSpPr>
        <p:spPr>
          <a:xfrm>
            <a:off x="685800" y="3200400"/>
            <a:ext cx="8077200" cy="3305175"/>
          </a:xfrm>
          <a:effectLst>
            <a:outerShdw algn="ctr" rotWithShape="0">
              <a:schemeClr val="bg2"/>
            </a:outerShdw>
          </a:effectLst>
        </p:spPr>
        <p:txBody>
          <a:bodyPr>
            <a:spAutoFit/>
          </a:bodyPr>
          <a:lstStyle/>
          <a:p>
            <a:pPr marL="457200" indent="-457200">
              <a:spcBef>
                <a:spcPct val="10000"/>
              </a:spcBef>
              <a:buFont typeface="Monotype Sorts" pitchFamily="2" charset="2"/>
              <a:buNone/>
              <a:defRPr/>
            </a:pPr>
            <a:r>
              <a:rPr lang="en-US" sz="3200" smtClean="0"/>
              <a:t>1.  Determine the expected </a:t>
            </a:r>
            <a:r>
              <a:rPr lang="en-US" sz="3200" smtClean="0">
                <a:solidFill>
                  <a:srgbClr val="42B200"/>
                </a:solidFill>
                <a:effectLst>
                  <a:outerShdw blurRad="38100" dist="38100" dir="2700000" algn="tl">
                    <a:srgbClr val="C0C0C0"/>
                  </a:outerShdw>
                </a:effectLst>
              </a:rPr>
              <a:t>cash flows</a:t>
            </a:r>
            <a:r>
              <a:rPr lang="en-US" sz="3200" smtClean="0"/>
              <a:t>.</a:t>
            </a:r>
          </a:p>
          <a:p>
            <a:pPr marL="457200" indent="-457200">
              <a:spcBef>
                <a:spcPct val="10000"/>
              </a:spcBef>
              <a:buFont typeface="Monotype Sorts" pitchFamily="2" charset="2"/>
              <a:buNone/>
              <a:defRPr/>
            </a:pPr>
            <a:r>
              <a:rPr lang="en-US" sz="3200" smtClean="0"/>
              <a:t>2.  Replace the intrinsic value (V) with the </a:t>
            </a:r>
            <a:r>
              <a:rPr lang="en-US" sz="3200" smtClean="0">
                <a:solidFill>
                  <a:schemeClr val="tx2"/>
                </a:solidFill>
                <a:effectLst>
                  <a:outerShdw blurRad="38100" dist="38100" dir="2700000" algn="tl">
                    <a:srgbClr val="C0C0C0"/>
                  </a:outerShdw>
                </a:effectLst>
              </a:rPr>
              <a:t>market price (P</a:t>
            </a:r>
            <a:r>
              <a:rPr lang="en-US" sz="3200" baseline="-25000" smtClean="0">
                <a:solidFill>
                  <a:schemeClr val="tx2"/>
                </a:solidFill>
                <a:effectLst>
                  <a:outerShdw blurRad="38100" dist="38100" dir="2700000" algn="tl">
                    <a:srgbClr val="C0C0C0"/>
                  </a:outerShdw>
                </a:effectLst>
              </a:rPr>
              <a:t>0</a:t>
            </a:r>
            <a:r>
              <a:rPr lang="en-US" sz="3200" smtClean="0">
                <a:solidFill>
                  <a:schemeClr val="tx2"/>
                </a:solidFill>
                <a:effectLst>
                  <a:outerShdw blurRad="38100" dist="38100" dir="2700000" algn="tl">
                    <a:srgbClr val="C0C0C0"/>
                  </a:outerShdw>
                </a:effectLst>
              </a:rPr>
              <a:t>)</a:t>
            </a:r>
            <a:r>
              <a:rPr lang="en-US" sz="3200" smtClean="0"/>
              <a:t>.</a:t>
            </a:r>
          </a:p>
          <a:p>
            <a:pPr marL="457200" indent="-457200">
              <a:spcBef>
                <a:spcPct val="10000"/>
              </a:spcBef>
              <a:buFont typeface="Monotype Sorts" pitchFamily="2" charset="2"/>
              <a:buNone/>
              <a:defRPr/>
            </a:pPr>
            <a:r>
              <a:rPr lang="en-US" sz="3200" smtClean="0"/>
              <a:t>3.  Solve for the </a:t>
            </a:r>
            <a:r>
              <a:rPr lang="en-US" sz="3200" i="1" smtClean="0">
                <a:solidFill>
                  <a:schemeClr val="hlink"/>
                </a:solidFill>
                <a:effectLst>
                  <a:outerShdw blurRad="38100" dist="38100" dir="2700000" algn="tl">
                    <a:srgbClr val="C0C0C0"/>
                  </a:outerShdw>
                </a:effectLst>
              </a:rPr>
              <a:t>market required rate of return </a:t>
            </a:r>
            <a:r>
              <a:rPr lang="en-US" sz="3200" smtClean="0"/>
              <a:t>that equates the </a:t>
            </a:r>
            <a:r>
              <a:rPr lang="en-US" sz="3200" smtClean="0">
                <a:solidFill>
                  <a:srgbClr val="42B200"/>
                </a:solidFill>
                <a:effectLst>
                  <a:outerShdw blurRad="38100" dist="38100" dir="2700000" algn="tl">
                    <a:srgbClr val="C0C0C0"/>
                  </a:outerShdw>
                </a:effectLst>
              </a:rPr>
              <a:t>discounted cash flows </a:t>
            </a:r>
            <a:r>
              <a:rPr lang="en-US" sz="3200" smtClean="0"/>
              <a:t>to the </a:t>
            </a:r>
            <a:r>
              <a:rPr lang="en-US" sz="3200" smtClean="0">
                <a:solidFill>
                  <a:schemeClr val="tx2"/>
                </a:solidFill>
                <a:effectLst>
                  <a:outerShdw blurRad="38100" dist="38100" dir="2700000" algn="tl">
                    <a:srgbClr val="C0C0C0"/>
                  </a:outerShdw>
                </a:effectLst>
              </a:rPr>
              <a:t>market price</a:t>
            </a:r>
            <a:r>
              <a:rPr lang="en-US" sz="3200" smtClean="0"/>
              <a:t>. </a:t>
            </a:r>
          </a:p>
        </p:txBody>
      </p:sp>
      <p:sp>
        <p:nvSpPr>
          <p:cNvPr id="64516" name="Rectangle 6"/>
          <p:cNvSpPr>
            <a:spLocks noGrp="1" noChangeArrowheads="1"/>
          </p:cNvSpPr>
          <p:nvPr>
            <p:ph type="body" sz="half" idx="2"/>
          </p:nvPr>
        </p:nvSpPr>
        <p:spPr>
          <a:xfrm>
            <a:off x="457200" y="1905000"/>
            <a:ext cx="8001000" cy="1447800"/>
          </a:xfrm>
        </p:spPr>
        <p:txBody>
          <a:bodyPr/>
          <a:lstStyle/>
          <a:p>
            <a:pPr algn="ctr">
              <a:buFont typeface="Monotype Sorts" pitchFamily="2" charset="2"/>
              <a:buNone/>
            </a:pPr>
            <a:r>
              <a:rPr lang="en-US" sz="4000" smtClean="0"/>
              <a:t>Steps to calculate the rate of return (or Yield).</a:t>
            </a:r>
          </a:p>
        </p:txBody>
      </p:sp>
      <p:sp>
        <p:nvSpPr>
          <p:cNvPr id="64517" name="Line 7"/>
          <p:cNvSpPr>
            <a:spLocks noChangeShapeType="1"/>
          </p:cNvSpPr>
          <p:nvPr/>
        </p:nvSpPr>
        <p:spPr bwMode="auto">
          <a:xfrm>
            <a:off x="762000" y="3276600"/>
            <a:ext cx="7467600" cy="0"/>
          </a:xfrm>
          <a:prstGeom prst="line">
            <a:avLst/>
          </a:prstGeom>
          <a:noFill/>
          <a:ln w="12700">
            <a:solidFill>
              <a:srgbClr val="000000"/>
            </a:solidFill>
            <a:prstDash val="sysDot"/>
            <a:round/>
            <a:headEnd/>
            <a:tailEnd/>
          </a:ln>
        </p:spPr>
        <p:txBody>
          <a:bodyPr/>
          <a:lstStyle/>
          <a:p>
            <a:endParaRPr lang="ar-SA"/>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6819900" y="5360988"/>
            <a:ext cx="438150" cy="412750"/>
          </a:xfrm>
          <a:prstGeom prst="rect">
            <a:avLst/>
          </a:prstGeom>
          <a:solidFill>
            <a:schemeClr val="accent1"/>
          </a:solidFill>
          <a:ln w="12700">
            <a:solidFill>
              <a:srgbClr val="000000"/>
            </a:solidFill>
            <a:miter lim="800000"/>
            <a:headEnd/>
            <a:tailEnd/>
          </a:ln>
        </p:spPr>
        <p:txBody>
          <a:bodyPr wrap="none" anchor="ctr"/>
          <a:lstStyle/>
          <a:p>
            <a:pPr eaLnBrk="0" hangingPunct="0"/>
            <a:endParaRPr lang="en-GB"/>
          </a:p>
        </p:txBody>
      </p:sp>
      <p:sp>
        <p:nvSpPr>
          <p:cNvPr id="65539" name="Rectangle 3"/>
          <p:cNvSpPr>
            <a:spLocks noChangeArrowheads="1"/>
          </p:cNvSpPr>
          <p:nvPr/>
        </p:nvSpPr>
        <p:spPr bwMode="auto">
          <a:xfrm>
            <a:off x="3479800" y="5354638"/>
            <a:ext cx="400050" cy="412750"/>
          </a:xfrm>
          <a:prstGeom prst="rect">
            <a:avLst/>
          </a:prstGeom>
          <a:solidFill>
            <a:schemeClr val="accent1"/>
          </a:solidFill>
          <a:ln w="12700">
            <a:solidFill>
              <a:srgbClr val="000000"/>
            </a:solidFill>
            <a:miter lim="800000"/>
            <a:headEnd/>
            <a:tailEnd/>
          </a:ln>
        </p:spPr>
        <p:txBody>
          <a:bodyPr wrap="none" anchor="ctr"/>
          <a:lstStyle/>
          <a:p>
            <a:pPr eaLnBrk="0" hangingPunct="0"/>
            <a:endParaRPr lang="en-GB"/>
          </a:p>
        </p:txBody>
      </p:sp>
      <p:sp>
        <p:nvSpPr>
          <p:cNvPr id="65540" name="Rectangle 4"/>
          <p:cNvSpPr>
            <a:spLocks noChangeArrowheads="1"/>
          </p:cNvSpPr>
          <p:nvPr/>
        </p:nvSpPr>
        <p:spPr bwMode="auto">
          <a:xfrm>
            <a:off x="5187950" y="4440238"/>
            <a:ext cx="444500" cy="444500"/>
          </a:xfrm>
          <a:prstGeom prst="rect">
            <a:avLst/>
          </a:prstGeom>
          <a:solidFill>
            <a:schemeClr val="accent1"/>
          </a:solidFill>
          <a:ln w="12700">
            <a:solidFill>
              <a:srgbClr val="000000"/>
            </a:solidFill>
            <a:miter lim="800000"/>
            <a:headEnd/>
            <a:tailEnd/>
          </a:ln>
        </p:spPr>
        <p:txBody>
          <a:bodyPr wrap="none" anchor="ctr"/>
          <a:lstStyle/>
          <a:p>
            <a:pPr eaLnBrk="0" hangingPunct="0"/>
            <a:endParaRPr lang="en-GB"/>
          </a:p>
        </p:txBody>
      </p:sp>
      <p:sp>
        <p:nvSpPr>
          <p:cNvPr id="65541" name="Rectangle 5"/>
          <p:cNvSpPr>
            <a:spLocks noChangeArrowheads="1"/>
          </p:cNvSpPr>
          <p:nvPr/>
        </p:nvSpPr>
        <p:spPr bwMode="auto">
          <a:xfrm>
            <a:off x="3206750" y="4440238"/>
            <a:ext cx="444500" cy="444500"/>
          </a:xfrm>
          <a:prstGeom prst="rect">
            <a:avLst/>
          </a:prstGeom>
          <a:solidFill>
            <a:schemeClr val="accent1"/>
          </a:solidFill>
          <a:ln w="12700">
            <a:solidFill>
              <a:srgbClr val="000000"/>
            </a:solidFill>
            <a:miter lim="800000"/>
            <a:headEnd/>
            <a:tailEnd/>
          </a:ln>
        </p:spPr>
        <p:txBody>
          <a:bodyPr wrap="none" anchor="ctr"/>
          <a:lstStyle/>
          <a:p>
            <a:pPr eaLnBrk="0" hangingPunct="0"/>
            <a:endParaRPr lang="en-GB"/>
          </a:p>
        </p:txBody>
      </p:sp>
      <p:sp>
        <p:nvSpPr>
          <p:cNvPr id="41991" name="Rectangle 7"/>
          <p:cNvSpPr>
            <a:spLocks noGrp="1" noChangeArrowheads="1"/>
          </p:cNvSpPr>
          <p:nvPr>
            <p:ph type="title"/>
          </p:nvPr>
        </p:nvSpPr>
        <p:spPr>
          <a:xfrm>
            <a:off x="1676400" y="763588"/>
            <a:ext cx="7162800" cy="758825"/>
          </a:xfrm>
          <a:effectLst>
            <a:outerShdw dist="71842" dir="2700000" algn="ctr" rotWithShape="0">
              <a:schemeClr val="bg2"/>
            </a:outerShdw>
          </a:effectLst>
        </p:spPr>
        <p:txBody>
          <a:bodyPr/>
          <a:lstStyle/>
          <a:p>
            <a:pPr>
              <a:defRPr/>
            </a:pPr>
            <a:r>
              <a:rPr lang="en-US" b="1"/>
              <a:t>Determining Bond YTM</a:t>
            </a:r>
          </a:p>
        </p:txBody>
      </p:sp>
      <p:sp>
        <p:nvSpPr>
          <p:cNvPr id="65543" name="Rectangle 8"/>
          <p:cNvSpPr>
            <a:spLocks noGrp="1" noChangeArrowheads="1"/>
          </p:cNvSpPr>
          <p:nvPr>
            <p:ph type="body" idx="1"/>
          </p:nvPr>
        </p:nvSpPr>
        <p:spPr>
          <a:xfrm>
            <a:off x="533400" y="1981200"/>
            <a:ext cx="8077200" cy="1752600"/>
          </a:xfrm>
          <a:effectLst>
            <a:outerShdw algn="ctr" rotWithShape="0">
              <a:schemeClr val="bg2"/>
            </a:outerShdw>
          </a:effectLst>
        </p:spPr>
        <p:txBody>
          <a:bodyPr/>
          <a:lstStyle/>
          <a:p>
            <a:pPr marL="0" indent="0" algn="ctr">
              <a:buFont typeface="Monotype Sorts" pitchFamily="2" charset="2"/>
              <a:buNone/>
            </a:pPr>
            <a:r>
              <a:rPr lang="en-US" sz="3500" smtClean="0"/>
              <a:t>Determine the Yield-to-Maturity (YTM) for the annual coupon paying bond with a finite life.</a:t>
            </a:r>
          </a:p>
        </p:txBody>
      </p:sp>
      <p:sp>
        <p:nvSpPr>
          <p:cNvPr id="65544" name="Rectangle 10"/>
          <p:cNvSpPr>
            <a:spLocks noChangeArrowheads="1"/>
          </p:cNvSpPr>
          <p:nvPr/>
        </p:nvSpPr>
        <p:spPr bwMode="auto">
          <a:xfrm>
            <a:off x="671513" y="4052888"/>
            <a:ext cx="1049337" cy="638175"/>
          </a:xfrm>
          <a:prstGeom prst="rect">
            <a:avLst/>
          </a:prstGeom>
          <a:noFill/>
          <a:ln w="12700">
            <a:noFill/>
            <a:miter lim="800000"/>
            <a:headEnd/>
            <a:tailEnd/>
          </a:ln>
        </p:spPr>
        <p:txBody>
          <a:bodyPr wrap="none" lIns="90488" tIns="44450" rIns="90488" bIns="44450">
            <a:spAutoFit/>
          </a:bodyPr>
          <a:lstStyle/>
          <a:p>
            <a:pPr eaLnBrk="0" hangingPunct="0"/>
            <a:r>
              <a:rPr lang="en-US"/>
              <a:t>P</a:t>
            </a:r>
            <a:r>
              <a:rPr lang="en-US" baseline="-25000"/>
              <a:t>0</a:t>
            </a:r>
            <a:r>
              <a:rPr lang="en-US"/>
              <a:t> =</a:t>
            </a:r>
          </a:p>
        </p:txBody>
      </p:sp>
      <p:sp>
        <p:nvSpPr>
          <p:cNvPr id="65545" name="Rectangle 11"/>
          <p:cNvSpPr>
            <a:spLocks noChangeArrowheads="1"/>
          </p:cNvSpPr>
          <p:nvPr/>
        </p:nvSpPr>
        <p:spPr bwMode="auto">
          <a:xfrm>
            <a:off x="1738313" y="3962400"/>
            <a:ext cx="522287" cy="758825"/>
          </a:xfrm>
          <a:prstGeom prst="rect">
            <a:avLst/>
          </a:prstGeom>
          <a:noFill/>
          <a:ln w="12700">
            <a:noFill/>
            <a:miter lim="800000"/>
            <a:headEnd/>
            <a:tailEnd/>
          </a:ln>
        </p:spPr>
        <p:txBody>
          <a:bodyPr wrap="none" lIns="90488" tIns="44450" rIns="90488" bIns="44450">
            <a:spAutoFit/>
          </a:bodyPr>
          <a:lstStyle/>
          <a:p>
            <a:pPr eaLnBrk="0" hangingPunct="0"/>
            <a:r>
              <a:rPr lang="en-US" sz="4400">
                <a:latin typeface="Symbol" pitchFamily="18" charset="2"/>
              </a:rPr>
              <a:t>S</a:t>
            </a:r>
          </a:p>
        </p:txBody>
      </p:sp>
      <p:sp>
        <p:nvSpPr>
          <p:cNvPr id="41996" name="Rectangle 12"/>
          <p:cNvSpPr>
            <a:spLocks noChangeArrowheads="1"/>
          </p:cNvSpPr>
          <p:nvPr/>
        </p:nvSpPr>
        <p:spPr bwMode="auto">
          <a:xfrm>
            <a:off x="1814513" y="3733800"/>
            <a:ext cx="366712" cy="4540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400">
                <a:solidFill>
                  <a:schemeClr val="hlink"/>
                </a:solidFill>
                <a:effectLst>
                  <a:outerShdw blurRad="38100" dist="38100" dir="2700000" algn="tl">
                    <a:srgbClr val="C0C0C0"/>
                  </a:outerShdw>
                </a:effectLst>
                <a:latin typeface="Arial" charset="0"/>
              </a:rPr>
              <a:t>n</a:t>
            </a:r>
          </a:p>
        </p:txBody>
      </p:sp>
      <p:sp>
        <p:nvSpPr>
          <p:cNvPr id="65547" name="Rectangle 13"/>
          <p:cNvSpPr>
            <a:spLocks noChangeArrowheads="1"/>
          </p:cNvSpPr>
          <p:nvPr/>
        </p:nvSpPr>
        <p:spPr bwMode="auto">
          <a:xfrm>
            <a:off x="1738313" y="4618038"/>
            <a:ext cx="554037" cy="393700"/>
          </a:xfrm>
          <a:prstGeom prst="rect">
            <a:avLst/>
          </a:prstGeom>
          <a:noFill/>
          <a:ln w="12700">
            <a:noFill/>
            <a:miter lim="800000"/>
            <a:headEnd/>
            <a:tailEnd/>
          </a:ln>
        </p:spPr>
        <p:txBody>
          <a:bodyPr wrap="none" lIns="90488" tIns="44450" rIns="90488" bIns="44450">
            <a:spAutoFit/>
          </a:bodyPr>
          <a:lstStyle/>
          <a:p>
            <a:pPr eaLnBrk="0" hangingPunct="0"/>
            <a:r>
              <a:rPr lang="en-US" sz="2000"/>
              <a:t>t=1</a:t>
            </a:r>
          </a:p>
        </p:txBody>
      </p:sp>
      <p:sp>
        <p:nvSpPr>
          <p:cNvPr id="65548" name="Rectangle 14"/>
          <p:cNvSpPr>
            <a:spLocks noChangeArrowheads="1"/>
          </p:cNvSpPr>
          <p:nvPr/>
        </p:nvSpPr>
        <p:spPr bwMode="auto">
          <a:xfrm>
            <a:off x="2424113" y="4373563"/>
            <a:ext cx="1516062" cy="515937"/>
          </a:xfrm>
          <a:prstGeom prst="rect">
            <a:avLst/>
          </a:prstGeom>
          <a:noFill/>
          <a:ln w="12700">
            <a:noFill/>
            <a:miter lim="800000"/>
            <a:headEnd/>
            <a:tailEnd/>
          </a:ln>
        </p:spPr>
        <p:txBody>
          <a:bodyPr wrap="none" lIns="90488" tIns="44450" rIns="90488" bIns="44450">
            <a:spAutoFit/>
          </a:bodyPr>
          <a:lstStyle/>
          <a:p>
            <a:pPr eaLnBrk="0" hangingPunct="0"/>
            <a:r>
              <a:rPr lang="en-US" sz="2800"/>
              <a:t>(1 + </a:t>
            </a:r>
            <a:r>
              <a:rPr lang="en-US" sz="2800">
                <a:solidFill>
                  <a:srgbClr val="42B200"/>
                </a:solidFill>
              </a:rPr>
              <a:t>k</a:t>
            </a:r>
            <a:r>
              <a:rPr lang="en-US" sz="2800" baseline="-25000">
                <a:solidFill>
                  <a:srgbClr val="42B200"/>
                </a:solidFill>
              </a:rPr>
              <a:t>d</a:t>
            </a:r>
            <a:r>
              <a:rPr lang="en-US" sz="2800" baseline="-25000">
                <a:solidFill>
                  <a:srgbClr val="014A01"/>
                </a:solidFill>
              </a:rPr>
              <a:t> </a:t>
            </a:r>
            <a:r>
              <a:rPr lang="en-US" sz="2800"/>
              <a:t>)</a:t>
            </a:r>
            <a:r>
              <a:rPr lang="en-US" sz="2800" baseline="30000"/>
              <a:t>t</a:t>
            </a:r>
          </a:p>
        </p:txBody>
      </p:sp>
      <p:sp>
        <p:nvSpPr>
          <p:cNvPr id="65549" name="Line 15"/>
          <p:cNvSpPr>
            <a:spLocks noChangeShapeType="1"/>
          </p:cNvSpPr>
          <p:nvPr/>
        </p:nvSpPr>
        <p:spPr bwMode="auto">
          <a:xfrm>
            <a:off x="2514600" y="4357688"/>
            <a:ext cx="1371600" cy="0"/>
          </a:xfrm>
          <a:prstGeom prst="line">
            <a:avLst/>
          </a:prstGeom>
          <a:noFill/>
          <a:ln w="25400">
            <a:solidFill>
              <a:srgbClr val="000000"/>
            </a:solidFill>
            <a:round/>
            <a:headEnd/>
            <a:tailEnd/>
          </a:ln>
        </p:spPr>
        <p:txBody>
          <a:bodyPr/>
          <a:lstStyle/>
          <a:p>
            <a:endParaRPr lang="ar-SA"/>
          </a:p>
        </p:txBody>
      </p:sp>
      <p:sp>
        <p:nvSpPr>
          <p:cNvPr id="65550" name="Rectangle 16"/>
          <p:cNvSpPr>
            <a:spLocks noChangeArrowheads="1"/>
          </p:cNvSpPr>
          <p:nvPr/>
        </p:nvSpPr>
        <p:spPr bwMode="auto">
          <a:xfrm>
            <a:off x="2957513" y="3824288"/>
            <a:ext cx="307975"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I</a:t>
            </a:r>
          </a:p>
        </p:txBody>
      </p:sp>
      <p:sp>
        <p:nvSpPr>
          <p:cNvPr id="42001" name="Rectangle 17"/>
          <p:cNvSpPr>
            <a:spLocks noChangeArrowheads="1"/>
          </p:cNvSpPr>
          <p:nvPr/>
        </p:nvSpPr>
        <p:spPr bwMode="auto">
          <a:xfrm>
            <a:off x="1281113" y="5043488"/>
            <a:ext cx="6775450" cy="63817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3200">
                <a:latin typeface="Arial" charset="0"/>
              </a:rPr>
              <a:t>=  </a:t>
            </a:r>
            <a:r>
              <a:rPr lang="en-US" sz="3200">
                <a:solidFill>
                  <a:schemeClr val="tx2"/>
                </a:solidFill>
                <a:latin typeface="Arial" charset="0"/>
              </a:rPr>
              <a:t>I </a:t>
            </a:r>
            <a:r>
              <a:rPr lang="en-US" sz="3200">
                <a:latin typeface="Arial" charset="0"/>
              </a:rPr>
              <a:t>(PVIFA </a:t>
            </a:r>
            <a:r>
              <a:rPr lang="en-US" baseline="-25000">
                <a:solidFill>
                  <a:srgbClr val="42B200"/>
                </a:solidFill>
                <a:latin typeface="Arial" charset="0"/>
              </a:rPr>
              <a:t>k</a:t>
            </a:r>
            <a:r>
              <a:rPr lang="en-US" baseline="-50000">
                <a:solidFill>
                  <a:srgbClr val="42B200"/>
                </a:solidFill>
                <a:latin typeface="Arial" charset="0"/>
              </a:rPr>
              <a:t>d</a:t>
            </a:r>
            <a:r>
              <a:rPr lang="en-US" baseline="-50000">
                <a:solidFill>
                  <a:srgbClr val="014A01"/>
                </a:solidFill>
                <a:latin typeface="Arial" charset="0"/>
              </a:rPr>
              <a:t> </a:t>
            </a:r>
            <a:r>
              <a:rPr lang="en-US" baseline="-25000">
                <a:latin typeface="Arial" charset="0"/>
              </a:rPr>
              <a:t>, </a:t>
            </a:r>
            <a:r>
              <a:rPr lang="en-US" sz="4000" baseline="-25000">
                <a:solidFill>
                  <a:schemeClr val="hlink"/>
                </a:solidFill>
                <a:effectLst>
                  <a:outerShdw blurRad="38100" dist="38100" dir="2700000" algn="tl">
                    <a:srgbClr val="C0C0C0"/>
                  </a:outerShdw>
                </a:effectLst>
                <a:latin typeface="Arial" charset="0"/>
              </a:rPr>
              <a:t>n</a:t>
            </a:r>
            <a:r>
              <a:rPr lang="en-US">
                <a:latin typeface="Arial" charset="0"/>
              </a:rPr>
              <a:t>) + </a:t>
            </a:r>
            <a:r>
              <a:rPr lang="en-US" sz="3200">
                <a:solidFill>
                  <a:schemeClr val="tx2"/>
                </a:solidFill>
                <a:latin typeface="Arial" charset="0"/>
              </a:rPr>
              <a:t>MV </a:t>
            </a:r>
            <a:r>
              <a:rPr lang="en-US" sz="3200">
                <a:latin typeface="Arial" charset="0"/>
              </a:rPr>
              <a:t>(PVIF </a:t>
            </a:r>
            <a:r>
              <a:rPr lang="en-US" baseline="-25000">
                <a:solidFill>
                  <a:srgbClr val="42B200"/>
                </a:solidFill>
                <a:latin typeface="Arial" charset="0"/>
              </a:rPr>
              <a:t>k</a:t>
            </a:r>
            <a:r>
              <a:rPr lang="en-US" baseline="-50000">
                <a:solidFill>
                  <a:srgbClr val="42B200"/>
                </a:solidFill>
                <a:latin typeface="Arial" charset="0"/>
              </a:rPr>
              <a:t>d</a:t>
            </a:r>
            <a:r>
              <a:rPr lang="en-US" baseline="-50000">
                <a:solidFill>
                  <a:srgbClr val="014A01"/>
                </a:solidFill>
                <a:latin typeface="Arial" charset="0"/>
              </a:rPr>
              <a:t> </a:t>
            </a:r>
            <a:r>
              <a:rPr lang="en-US" baseline="-25000">
                <a:latin typeface="Arial" charset="0"/>
              </a:rPr>
              <a:t>, </a:t>
            </a:r>
            <a:r>
              <a:rPr lang="en-US" sz="4000" baseline="-25000">
                <a:solidFill>
                  <a:schemeClr val="hlink"/>
                </a:solidFill>
                <a:effectLst>
                  <a:outerShdw blurRad="38100" dist="38100" dir="2700000" algn="tl">
                    <a:srgbClr val="C0C0C0"/>
                  </a:outerShdw>
                </a:effectLst>
                <a:latin typeface="Arial" charset="0"/>
              </a:rPr>
              <a:t>n</a:t>
            </a:r>
            <a:r>
              <a:rPr lang="en-US">
                <a:latin typeface="Arial" charset="0"/>
              </a:rPr>
              <a:t>) </a:t>
            </a:r>
          </a:p>
        </p:txBody>
      </p:sp>
      <p:sp>
        <p:nvSpPr>
          <p:cNvPr id="42002" name="Rectangle 18"/>
          <p:cNvSpPr>
            <a:spLocks noChangeArrowheads="1"/>
          </p:cNvSpPr>
          <p:nvPr/>
        </p:nvSpPr>
        <p:spPr bwMode="auto">
          <a:xfrm>
            <a:off x="4405313" y="4373563"/>
            <a:ext cx="1598612" cy="515937"/>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800">
                <a:latin typeface="Arial" charset="0"/>
              </a:rPr>
              <a:t>(1 + </a:t>
            </a:r>
            <a:r>
              <a:rPr lang="en-US" sz="2800">
                <a:solidFill>
                  <a:srgbClr val="42B200"/>
                </a:solidFill>
                <a:latin typeface="Arial" charset="0"/>
              </a:rPr>
              <a:t>k</a:t>
            </a:r>
            <a:r>
              <a:rPr lang="en-US" sz="2800" baseline="-25000">
                <a:solidFill>
                  <a:srgbClr val="42B200"/>
                </a:solidFill>
                <a:latin typeface="Arial" charset="0"/>
              </a:rPr>
              <a:t>d</a:t>
            </a:r>
            <a:r>
              <a:rPr lang="en-US" sz="2800" baseline="-25000">
                <a:solidFill>
                  <a:srgbClr val="014A01"/>
                </a:solidFill>
                <a:latin typeface="Arial" charset="0"/>
              </a:rPr>
              <a:t> </a:t>
            </a:r>
            <a:r>
              <a:rPr lang="en-US" sz="2800">
                <a:latin typeface="Arial" charset="0"/>
              </a:rPr>
              <a:t>)</a:t>
            </a:r>
            <a:r>
              <a:rPr lang="en-US" sz="3200" baseline="30000">
                <a:solidFill>
                  <a:schemeClr val="hlink"/>
                </a:solidFill>
                <a:effectLst>
                  <a:outerShdw blurRad="38100" dist="38100" dir="2700000" algn="tl">
                    <a:srgbClr val="C0C0C0"/>
                  </a:outerShdw>
                </a:effectLst>
                <a:latin typeface="Arial" charset="0"/>
              </a:rPr>
              <a:t>n</a:t>
            </a:r>
          </a:p>
        </p:txBody>
      </p:sp>
      <p:sp>
        <p:nvSpPr>
          <p:cNvPr id="65553" name="Rectangle 19"/>
          <p:cNvSpPr>
            <a:spLocks noChangeArrowheads="1"/>
          </p:cNvSpPr>
          <p:nvPr/>
        </p:nvSpPr>
        <p:spPr bwMode="auto">
          <a:xfrm>
            <a:off x="4024313" y="4052888"/>
            <a:ext cx="447675" cy="638175"/>
          </a:xfrm>
          <a:prstGeom prst="rect">
            <a:avLst/>
          </a:prstGeom>
          <a:noFill/>
          <a:ln w="12700">
            <a:noFill/>
            <a:miter lim="800000"/>
            <a:headEnd/>
            <a:tailEnd/>
          </a:ln>
        </p:spPr>
        <p:txBody>
          <a:bodyPr wrap="none" lIns="90488" tIns="44450" rIns="90488" bIns="44450">
            <a:spAutoFit/>
          </a:bodyPr>
          <a:lstStyle/>
          <a:p>
            <a:pPr eaLnBrk="0" hangingPunct="0"/>
            <a:r>
              <a:rPr lang="en-US"/>
              <a:t>+</a:t>
            </a:r>
          </a:p>
        </p:txBody>
      </p:sp>
      <p:sp>
        <p:nvSpPr>
          <p:cNvPr id="65554" name="Line 20"/>
          <p:cNvSpPr>
            <a:spLocks noChangeShapeType="1"/>
          </p:cNvSpPr>
          <p:nvPr/>
        </p:nvSpPr>
        <p:spPr bwMode="auto">
          <a:xfrm>
            <a:off x="4572000" y="4357688"/>
            <a:ext cx="1371600" cy="0"/>
          </a:xfrm>
          <a:prstGeom prst="line">
            <a:avLst/>
          </a:prstGeom>
          <a:noFill/>
          <a:ln w="25400">
            <a:solidFill>
              <a:srgbClr val="000000"/>
            </a:solidFill>
            <a:round/>
            <a:headEnd/>
            <a:tailEnd/>
          </a:ln>
        </p:spPr>
        <p:txBody>
          <a:bodyPr/>
          <a:lstStyle/>
          <a:p>
            <a:endParaRPr lang="ar-SA"/>
          </a:p>
        </p:txBody>
      </p:sp>
      <p:sp>
        <p:nvSpPr>
          <p:cNvPr id="65555" name="Rectangle 21"/>
          <p:cNvSpPr>
            <a:spLocks noChangeArrowheads="1"/>
          </p:cNvSpPr>
          <p:nvPr/>
        </p:nvSpPr>
        <p:spPr bwMode="auto">
          <a:xfrm>
            <a:off x="4710113" y="3824288"/>
            <a:ext cx="866775"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MV</a:t>
            </a:r>
          </a:p>
        </p:txBody>
      </p:sp>
      <p:sp>
        <p:nvSpPr>
          <p:cNvPr id="65556" name="Rectangle 22"/>
          <p:cNvSpPr>
            <a:spLocks noChangeArrowheads="1"/>
          </p:cNvSpPr>
          <p:nvPr/>
        </p:nvSpPr>
        <p:spPr bwMode="auto">
          <a:xfrm>
            <a:off x="1274763" y="5846763"/>
            <a:ext cx="1814512" cy="588962"/>
          </a:xfrm>
          <a:prstGeom prst="rect">
            <a:avLst/>
          </a:prstGeom>
          <a:solidFill>
            <a:schemeClr val="accent1"/>
          </a:solidFill>
          <a:ln w="12700">
            <a:solidFill>
              <a:srgbClr val="000000"/>
            </a:solidFill>
            <a:miter lim="800000"/>
            <a:headEnd/>
            <a:tailEnd/>
          </a:ln>
        </p:spPr>
        <p:txBody>
          <a:bodyPr wrap="none" lIns="90488" tIns="44450" rIns="90488" bIns="44450">
            <a:spAutoFit/>
          </a:bodyPr>
          <a:lstStyle/>
          <a:p>
            <a:pPr eaLnBrk="0" hangingPunct="0"/>
            <a:r>
              <a:rPr lang="en-US" sz="2800">
                <a:solidFill>
                  <a:srgbClr val="42B200"/>
                </a:solidFill>
              </a:rPr>
              <a:t>k</a:t>
            </a:r>
            <a:r>
              <a:rPr lang="en-US" sz="2800" baseline="-25000">
                <a:solidFill>
                  <a:srgbClr val="42B200"/>
                </a:solidFill>
              </a:rPr>
              <a:t>d</a:t>
            </a:r>
            <a:r>
              <a:rPr lang="en-US" sz="2800" baseline="-25000">
                <a:solidFill>
                  <a:srgbClr val="014A01"/>
                </a:solidFill>
              </a:rPr>
              <a:t> </a:t>
            </a:r>
            <a:r>
              <a:rPr lang="en-US" sz="3200"/>
              <a:t>= YTM</a:t>
            </a:r>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title"/>
          </p:nvPr>
        </p:nvSpPr>
        <p:spPr>
          <a:xfrm>
            <a:off x="1676400" y="725488"/>
            <a:ext cx="7086600" cy="758825"/>
          </a:xfrm>
          <a:effectLst>
            <a:outerShdw dist="71842" dir="2700000" algn="ctr" rotWithShape="0">
              <a:schemeClr val="bg2"/>
            </a:outerShdw>
          </a:effectLst>
        </p:spPr>
        <p:txBody>
          <a:bodyPr/>
          <a:lstStyle/>
          <a:p>
            <a:pPr>
              <a:defRPr/>
            </a:pPr>
            <a:r>
              <a:rPr lang="en-US" b="1"/>
              <a:t>Determining the YTM</a:t>
            </a:r>
          </a:p>
        </p:txBody>
      </p:sp>
      <p:sp>
        <p:nvSpPr>
          <p:cNvPr id="43012" name="Rectangle 4"/>
          <p:cNvSpPr>
            <a:spLocks noGrp="1" noChangeArrowheads="1"/>
          </p:cNvSpPr>
          <p:nvPr>
            <p:ph type="body" idx="1"/>
          </p:nvPr>
        </p:nvSpPr>
        <p:spPr>
          <a:xfrm>
            <a:off x="228600" y="1752600"/>
            <a:ext cx="8534400" cy="4702175"/>
          </a:xfrm>
          <a:effectLst>
            <a:outerShdw algn="ctr" rotWithShape="0">
              <a:schemeClr val="bg2"/>
            </a:outerShdw>
          </a:effectLst>
        </p:spPr>
        <p:txBody>
          <a:bodyPr>
            <a:spAutoFit/>
          </a:bodyPr>
          <a:lstStyle/>
          <a:p>
            <a:pPr marL="0" indent="0" algn="ctr">
              <a:buFont typeface="Monotype Sorts" pitchFamily="2" charset="2"/>
              <a:buNone/>
              <a:defRPr/>
            </a:pPr>
            <a:r>
              <a:rPr lang="en-US" dirty="0" smtClean="0"/>
              <a:t>Julie Miller want to determine the YTM for an issue of outstanding bonds at </a:t>
            </a:r>
            <a:r>
              <a:rPr lang="en-US" i="1" dirty="0" smtClean="0"/>
              <a:t>Basket Wonders (BW)</a:t>
            </a:r>
            <a:r>
              <a:rPr lang="en-US" dirty="0" smtClean="0"/>
              <a:t>. </a:t>
            </a:r>
            <a:r>
              <a:rPr lang="en-US" i="1" dirty="0" smtClean="0"/>
              <a:t>BW</a:t>
            </a:r>
            <a:r>
              <a:rPr lang="en-US" dirty="0" smtClean="0"/>
              <a:t> has an issue of </a:t>
            </a:r>
            <a:r>
              <a:rPr lang="en-US" dirty="0" smtClean="0">
                <a:solidFill>
                  <a:schemeClr val="tx2"/>
                </a:solidFill>
              </a:rPr>
              <a:t>10% annual coupon </a:t>
            </a:r>
            <a:r>
              <a:rPr lang="en-US" dirty="0" smtClean="0"/>
              <a:t>bonds with </a:t>
            </a:r>
            <a:r>
              <a:rPr lang="en-US" dirty="0" smtClean="0">
                <a:solidFill>
                  <a:schemeClr val="hlink"/>
                </a:solidFill>
              </a:rPr>
              <a:t>15 years </a:t>
            </a:r>
            <a:r>
              <a:rPr lang="en-US" dirty="0" smtClean="0"/>
              <a:t>left to maturity. The     bonds have a par value of $1,000 and a current market value of </a:t>
            </a:r>
            <a:r>
              <a:rPr lang="en-US" i="1" dirty="0" smtClean="0">
                <a:effectLst>
                  <a:outerShdw blurRad="38100" dist="38100" dir="2700000" algn="tl">
                    <a:srgbClr val="C0C0C0"/>
                  </a:outerShdw>
                </a:effectLst>
              </a:rPr>
              <a:t>$1,250</a:t>
            </a:r>
            <a:r>
              <a:rPr lang="en-US" dirty="0" smtClean="0"/>
              <a:t>.</a:t>
            </a:r>
          </a:p>
          <a:p>
            <a:pPr marL="0" indent="0" algn="ctr">
              <a:buFont typeface="Monotype Sorts" pitchFamily="2" charset="2"/>
              <a:buNone/>
              <a:defRPr/>
            </a:pPr>
            <a:r>
              <a:rPr lang="en-US" i="1" dirty="0" smtClean="0">
                <a:solidFill>
                  <a:srgbClr val="42B200"/>
                </a:solidFill>
                <a:effectLst>
                  <a:outerShdw blurRad="38100" dist="38100" dir="2700000" algn="tl">
                    <a:srgbClr val="C0C0C0"/>
                  </a:outerShdw>
                </a:effectLst>
              </a:rPr>
              <a:t>What is the YTM?</a:t>
            </a:r>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title"/>
          </p:nvPr>
        </p:nvSpPr>
        <p:spPr>
          <a:xfrm>
            <a:off x="1676400" y="684213"/>
            <a:ext cx="6781800" cy="758825"/>
          </a:xfrm>
          <a:effectLst>
            <a:outerShdw dist="71842" dir="2700000" algn="ctr" rotWithShape="0">
              <a:schemeClr val="bg2"/>
            </a:outerShdw>
          </a:effectLst>
        </p:spPr>
        <p:txBody>
          <a:bodyPr/>
          <a:lstStyle/>
          <a:p>
            <a:pPr>
              <a:defRPr/>
            </a:pPr>
            <a:r>
              <a:rPr lang="en-US" b="1"/>
              <a:t>YTM Solution (Try 9%)</a:t>
            </a:r>
          </a:p>
        </p:txBody>
      </p:sp>
      <p:sp>
        <p:nvSpPr>
          <p:cNvPr id="44037" name="Rectangle 5"/>
          <p:cNvSpPr>
            <a:spLocks noGrp="1" noChangeArrowheads="1"/>
          </p:cNvSpPr>
          <p:nvPr>
            <p:ph type="body" sz="half" idx="2"/>
          </p:nvPr>
        </p:nvSpPr>
        <p:spPr>
          <a:xfrm>
            <a:off x="546100" y="1828800"/>
            <a:ext cx="8001000" cy="4591050"/>
          </a:xfrm>
        </p:spPr>
        <p:txBody>
          <a:bodyPr>
            <a:spAutoFit/>
          </a:bodyPr>
          <a:lstStyle/>
          <a:p>
            <a:pPr>
              <a:buFont typeface="Monotype Sorts" pitchFamily="2" charset="2"/>
              <a:buNone/>
              <a:defRPr/>
            </a:pPr>
            <a:r>
              <a:rPr lang="en-US" sz="3600" dirty="0" smtClean="0">
                <a:effectLst>
                  <a:outerShdw blurRad="38100" dist="38100" dir="2700000" algn="tl">
                    <a:srgbClr val="C0C0C0"/>
                  </a:outerShdw>
                </a:effectLst>
              </a:rPr>
              <a:t>$1,250</a:t>
            </a:r>
            <a:r>
              <a:rPr lang="en-US" sz="3600" dirty="0" smtClean="0"/>
              <a:t> 	= 	$100(PVIFA</a:t>
            </a:r>
            <a:r>
              <a:rPr lang="en-US" sz="3600" baseline="-25000" dirty="0" smtClean="0">
                <a:solidFill>
                  <a:srgbClr val="42B200"/>
                </a:solidFill>
              </a:rPr>
              <a:t>9%</a:t>
            </a:r>
            <a:r>
              <a:rPr lang="en-US" sz="3600" baseline="-25000" dirty="0" smtClean="0"/>
              <a:t>,</a:t>
            </a:r>
            <a:r>
              <a:rPr lang="en-US" sz="3600" baseline="-25000" dirty="0" smtClean="0">
                <a:solidFill>
                  <a:schemeClr val="hlink"/>
                </a:solidFill>
              </a:rPr>
              <a:t>15</a:t>
            </a:r>
            <a:r>
              <a:rPr lang="en-US" sz="3600" dirty="0" smtClean="0"/>
              <a:t>) + 				$1,000(PVIF</a:t>
            </a:r>
            <a:r>
              <a:rPr lang="en-US" sz="3600" baseline="-25000" dirty="0" smtClean="0">
                <a:solidFill>
                  <a:srgbClr val="42B200"/>
                </a:solidFill>
              </a:rPr>
              <a:t>9%</a:t>
            </a:r>
            <a:r>
              <a:rPr lang="en-US" sz="3600" baseline="-25000" dirty="0" smtClean="0"/>
              <a:t>, </a:t>
            </a:r>
            <a:r>
              <a:rPr lang="en-US" sz="3600" baseline="-25000" dirty="0" smtClean="0">
                <a:solidFill>
                  <a:schemeClr val="hlink"/>
                </a:solidFill>
              </a:rPr>
              <a:t>15</a:t>
            </a:r>
            <a:r>
              <a:rPr lang="en-US" sz="3600" dirty="0" smtClean="0"/>
              <a:t>)</a:t>
            </a:r>
          </a:p>
          <a:p>
            <a:pPr>
              <a:buFont typeface="Monotype Sorts" pitchFamily="2" charset="2"/>
              <a:buNone/>
              <a:defRPr/>
            </a:pPr>
            <a:r>
              <a:rPr lang="en-US" sz="3600" dirty="0" smtClean="0">
                <a:effectLst>
                  <a:outerShdw blurRad="38100" dist="38100" dir="2700000" algn="tl">
                    <a:srgbClr val="C0C0C0"/>
                  </a:outerShdw>
                </a:effectLst>
              </a:rPr>
              <a:t>$1,250</a:t>
            </a:r>
            <a:r>
              <a:rPr lang="en-US" sz="3600" dirty="0" smtClean="0"/>
              <a:t> 	= 	$100(8.061) + 					$1,000(0.275)</a:t>
            </a:r>
          </a:p>
          <a:p>
            <a:pPr>
              <a:buFont typeface="Monotype Sorts" pitchFamily="2" charset="2"/>
              <a:buNone/>
              <a:defRPr/>
            </a:pPr>
            <a:r>
              <a:rPr lang="en-US" sz="3600" dirty="0" smtClean="0">
                <a:effectLst>
                  <a:outerShdw blurRad="38100" dist="38100" dir="2700000" algn="tl">
                    <a:srgbClr val="C0C0C0"/>
                  </a:outerShdw>
                </a:effectLst>
              </a:rPr>
              <a:t>$1,250</a:t>
            </a:r>
            <a:r>
              <a:rPr lang="en-US" sz="3600" dirty="0" smtClean="0"/>
              <a:t> 	= 	$806.10 + $275.00</a:t>
            </a:r>
          </a:p>
          <a:p>
            <a:pPr>
              <a:buFont typeface="Monotype Sorts" pitchFamily="2" charset="2"/>
              <a:buNone/>
              <a:defRPr/>
            </a:pPr>
            <a:r>
              <a:rPr lang="en-US" sz="3600" dirty="0" smtClean="0"/>
              <a:t>			=	</a:t>
            </a:r>
            <a:r>
              <a:rPr lang="en-US" sz="3600" dirty="0" smtClean="0">
                <a:solidFill>
                  <a:schemeClr val="tx2"/>
                </a:solidFill>
                <a:effectLst>
                  <a:outerShdw blurRad="38100" dist="38100" dir="2700000" algn="tl">
                    <a:srgbClr val="C0C0C0"/>
                  </a:outerShdw>
                </a:effectLst>
              </a:rPr>
              <a:t>$1,081.10						[</a:t>
            </a:r>
            <a:r>
              <a:rPr lang="en-US" sz="3600" i="1" dirty="0" smtClean="0">
                <a:solidFill>
                  <a:schemeClr val="tx2"/>
                </a:solidFill>
                <a:effectLst>
                  <a:outerShdw blurRad="38100" dist="38100" dir="2700000" algn="tl">
                    <a:srgbClr val="C0C0C0"/>
                  </a:outerShdw>
                </a:effectLst>
              </a:rPr>
              <a:t>Rate is too high!</a:t>
            </a:r>
            <a:r>
              <a:rPr lang="en-US" sz="3600" dirty="0" smtClean="0">
                <a:solidFill>
                  <a:schemeClr val="tx2"/>
                </a:solidFill>
                <a:effectLst>
                  <a:outerShdw blurRad="38100" dist="38100" dir="2700000" algn="tl">
                    <a:srgbClr val="C0C0C0"/>
                  </a:outerShdw>
                </a:effectLst>
              </a:rPr>
              <a:t>]</a:t>
            </a:r>
          </a:p>
        </p:txBody>
      </p:sp>
      <p:sp>
        <p:nvSpPr>
          <p:cNvPr id="67588" name="Rectangle 6"/>
          <p:cNvSpPr>
            <a:spLocks noChangeArrowheads="1"/>
          </p:cNvSpPr>
          <p:nvPr/>
        </p:nvSpPr>
        <p:spPr bwMode="auto">
          <a:xfrm>
            <a:off x="6473825" y="3703638"/>
            <a:ext cx="422275" cy="579437"/>
          </a:xfrm>
          <a:prstGeom prst="rect">
            <a:avLst/>
          </a:prstGeom>
          <a:noFill/>
          <a:ln w="12700">
            <a:noFill/>
            <a:miter lim="800000"/>
            <a:headEnd/>
            <a:tailEnd/>
          </a:ln>
        </p:spPr>
        <p:txBody>
          <a:bodyPr wrap="none" anchor="ctr"/>
          <a:lstStyle/>
          <a:p>
            <a:pPr eaLnBrk="0" hangingPunct="0"/>
            <a:endParaRPr lang="en-GB"/>
          </a:p>
        </p:txBody>
      </p:sp>
      <p:sp>
        <p:nvSpPr>
          <p:cNvPr id="67589" name="Line 7"/>
          <p:cNvSpPr>
            <a:spLocks noChangeShapeType="1"/>
          </p:cNvSpPr>
          <p:nvPr/>
        </p:nvSpPr>
        <p:spPr bwMode="auto">
          <a:xfrm flipH="1">
            <a:off x="2527300" y="5334000"/>
            <a:ext cx="152400" cy="381000"/>
          </a:xfrm>
          <a:prstGeom prst="line">
            <a:avLst/>
          </a:prstGeom>
          <a:noFill/>
          <a:ln w="25400">
            <a:solidFill>
              <a:srgbClr val="000000"/>
            </a:solidFill>
            <a:round/>
            <a:headEnd/>
            <a:tailEnd/>
          </a:ln>
        </p:spPr>
        <p:txBody>
          <a:bodyPr/>
          <a:lstStyle/>
          <a:p>
            <a:endParaRPr lang="ar-SA"/>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title"/>
          </p:nvPr>
        </p:nvSpPr>
        <p:spPr>
          <a:xfrm>
            <a:off x="1676400" y="684213"/>
            <a:ext cx="6781800" cy="758825"/>
          </a:xfrm>
          <a:effectLst>
            <a:outerShdw dist="71842" dir="2700000" algn="ctr" rotWithShape="0">
              <a:schemeClr val="bg2"/>
            </a:outerShdw>
          </a:effectLst>
        </p:spPr>
        <p:txBody>
          <a:bodyPr/>
          <a:lstStyle/>
          <a:p>
            <a:pPr>
              <a:defRPr/>
            </a:pPr>
            <a:r>
              <a:rPr lang="en-US" b="1"/>
              <a:t>YTM Solution (Try 7%)</a:t>
            </a:r>
          </a:p>
        </p:txBody>
      </p:sp>
      <p:sp>
        <p:nvSpPr>
          <p:cNvPr id="45061" name="Rectangle 5"/>
          <p:cNvSpPr>
            <a:spLocks noGrp="1" noChangeArrowheads="1"/>
          </p:cNvSpPr>
          <p:nvPr>
            <p:ph type="body" sz="half" idx="2"/>
          </p:nvPr>
        </p:nvSpPr>
        <p:spPr>
          <a:xfrm>
            <a:off x="546100" y="1828800"/>
            <a:ext cx="8001000" cy="4591050"/>
          </a:xfrm>
        </p:spPr>
        <p:txBody>
          <a:bodyPr/>
          <a:lstStyle/>
          <a:p>
            <a:pPr>
              <a:buFont typeface="Monotype Sorts" pitchFamily="2" charset="2"/>
              <a:buNone/>
              <a:defRPr/>
            </a:pPr>
            <a:r>
              <a:rPr lang="en-US" sz="3600" dirty="0" smtClean="0">
                <a:effectLst>
                  <a:outerShdw blurRad="38100" dist="38100" dir="2700000" algn="tl">
                    <a:srgbClr val="C0C0C0"/>
                  </a:outerShdw>
                </a:effectLst>
              </a:rPr>
              <a:t>$1,250</a:t>
            </a:r>
            <a:r>
              <a:rPr lang="en-US" sz="3600" dirty="0" smtClean="0"/>
              <a:t> 	= 	$100(PVIFA</a:t>
            </a:r>
            <a:r>
              <a:rPr lang="en-US" sz="3600" baseline="-25000" dirty="0" smtClean="0">
                <a:solidFill>
                  <a:srgbClr val="42B200"/>
                </a:solidFill>
              </a:rPr>
              <a:t>7%</a:t>
            </a:r>
            <a:r>
              <a:rPr lang="en-US" sz="3600" baseline="-25000" dirty="0" smtClean="0"/>
              <a:t>,</a:t>
            </a:r>
            <a:r>
              <a:rPr lang="en-US" sz="3600" baseline="-25000" dirty="0" smtClean="0">
                <a:solidFill>
                  <a:schemeClr val="hlink"/>
                </a:solidFill>
              </a:rPr>
              <a:t>15</a:t>
            </a:r>
            <a:r>
              <a:rPr lang="en-US" sz="3600" dirty="0" smtClean="0"/>
              <a:t>) + 				$1,000(PVIF</a:t>
            </a:r>
            <a:r>
              <a:rPr lang="en-US" sz="3600" baseline="-25000" dirty="0" smtClean="0">
                <a:solidFill>
                  <a:srgbClr val="42B200"/>
                </a:solidFill>
              </a:rPr>
              <a:t>7%</a:t>
            </a:r>
            <a:r>
              <a:rPr lang="en-US" sz="3600" baseline="-25000" dirty="0" smtClean="0"/>
              <a:t>, </a:t>
            </a:r>
            <a:r>
              <a:rPr lang="en-US" sz="3600" baseline="-25000" dirty="0" smtClean="0">
                <a:solidFill>
                  <a:schemeClr val="hlink"/>
                </a:solidFill>
              </a:rPr>
              <a:t>15</a:t>
            </a:r>
            <a:r>
              <a:rPr lang="en-US" sz="3600" dirty="0" smtClean="0"/>
              <a:t>)</a:t>
            </a:r>
          </a:p>
          <a:p>
            <a:pPr>
              <a:buFont typeface="Monotype Sorts" pitchFamily="2" charset="2"/>
              <a:buNone/>
              <a:defRPr/>
            </a:pPr>
            <a:r>
              <a:rPr lang="en-US" sz="3600" dirty="0" smtClean="0">
                <a:effectLst>
                  <a:outerShdw blurRad="38100" dist="38100" dir="2700000" algn="tl">
                    <a:srgbClr val="C0C0C0"/>
                  </a:outerShdw>
                </a:effectLst>
              </a:rPr>
              <a:t>$1,250</a:t>
            </a:r>
            <a:r>
              <a:rPr lang="en-US" sz="3600" dirty="0" smtClean="0"/>
              <a:t> 	= 	$100(9.108) + 					$1,000(0.362)</a:t>
            </a:r>
          </a:p>
          <a:p>
            <a:pPr>
              <a:buFont typeface="Monotype Sorts" pitchFamily="2" charset="2"/>
              <a:buNone/>
              <a:defRPr/>
            </a:pPr>
            <a:r>
              <a:rPr lang="en-US" sz="3600" dirty="0" smtClean="0">
                <a:effectLst>
                  <a:outerShdw blurRad="38100" dist="38100" dir="2700000" algn="tl">
                    <a:srgbClr val="C0C0C0"/>
                  </a:outerShdw>
                </a:effectLst>
              </a:rPr>
              <a:t>$1,250</a:t>
            </a:r>
            <a:r>
              <a:rPr lang="en-US" sz="3600" dirty="0" smtClean="0"/>
              <a:t> 	= 	$910.80 + $362.00</a:t>
            </a:r>
          </a:p>
          <a:p>
            <a:pPr>
              <a:buFont typeface="Monotype Sorts" pitchFamily="2" charset="2"/>
              <a:buNone/>
              <a:defRPr/>
            </a:pPr>
            <a:r>
              <a:rPr lang="en-US" sz="3600" dirty="0" smtClean="0"/>
              <a:t>			=     </a:t>
            </a:r>
            <a:r>
              <a:rPr lang="en-US" sz="3600" dirty="0" smtClean="0">
                <a:solidFill>
                  <a:schemeClr val="hlink"/>
                </a:solidFill>
                <a:effectLst>
                  <a:outerShdw blurRad="38100" dist="38100" dir="2700000" algn="tl">
                    <a:srgbClr val="C0C0C0"/>
                  </a:outerShdw>
                </a:effectLst>
              </a:rPr>
              <a:t>$1,272.80</a:t>
            </a:r>
          </a:p>
          <a:p>
            <a:pPr>
              <a:buFont typeface="Monotype Sorts" pitchFamily="2" charset="2"/>
              <a:buNone/>
              <a:defRPr/>
            </a:pPr>
            <a:r>
              <a:rPr lang="en-US" sz="3600" dirty="0">
                <a:solidFill>
                  <a:schemeClr val="hlink"/>
                </a:solidFill>
                <a:effectLst>
                  <a:outerShdw blurRad="38100" dist="38100" dir="2700000" algn="tl">
                    <a:srgbClr val="C0C0C0"/>
                  </a:outerShdw>
                </a:effectLst>
              </a:rPr>
              <a:t> </a:t>
            </a:r>
            <a:r>
              <a:rPr lang="en-US" sz="3600" dirty="0" smtClean="0">
                <a:solidFill>
                  <a:schemeClr val="hlink"/>
                </a:solidFill>
                <a:effectLst>
                  <a:outerShdw blurRad="38100" dist="38100" dir="2700000" algn="tl">
                    <a:srgbClr val="C0C0C0"/>
                  </a:outerShdw>
                </a:effectLst>
              </a:rPr>
              <a:t>                   [</a:t>
            </a:r>
            <a:r>
              <a:rPr lang="en-US" sz="3600" i="1" dirty="0" smtClean="0">
                <a:solidFill>
                  <a:schemeClr val="hlink"/>
                </a:solidFill>
                <a:effectLst>
                  <a:outerShdw blurRad="38100" dist="38100" dir="2700000" algn="tl">
                    <a:srgbClr val="C0C0C0"/>
                  </a:outerShdw>
                </a:effectLst>
              </a:rPr>
              <a:t>Rate is too low!</a:t>
            </a:r>
            <a:r>
              <a:rPr lang="en-US" sz="3600" dirty="0" smtClean="0">
                <a:solidFill>
                  <a:schemeClr val="hlink"/>
                </a:solidFill>
                <a:effectLst>
                  <a:outerShdw blurRad="38100" dist="38100" dir="2700000" algn="tl">
                    <a:srgbClr val="C0C0C0"/>
                  </a:outerShdw>
                </a:effectLst>
              </a:rPr>
              <a:t>]</a:t>
            </a:r>
          </a:p>
        </p:txBody>
      </p:sp>
      <p:sp>
        <p:nvSpPr>
          <p:cNvPr id="68612" name="Rectangle 6"/>
          <p:cNvSpPr>
            <a:spLocks noChangeArrowheads="1"/>
          </p:cNvSpPr>
          <p:nvPr/>
        </p:nvSpPr>
        <p:spPr bwMode="auto">
          <a:xfrm>
            <a:off x="6321425" y="3703638"/>
            <a:ext cx="422275" cy="579437"/>
          </a:xfrm>
          <a:prstGeom prst="rect">
            <a:avLst/>
          </a:prstGeom>
          <a:noFill/>
          <a:ln w="12700">
            <a:noFill/>
            <a:miter lim="800000"/>
            <a:headEnd/>
            <a:tailEnd/>
          </a:ln>
        </p:spPr>
        <p:txBody>
          <a:bodyPr wrap="none" anchor="ctr"/>
          <a:lstStyle/>
          <a:p>
            <a:pPr eaLnBrk="0" hangingPunct="0"/>
            <a:endParaRPr lang="en-GB"/>
          </a:p>
        </p:txBody>
      </p:sp>
      <p:sp>
        <p:nvSpPr>
          <p:cNvPr id="68613" name="Line 7"/>
          <p:cNvSpPr>
            <a:spLocks noChangeShapeType="1"/>
          </p:cNvSpPr>
          <p:nvPr/>
        </p:nvSpPr>
        <p:spPr bwMode="auto">
          <a:xfrm flipH="1">
            <a:off x="2527300" y="5334000"/>
            <a:ext cx="152400" cy="381000"/>
          </a:xfrm>
          <a:prstGeom prst="line">
            <a:avLst/>
          </a:prstGeom>
          <a:noFill/>
          <a:ln w="25400">
            <a:solidFill>
              <a:srgbClr val="000000"/>
            </a:solidFill>
            <a:round/>
            <a:headEnd/>
            <a:tailEnd/>
          </a:ln>
        </p:spPr>
        <p:txBody>
          <a:bodyPr/>
          <a:lstStyle/>
          <a:p>
            <a:endParaRPr lang="ar-SA"/>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body" sz="half" idx="2"/>
          </p:nvPr>
        </p:nvSpPr>
        <p:spPr>
          <a:xfrm>
            <a:off x="381000" y="1981200"/>
            <a:ext cx="8382000" cy="4419600"/>
          </a:xfrm>
        </p:spPr>
        <p:txBody>
          <a:bodyPr/>
          <a:lstStyle/>
          <a:p>
            <a:pPr>
              <a:buFont typeface="Monotype Sorts" pitchFamily="2" charset="2"/>
              <a:buNone/>
            </a:pPr>
            <a:r>
              <a:rPr lang="en-US" smtClean="0"/>
              <a:t>				0.07	</a:t>
            </a:r>
            <a:r>
              <a:rPr lang="en-US" smtClean="0">
                <a:solidFill>
                  <a:schemeClr val="bg2"/>
                </a:solidFill>
              </a:rPr>
              <a:t>$1,273</a:t>
            </a:r>
            <a:endParaRPr lang="en-US" smtClean="0"/>
          </a:p>
          <a:p>
            <a:pPr>
              <a:buFont typeface="Monotype Sorts" pitchFamily="2" charset="2"/>
              <a:buNone/>
            </a:pPr>
            <a:r>
              <a:rPr lang="en-US" smtClean="0"/>
              <a:t>		</a:t>
            </a:r>
            <a:r>
              <a:rPr lang="en-US" smtClean="0">
                <a:solidFill>
                  <a:schemeClr val="tx2"/>
                </a:solidFill>
              </a:rPr>
              <a:t>0.02</a:t>
            </a:r>
            <a:r>
              <a:rPr lang="en-US" smtClean="0"/>
              <a:t>		</a:t>
            </a:r>
            <a:r>
              <a:rPr lang="en-US" smtClean="0">
                <a:solidFill>
                  <a:srgbClr val="42B200"/>
                </a:solidFill>
              </a:rPr>
              <a:t>IRR</a:t>
            </a:r>
            <a:r>
              <a:rPr lang="en-US" smtClean="0"/>
              <a:t>	</a:t>
            </a:r>
            <a:r>
              <a:rPr lang="en-US" smtClean="0">
                <a:solidFill>
                  <a:schemeClr val="bg2"/>
                </a:solidFill>
              </a:rPr>
              <a:t>$1,250</a:t>
            </a:r>
            <a:r>
              <a:rPr lang="en-US" smtClean="0"/>
              <a:t>		    </a:t>
            </a:r>
            <a:r>
              <a:rPr lang="en-US" smtClean="0">
                <a:solidFill>
                  <a:schemeClr val="bg2"/>
                </a:solidFill>
              </a:rPr>
              <a:t>$192</a:t>
            </a:r>
            <a:endParaRPr lang="en-US" smtClean="0"/>
          </a:p>
          <a:p>
            <a:pPr>
              <a:buFont typeface="Monotype Sorts" pitchFamily="2" charset="2"/>
              <a:buNone/>
            </a:pPr>
            <a:r>
              <a:rPr lang="en-US" smtClean="0"/>
              <a:t>				0.09	</a:t>
            </a:r>
            <a:r>
              <a:rPr lang="en-US" smtClean="0">
                <a:solidFill>
                  <a:schemeClr val="bg2"/>
                </a:solidFill>
              </a:rPr>
              <a:t>$1,081</a:t>
            </a:r>
            <a:endParaRPr lang="en-US" smtClean="0"/>
          </a:p>
          <a:p>
            <a:pPr>
              <a:buFont typeface="Monotype Sorts" pitchFamily="2" charset="2"/>
              <a:buNone/>
            </a:pPr>
            <a:r>
              <a:rPr lang="en-US" smtClean="0"/>
              <a:t>0.02 = 0.09 – 0.07, 23=1273-1250, 192=1273-1081 </a:t>
            </a:r>
          </a:p>
          <a:p>
            <a:pPr>
              <a:buFont typeface="Monotype Sorts" pitchFamily="2" charset="2"/>
              <a:buNone/>
            </a:pPr>
            <a:r>
              <a:rPr lang="en-US" smtClean="0">
                <a:solidFill>
                  <a:schemeClr val="hlink"/>
                </a:solidFill>
              </a:rPr>
              <a:t>		  X</a:t>
            </a:r>
            <a:r>
              <a:rPr lang="en-US" smtClean="0"/>
              <a:t>		 </a:t>
            </a:r>
            <a:r>
              <a:rPr lang="en-US" smtClean="0">
                <a:solidFill>
                  <a:schemeClr val="bg2"/>
                </a:solidFill>
              </a:rPr>
              <a:t>$23	</a:t>
            </a:r>
            <a:r>
              <a:rPr lang="en-US" smtClean="0"/>
              <a:t>					</a:t>
            </a:r>
            <a:r>
              <a:rPr lang="en-US" smtClean="0">
                <a:solidFill>
                  <a:schemeClr val="tx2"/>
                </a:solidFill>
              </a:rPr>
              <a:t>0.02</a:t>
            </a:r>
            <a:r>
              <a:rPr lang="en-US" smtClean="0"/>
              <a:t>		</a:t>
            </a:r>
            <a:r>
              <a:rPr lang="en-US" smtClean="0">
                <a:solidFill>
                  <a:schemeClr val="bg2"/>
                </a:solidFill>
              </a:rPr>
              <a:t>$192</a:t>
            </a:r>
          </a:p>
        </p:txBody>
      </p:sp>
      <p:sp>
        <p:nvSpPr>
          <p:cNvPr id="46084" name="Rectangle 4"/>
          <p:cNvSpPr>
            <a:spLocks noGrp="1" noChangeArrowheads="1"/>
          </p:cNvSpPr>
          <p:nvPr>
            <p:ph type="title"/>
          </p:nvPr>
        </p:nvSpPr>
        <p:spPr>
          <a:xfrm>
            <a:off x="1676400" y="649288"/>
            <a:ext cx="7391400" cy="758825"/>
          </a:xfrm>
          <a:effectLst>
            <a:outerShdw dist="71842" dir="2700000" algn="ctr" rotWithShape="0">
              <a:schemeClr val="bg2"/>
            </a:outerShdw>
          </a:effectLst>
        </p:spPr>
        <p:txBody>
          <a:bodyPr/>
          <a:lstStyle/>
          <a:p>
            <a:pPr>
              <a:defRPr/>
            </a:pPr>
            <a:r>
              <a:rPr lang="en-US" b="1"/>
              <a:t>YTM Solution (Interpolate)</a:t>
            </a:r>
          </a:p>
        </p:txBody>
      </p:sp>
      <p:sp>
        <p:nvSpPr>
          <p:cNvPr id="69636" name="Rectangle 6"/>
          <p:cNvSpPr>
            <a:spLocks noChangeArrowheads="1"/>
          </p:cNvSpPr>
          <p:nvPr/>
        </p:nvSpPr>
        <p:spPr bwMode="auto">
          <a:xfrm>
            <a:off x="6308725" y="3703638"/>
            <a:ext cx="422275" cy="579437"/>
          </a:xfrm>
          <a:prstGeom prst="rect">
            <a:avLst/>
          </a:prstGeom>
          <a:noFill/>
          <a:ln w="12700">
            <a:noFill/>
            <a:miter lim="800000"/>
            <a:headEnd/>
            <a:tailEnd/>
          </a:ln>
        </p:spPr>
        <p:txBody>
          <a:bodyPr wrap="none" anchor="ctr"/>
          <a:lstStyle/>
          <a:p>
            <a:pPr eaLnBrk="0" hangingPunct="0"/>
            <a:endParaRPr lang="en-GB"/>
          </a:p>
        </p:txBody>
      </p:sp>
      <p:sp>
        <p:nvSpPr>
          <p:cNvPr id="69637" name="Line 7"/>
          <p:cNvSpPr>
            <a:spLocks noChangeShapeType="1"/>
          </p:cNvSpPr>
          <p:nvPr/>
        </p:nvSpPr>
        <p:spPr bwMode="auto">
          <a:xfrm>
            <a:off x="7162800" y="2057400"/>
            <a:ext cx="0" cy="1524000"/>
          </a:xfrm>
          <a:prstGeom prst="line">
            <a:avLst/>
          </a:prstGeom>
          <a:noFill/>
          <a:ln w="50800">
            <a:solidFill>
              <a:srgbClr val="000000"/>
            </a:solidFill>
            <a:round/>
            <a:headEnd/>
            <a:tailEnd/>
          </a:ln>
        </p:spPr>
        <p:txBody>
          <a:bodyPr/>
          <a:lstStyle/>
          <a:p>
            <a:endParaRPr lang="ar-SA"/>
          </a:p>
        </p:txBody>
      </p:sp>
      <p:sp>
        <p:nvSpPr>
          <p:cNvPr id="69638" name="Line 8"/>
          <p:cNvSpPr>
            <a:spLocks noChangeShapeType="1"/>
          </p:cNvSpPr>
          <p:nvPr/>
        </p:nvSpPr>
        <p:spPr bwMode="auto">
          <a:xfrm>
            <a:off x="6858000" y="2057400"/>
            <a:ext cx="304800" cy="0"/>
          </a:xfrm>
          <a:prstGeom prst="line">
            <a:avLst/>
          </a:prstGeom>
          <a:noFill/>
          <a:ln w="50800">
            <a:solidFill>
              <a:srgbClr val="000000"/>
            </a:solidFill>
            <a:round/>
            <a:headEnd/>
            <a:tailEnd/>
          </a:ln>
        </p:spPr>
        <p:txBody>
          <a:bodyPr/>
          <a:lstStyle/>
          <a:p>
            <a:endParaRPr lang="ar-SA"/>
          </a:p>
        </p:txBody>
      </p:sp>
      <p:sp>
        <p:nvSpPr>
          <p:cNvPr id="69639" name="Line 9"/>
          <p:cNvSpPr>
            <a:spLocks noChangeShapeType="1"/>
          </p:cNvSpPr>
          <p:nvPr/>
        </p:nvSpPr>
        <p:spPr bwMode="auto">
          <a:xfrm>
            <a:off x="6858000" y="3581400"/>
            <a:ext cx="304800" cy="0"/>
          </a:xfrm>
          <a:prstGeom prst="line">
            <a:avLst/>
          </a:prstGeom>
          <a:noFill/>
          <a:ln w="50800">
            <a:solidFill>
              <a:srgbClr val="000000"/>
            </a:solidFill>
            <a:round/>
            <a:headEnd/>
            <a:tailEnd/>
          </a:ln>
        </p:spPr>
        <p:txBody>
          <a:bodyPr/>
          <a:lstStyle/>
          <a:p>
            <a:endParaRPr lang="ar-SA"/>
          </a:p>
        </p:txBody>
      </p:sp>
      <p:sp>
        <p:nvSpPr>
          <p:cNvPr id="69640" name="Line 10"/>
          <p:cNvSpPr>
            <a:spLocks noChangeShapeType="1"/>
          </p:cNvSpPr>
          <p:nvPr/>
        </p:nvSpPr>
        <p:spPr bwMode="auto">
          <a:xfrm>
            <a:off x="2133600" y="2057400"/>
            <a:ext cx="0" cy="1524000"/>
          </a:xfrm>
          <a:prstGeom prst="line">
            <a:avLst/>
          </a:prstGeom>
          <a:noFill/>
          <a:ln w="50800">
            <a:solidFill>
              <a:srgbClr val="000000"/>
            </a:solidFill>
            <a:round/>
            <a:headEnd/>
            <a:tailEnd/>
          </a:ln>
        </p:spPr>
        <p:txBody>
          <a:bodyPr/>
          <a:lstStyle/>
          <a:p>
            <a:endParaRPr lang="ar-SA"/>
          </a:p>
        </p:txBody>
      </p:sp>
      <p:sp>
        <p:nvSpPr>
          <p:cNvPr id="69641" name="Line 11"/>
          <p:cNvSpPr>
            <a:spLocks noChangeShapeType="1"/>
          </p:cNvSpPr>
          <p:nvPr/>
        </p:nvSpPr>
        <p:spPr bwMode="auto">
          <a:xfrm>
            <a:off x="2133600" y="2057400"/>
            <a:ext cx="304800" cy="0"/>
          </a:xfrm>
          <a:prstGeom prst="line">
            <a:avLst/>
          </a:prstGeom>
          <a:noFill/>
          <a:ln w="50800">
            <a:solidFill>
              <a:srgbClr val="000000"/>
            </a:solidFill>
            <a:round/>
            <a:headEnd/>
            <a:tailEnd/>
          </a:ln>
        </p:spPr>
        <p:txBody>
          <a:bodyPr/>
          <a:lstStyle/>
          <a:p>
            <a:endParaRPr lang="ar-SA"/>
          </a:p>
        </p:txBody>
      </p:sp>
      <p:sp>
        <p:nvSpPr>
          <p:cNvPr id="69642" name="Line 12"/>
          <p:cNvSpPr>
            <a:spLocks noChangeShapeType="1"/>
          </p:cNvSpPr>
          <p:nvPr/>
        </p:nvSpPr>
        <p:spPr bwMode="auto">
          <a:xfrm>
            <a:off x="2133600" y="3581400"/>
            <a:ext cx="304800" cy="0"/>
          </a:xfrm>
          <a:prstGeom prst="line">
            <a:avLst/>
          </a:prstGeom>
          <a:noFill/>
          <a:ln w="50800">
            <a:solidFill>
              <a:srgbClr val="000000"/>
            </a:solidFill>
            <a:round/>
            <a:headEnd/>
            <a:tailEnd/>
          </a:ln>
        </p:spPr>
        <p:txBody>
          <a:bodyPr/>
          <a:lstStyle/>
          <a:p>
            <a:endParaRPr lang="ar-SA"/>
          </a:p>
        </p:txBody>
      </p:sp>
      <p:sp>
        <p:nvSpPr>
          <p:cNvPr id="69643" name="Rectangle 13"/>
          <p:cNvSpPr>
            <a:spLocks noChangeArrowheads="1"/>
          </p:cNvSpPr>
          <p:nvPr/>
        </p:nvSpPr>
        <p:spPr bwMode="auto">
          <a:xfrm>
            <a:off x="5776913" y="2225675"/>
            <a:ext cx="776287" cy="515938"/>
          </a:xfrm>
          <a:prstGeom prst="rect">
            <a:avLst/>
          </a:prstGeom>
          <a:noFill/>
          <a:ln w="12700">
            <a:noFill/>
            <a:miter lim="800000"/>
            <a:headEnd/>
            <a:tailEnd/>
          </a:ln>
        </p:spPr>
        <p:txBody>
          <a:bodyPr wrap="none" lIns="90488" tIns="44450" rIns="90488" bIns="44450">
            <a:spAutoFit/>
          </a:bodyPr>
          <a:lstStyle/>
          <a:p>
            <a:pPr eaLnBrk="0" hangingPunct="0"/>
            <a:r>
              <a:rPr lang="en-US" sz="2800">
                <a:solidFill>
                  <a:schemeClr val="bg2"/>
                </a:solidFill>
              </a:rPr>
              <a:t>$23</a:t>
            </a:r>
          </a:p>
        </p:txBody>
      </p:sp>
      <p:sp>
        <p:nvSpPr>
          <p:cNvPr id="69644" name="Line 14"/>
          <p:cNvSpPr>
            <a:spLocks noChangeShapeType="1"/>
          </p:cNvSpPr>
          <p:nvPr/>
        </p:nvSpPr>
        <p:spPr bwMode="auto">
          <a:xfrm>
            <a:off x="5486400" y="2209800"/>
            <a:ext cx="304800" cy="0"/>
          </a:xfrm>
          <a:prstGeom prst="line">
            <a:avLst/>
          </a:prstGeom>
          <a:noFill/>
          <a:ln w="50800">
            <a:solidFill>
              <a:srgbClr val="000000"/>
            </a:solidFill>
            <a:round/>
            <a:headEnd/>
            <a:tailEnd/>
          </a:ln>
        </p:spPr>
        <p:txBody>
          <a:bodyPr/>
          <a:lstStyle/>
          <a:p>
            <a:endParaRPr lang="ar-SA"/>
          </a:p>
        </p:txBody>
      </p:sp>
      <p:sp>
        <p:nvSpPr>
          <p:cNvPr id="69645" name="Line 15"/>
          <p:cNvSpPr>
            <a:spLocks noChangeShapeType="1"/>
          </p:cNvSpPr>
          <p:nvPr/>
        </p:nvSpPr>
        <p:spPr bwMode="auto">
          <a:xfrm>
            <a:off x="5486400" y="2819400"/>
            <a:ext cx="304800" cy="0"/>
          </a:xfrm>
          <a:prstGeom prst="line">
            <a:avLst/>
          </a:prstGeom>
          <a:noFill/>
          <a:ln w="50800">
            <a:solidFill>
              <a:srgbClr val="000000"/>
            </a:solidFill>
            <a:round/>
            <a:headEnd/>
            <a:tailEnd/>
          </a:ln>
        </p:spPr>
        <p:txBody>
          <a:bodyPr/>
          <a:lstStyle/>
          <a:p>
            <a:endParaRPr lang="ar-SA"/>
          </a:p>
        </p:txBody>
      </p:sp>
      <p:sp>
        <p:nvSpPr>
          <p:cNvPr id="69646" name="Line 16"/>
          <p:cNvSpPr>
            <a:spLocks noChangeShapeType="1"/>
          </p:cNvSpPr>
          <p:nvPr/>
        </p:nvSpPr>
        <p:spPr bwMode="auto">
          <a:xfrm>
            <a:off x="5791200" y="2209800"/>
            <a:ext cx="0" cy="609600"/>
          </a:xfrm>
          <a:prstGeom prst="line">
            <a:avLst/>
          </a:prstGeom>
          <a:noFill/>
          <a:ln w="50800">
            <a:solidFill>
              <a:srgbClr val="000000"/>
            </a:solidFill>
            <a:round/>
            <a:headEnd/>
            <a:tailEnd/>
          </a:ln>
        </p:spPr>
        <p:txBody>
          <a:bodyPr/>
          <a:lstStyle/>
          <a:p>
            <a:endParaRPr lang="ar-SA"/>
          </a:p>
        </p:txBody>
      </p:sp>
      <p:sp>
        <p:nvSpPr>
          <p:cNvPr id="69647" name="Line 17"/>
          <p:cNvSpPr>
            <a:spLocks noChangeShapeType="1"/>
          </p:cNvSpPr>
          <p:nvPr/>
        </p:nvSpPr>
        <p:spPr bwMode="auto">
          <a:xfrm>
            <a:off x="2819400" y="2209800"/>
            <a:ext cx="0" cy="609600"/>
          </a:xfrm>
          <a:prstGeom prst="line">
            <a:avLst/>
          </a:prstGeom>
          <a:noFill/>
          <a:ln w="50800">
            <a:solidFill>
              <a:srgbClr val="000000"/>
            </a:solidFill>
            <a:round/>
            <a:headEnd/>
            <a:tailEnd/>
          </a:ln>
        </p:spPr>
        <p:txBody>
          <a:bodyPr/>
          <a:lstStyle/>
          <a:p>
            <a:endParaRPr lang="ar-SA"/>
          </a:p>
        </p:txBody>
      </p:sp>
      <p:sp>
        <p:nvSpPr>
          <p:cNvPr id="69648" name="Line 18"/>
          <p:cNvSpPr>
            <a:spLocks noChangeShapeType="1"/>
          </p:cNvSpPr>
          <p:nvPr/>
        </p:nvSpPr>
        <p:spPr bwMode="auto">
          <a:xfrm>
            <a:off x="2819400" y="2209800"/>
            <a:ext cx="304800" cy="0"/>
          </a:xfrm>
          <a:prstGeom prst="line">
            <a:avLst/>
          </a:prstGeom>
          <a:noFill/>
          <a:ln w="50800">
            <a:solidFill>
              <a:srgbClr val="000000"/>
            </a:solidFill>
            <a:round/>
            <a:headEnd/>
            <a:tailEnd/>
          </a:ln>
        </p:spPr>
        <p:txBody>
          <a:bodyPr/>
          <a:lstStyle/>
          <a:p>
            <a:endParaRPr lang="ar-SA"/>
          </a:p>
        </p:txBody>
      </p:sp>
      <p:sp>
        <p:nvSpPr>
          <p:cNvPr id="69649" name="Line 19"/>
          <p:cNvSpPr>
            <a:spLocks noChangeShapeType="1"/>
          </p:cNvSpPr>
          <p:nvPr/>
        </p:nvSpPr>
        <p:spPr bwMode="auto">
          <a:xfrm>
            <a:off x="2819400" y="2819400"/>
            <a:ext cx="304800" cy="0"/>
          </a:xfrm>
          <a:prstGeom prst="line">
            <a:avLst/>
          </a:prstGeom>
          <a:noFill/>
          <a:ln w="50800">
            <a:solidFill>
              <a:srgbClr val="000000"/>
            </a:solidFill>
            <a:round/>
            <a:headEnd/>
            <a:tailEnd/>
          </a:ln>
        </p:spPr>
        <p:txBody>
          <a:bodyPr/>
          <a:lstStyle/>
          <a:p>
            <a:endParaRPr lang="ar-SA"/>
          </a:p>
        </p:txBody>
      </p:sp>
      <p:sp>
        <p:nvSpPr>
          <p:cNvPr id="69650" name="Rectangle 20"/>
          <p:cNvSpPr>
            <a:spLocks noChangeArrowheads="1"/>
          </p:cNvSpPr>
          <p:nvPr/>
        </p:nvSpPr>
        <p:spPr bwMode="auto">
          <a:xfrm>
            <a:off x="2271713" y="2301875"/>
            <a:ext cx="417512" cy="515938"/>
          </a:xfrm>
          <a:prstGeom prst="rect">
            <a:avLst/>
          </a:prstGeom>
          <a:noFill/>
          <a:ln w="12700">
            <a:noFill/>
            <a:miter lim="800000"/>
            <a:headEnd/>
            <a:tailEnd/>
          </a:ln>
        </p:spPr>
        <p:txBody>
          <a:bodyPr wrap="none" lIns="90488" tIns="44450" rIns="90488" bIns="44450">
            <a:spAutoFit/>
          </a:bodyPr>
          <a:lstStyle/>
          <a:p>
            <a:pPr eaLnBrk="0" hangingPunct="0"/>
            <a:r>
              <a:rPr lang="en-US" sz="2800">
                <a:solidFill>
                  <a:schemeClr val="hlink"/>
                </a:solidFill>
              </a:rPr>
              <a:t>X</a:t>
            </a:r>
          </a:p>
        </p:txBody>
      </p:sp>
      <p:sp>
        <p:nvSpPr>
          <p:cNvPr id="69651" name="Line 21"/>
          <p:cNvSpPr>
            <a:spLocks noChangeShapeType="1"/>
          </p:cNvSpPr>
          <p:nvPr/>
        </p:nvSpPr>
        <p:spPr bwMode="auto">
          <a:xfrm>
            <a:off x="1371600" y="4800600"/>
            <a:ext cx="685800" cy="0"/>
          </a:xfrm>
          <a:prstGeom prst="line">
            <a:avLst/>
          </a:prstGeom>
          <a:noFill/>
          <a:ln w="25400">
            <a:solidFill>
              <a:srgbClr val="000000"/>
            </a:solidFill>
            <a:round/>
            <a:headEnd/>
            <a:tailEnd/>
          </a:ln>
        </p:spPr>
        <p:txBody>
          <a:bodyPr/>
          <a:lstStyle/>
          <a:p>
            <a:endParaRPr lang="ar-SA"/>
          </a:p>
        </p:txBody>
      </p:sp>
      <p:sp>
        <p:nvSpPr>
          <p:cNvPr id="69652" name="Line 22"/>
          <p:cNvSpPr>
            <a:spLocks noChangeShapeType="1"/>
          </p:cNvSpPr>
          <p:nvPr/>
        </p:nvSpPr>
        <p:spPr bwMode="auto">
          <a:xfrm>
            <a:off x="3124200" y="4800600"/>
            <a:ext cx="990600" cy="0"/>
          </a:xfrm>
          <a:prstGeom prst="line">
            <a:avLst/>
          </a:prstGeom>
          <a:noFill/>
          <a:ln w="25400">
            <a:solidFill>
              <a:srgbClr val="000000"/>
            </a:solidFill>
            <a:round/>
            <a:headEnd/>
            <a:tailEnd/>
          </a:ln>
        </p:spPr>
        <p:txBody>
          <a:bodyPr/>
          <a:lstStyle/>
          <a:p>
            <a:endParaRPr lang="ar-SA"/>
          </a:p>
        </p:txBody>
      </p:sp>
      <p:sp>
        <p:nvSpPr>
          <p:cNvPr id="69653" name="Rectangle 23"/>
          <p:cNvSpPr>
            <a:spLocks noChangeArrowheads="1"/>
          </p:cNvSpPr>
          <p:nvPr/>
        </p:nvSpPr>
        <p:spPr bwMode="auto">
          <a:xfrm>
            <a:off x="2347913" y="4664075"/>
            <a:ext cx="388937" cy="515938"/>
          </a:xfrm>
          <a:prstGeom prst="rect">
            <a:avLst/>
          </a:prstGeom>
          <a:noFill/>
          <a:ln w="12700">
            <a:noFill/>
            <a:miter lim="800000"/>
            <a:headEnd/>
            <a:tailEnd/>
          </a:ln>
        </p:spPr>
        <p:txBody>
          <a:bodyPr wrap="none" lIns="90488" tIns="44450" rIns="90488" bIns="44450">
            <a:spAutoFit/>
          </a:bodyPr>
          <a:lstStyle/>
          <a:p>
            <a:pPr eaLnBrk="0" hangingPunct="0"/>
            <a:r>
              <a:rPr lang="en-US" sz="2800">
                <a:solidFill>
                  <a:schemeClr val="tx1"/>
                </a:solidFill>
              </a:rPr>
              <a:t>=</a:t>
            </a:r>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body" sz="half" idx="2"/>
          </p:nvPr>
        </p:nvSpPr>
        <p:spPr>
          <a:xfrm>
            <a:off x="381000" y="1981200"/>
            <a:ext cx="8382000" cy="4419600"/>
          </a:xfrm>
        </p:spPr>
        <p:txBody>
          <a:bodyPr/>
          <a:lstStyle/>
          <a:p>
            <a:pPr>
              <a:buFont typeface="Monotype Sorts" pitchFamily="2" charset="2"/>
              <a:buNone/>
            </a:pPr>
            <a:r>
              <a:rPr lang="en-US" smtClean="0"/>
              <a:t>				</a:t>
            </a:r>
            <a:r>
              <a:rPr lang="en-US" smtClean="0">
                <a:solidFill>
                  <a:schemeClr val="bg2"/>
                </a:solidFill>
              </a:rPr>
              <a:t>0.07</a:t>
            </a:r>
            <a:r>
              <a:rPr lang="en-US" smtClean="0"/>
              <a:t>	$1,273</a:t>
            </a:r>
          </a:p>
          <a:p>
            <a:pPr>
              <a:buFont typeface="Monotype Sorts" pitchFamily="2" charset="2"/>
              <a:buNone/>
            </a:pPr>
            <a:r>
              <a:rPr lang="en-US" smtClean="0"/>
              <a:t>		</a:t>
            </a:r>
            <a:r>
              <a:rPr lang="en-US" smtClean="0">
                <a:solidFill>
                  <a:schemeClr val="bg2"/>
                </a:solidFill>
              </a:rPr>
              <a:t>0.02</a:t>
            </a:r>
            <a:r>
              <a:rPr lang="en-US" smtClean="0"/>
              <a:t>		</a:t>
            </a:r>
            <a:r>
              <a:rPr lang="en-US" smtClean="0">
                <a:solidFill>
                  <a:schemeClr val="bg2"/>
                </a:solidFill>
              </a:rPr>
              <a:t>IRR</a:t>
            </a:r>
            <a:r>
              <a:rPr lang="en-US" smtClean="0"/>
              <a:t>	</a:t>
            </a:r>
            <a:r>
              <a:rPr lang="en-US" smtClean="0">
                <a:solidFill>
                  <a:srgbClr val="42B200"/>
                </a:solidFill>
              </a:rPr>
              <a:t>$1,250</a:t>
            </a:r>
            <a:r>
              <a:rPr lang="en-US" smtClean="0"/>
              <a:t>		    </a:t>
            </a:r>
            <a:r>
              <a:rPr lang="en-US" smtClean="0">
                <a:solidFill>
                  <a:schemeClr val="tx2"/>
                </a:solidFill>
              </a:rPr>
              <a:t>$192</a:t>
            </a:r>
            <a:endParaRPr lang="en-US" smtClean="0"/>
          </a:p>
          <a:p>
            <a:pPr>
              <a:buFont typeface="Monotype Sorts" pitchFamily="2" charset="2"/>
              <a:buNone/>
            </a:pPr>
            <a:r>
              <a:rPr lang="en-US" smtClean="0"/>
              <a:t>				</a:t>
            </a:r>
            <a:r>
              <a:rPr lang="en-US" smtClean="0">
                <a:solidFill>
                  <a:schemeClr val="bg2"/>
                </a:solidFill>
              </a:rPr>
              <a:t>0.09</a:t>
            </a:r>
            <a:r>
              <a:rPr lang="en-US" smtClean="0"/>
              <a:t>	$1,081</a:t>
            </a:r>
          </a:p>
          <a:p>
            <a:pPr>
              <a:buFont typeface="Monotype Sorts" pitchFamily="2" charset="2"/>
              <a:buNone/>
            </a:pPr>
            <a:endParaRPr lang="en-US" smtClean="0"/>
          </a:p>
          <a:p>
            <a:pPr>
              <a:buFont typeface="Monotype Sorts" pitchFamily="2" charset="2"/>
              <a:buNone/>
            </a:pPr>
            <a:r>
              <a:rPr lang="en-US" smtClean="0">
                <a:solidFill>
                  <a:schemeClr val="hlink"/>
                </a:solidFill>
              </a:rPr>
              <a:t>		  </a:t>
            </a:r>
            <a:r>
              <a:rPr lang="en-US" smtClean="0">
                <a:solidFill>
                  <a:schemeClr val="bg2"/>
                </a:solidFill>
              </a:rPr>
              <a:t>X</a:t>
            </a:r>
            <a:r>
              <a:rPr lang="en-US" smtClean="0"/>
              <a:t>		 </a:t>
            </a:r>
            <a:r>
              <a:rPr lang="en-US" smtClean="0">
                <a:solidFill>
                  <a:schemeClr val="hlink"/>
                </a:solidFill>
              </a:rPr>
              <a:t>$23</a:t>
            </a:r>
            <a:r>
              <a:rPr lang="en-US" smtClean="0"/>
              <a:t>						</a:t>
            </a:r>
            <a:r>
              <a:rPr lang="en-US" smtClean="0">
                <a:solidFill>
                  <a:schemeClr val="bg2"/>
                </a:solidFill>
              </a:rPr>
              <a:t>0.02</a:t>
            </a:r>
            <a:r>
              <a:rPr lang="en-US" smtClean="0"/>
              <a:t>		</a:t>
            </a:r>
            <a:r>
              <a:rPr lang="en-US" smtClean="0">
                <a:solidFill>
                  <a:schemeClr val="tx2"/>
                </a:solidFill>
              </a:rPr>
              <a:t>$192</a:t>
            </a:r>
          </a:p>
        </p:txBody>
      </p:sp>
      <p:sp>
        <p:nvSpPr>
          <p:cNvPr id="47108" name="Rectangle 4"/>
          <p:cNvSpPr>
            <a:spLocks noGrp="1" noChangeArrowheads="1"/>
          </p:cNvSpPr>
          <p:nvPr>
            <p:ph type="title"/>
          </p:nvPr>
        </p:nvSpPr>
        <p:spPr>
          <a:xfrm>
            <a:off x="1676400" y="649288"/>
            <a:ext cx="7391400" cy="758825"/>
          </a:xfrm>
          <a:effectLst>
            <a:outerShdw dist="71842" dir="2700000" algn="ctr" rotWithShape="0">
              <a:schemeClr val="bg2"/>
            </a:outerShdw>
          </a:effectLst>
        </p:spPr>
        <p:txBody>
          <a:bodyPr/>
          <a:lstStyle/>
          <a:p>
            <a:pPr>
              <a:defRPr/>
            </a:pPr>
            <a:r>
              <a:rPr lang="en-US" b="1"/>
              <a:t>YTM Solution (Interpolate)</a:t>
            </a:r>
          </a:p>
        </p:txBody>
      </p:sp>
      <p:sp>
        <p:nvSpPr>
          <p:cNvPr id="70660" name="Rectangle 6"/>
          <p:cNvSpPr>
            <a:spLocks noChangeArrowheads="1"/>
          </p:cNvSpPr>
          <p:nvPr/>
        </p:nvSpPr>
        <p:spPr bwMode="auto">
          <a:xfrm>
            <a:off x="6308725" y="3703638"/>
            <a:ext cx="422275" cy="579437"/>
          </a:xfrm>
          <a:prstGeom prst="rect">
            <a:avLst/>
          </a:prstGeom>
          <a:noFill/>
          <a:ln w="12700">
            <a:noFill/>
            <a:miter lim="800000"/>
            <a:headEnd/>
            <a:tailEnd/>
          </a:ln>
        </p:spPr>
        <p:txBody>
          <a:bodyPr wrap="none" anchor="ctr"/>
          <a:lstStyle/>
          <a:p>
            <a:pPr eaLnBrk="0" hangingPunct="0"/>
            <a:endParaRPr lang="en-GB"/>
          </a:p>
        </p:txBody>
      </p:sp>
      <p:sp>
        <p:nvSpPr>
          <p:cNvPr id="70661" name="Line 7"/>
          <p:cNvSpPr>
            <a:spLocks noChangeShapeType="1"/>
          </p:cNvSpPr>
          <p:nvPr/>
        </p:nvSpPr>
        <p:spPr bwMode="auto">
          <a:xfrm>
            <a:off x="7162800" y="2057400"/>
            <a:ext cx="0" cy="1524000"/>
          </a:xfrm>
          <a:prstGeom prst="line">
            <a:avLst/>
          </a:prstGeom>
          <a:noFill/>
          <a:ln w="50800">
            <a:solidFill>
              <a:srgbClr val="000000"/>
            </a:solidFill>
            <a:round/>
            <a:headEnd/>
            <a:tailEnd/>
          </a:ln>
        </p:spPr>
        <p:txBody>
          <a:bodyPr/>
          <a:lstStyle/>
          <a:p>
            <a:endParaRPr lang="ar-SA"/>
          </a:p>
        </p:txBody>
      </p:sp>
      <p:sp>
        <p:nvSpPr>
          <p:cNvPr id="70662" name="Line 8"/>
          <p:cNvSpPr>
            <a:spLocks noChangeShapeType="1"/>
          </p:cNvSpPr>
          <p:nvPr/>
        </p:nvSpPr>
        <p:spPr bwMode="auto">
          <a:xfrm>
            <a:off x="6858000" y="2057400"/>
            <a:ext cx="304800" cy="0"/>
          </a:xfrm>
          <a:prstGeom prst="line">
            <a:avLst/>
          </a:prstGeom>
          <a:noFill/>
          <a:ln w="50800">
            <a:solidFill>
              <a:srgbClr val="000000"/>
            </a:solidFill>
            <a:round/>
            <a:headEnd/>
            <a:tailEnd/>
          </a:ln>
        </p:spPr>
        <p:txBody>
          <a:bodyPr/>
          <a:lstStyle/>
          <a:p>
            <a:endParaRPr lang="ar-SA"/>
          </a:p>
        </p:txBody>
      </p:sp>
      <p:sp>
        <p:nvSpPr>
          <p:cNvPr id="70663" name="Line 9"/>
          <p:cNvSpPr>
            <a:spLocks noChangeShapeType="1"/>
          </p:cNvSpPr>
          <p:nvPr/>
        </p:nvSpPr>
        <p:spPr bwMode="auto">
          <a:xfrm>
            <a:off x="6858000" y="3581400"/>
            <a:ext cx="304800" cy="0"/>
          </a:xfrm>
          <a:prstGeom prst="line">
            <a:avLst/>
          </a:prstGeom>
          <a:noFill/>
          <a:ln w="50800">
            <a:solidFill>
              <a:srgbClr val="000000"/>
            </a:solidFill>
            <a:round/>
            <a:headEnd/>
            <a:tailEnd/>
          </a:ln>
        </p:spPr>
        <p:txBody>
          <a:bodyPr/>
          <a:lstStyle/>
          <a:p>
            <a:endParaRPr lang="ar-SA"/>
          </a:p>
        </p:txBody>
      </p:sp>
      <p:sp>
        <p:nvSpPr>
          <p:cNvPr id="70664" name="Line 10"/>
          <p:cNvSpPr>
            <a:spLocks noChangeShapeType="1"/>
          </p:cNvSpPr>
          <p:nvPr/>
        </p:nvSpPr>
        <p:spPr bwMode="auto">
          <a:xfrm>
            <a:off x="2133600" y="2057400"/>
            <a:ext cx="0" cy="1524000"/>
          </a:xfrm>
          <a:prstGeom prst="line">
            <a:avLst/>
          </a:prstGeom>
          <a:noFill/>
          <a:ln w="50800">
            <a:solidFill>
              <a:srgbClr val="000000"/>
            </a:solidFill>
            <a:round/>
            <a:headEnd/>
            <a:tailEnd/>
          </a:ln>
        </p:spPr>
        <p:txBody>
          <a:bodyPr/>
          <a:lstStyle/>
          <a:p>
            <a:endParaRPr lang="ar-SA"/>
          </a:p>
        </p:txBody>
      </p:sp>
      <p:sp>
        <p:nvSpPr>
          <p:cNvPr id="70665" name="Line 11"/>
          <p:cNvSpPr>
            <a:spLocks noChangeShapeType="1"/>
          </p:cNvSpPr>
          <p:nvPr/>
        </p:nvSpPr>
        <p:spPr bwMode="auto">
          <a:xfrm>
            <a:off x="2133600" y="2057400"/>
            <a:ext cx="304800" cy="0"/>
          </a:xfrm>
          <a:prstGeom prst="line">
            <a:avLst/>
          </a:prstGeom>
          <a:noFill/>
          <a:ln w="50800">
            <a:solidFill>
              <a:srgbClr val="000000"/>
            </a:solidFill>
            <a:round/>
            <a:headEnd/>
            <a:tailEnd/>
          </a:ln>
        </p:spPr>
        <p:txBody>
          <a:bodyPr/>
          <a:lstStyle/>
          <a:p>
            <a:endParaRPr lang="ar-SA"/>
          </a:p>
        </p:txBody>
      </p:sp>
      <p:sp>
        <p:nvSpPr>
          <p:cNvPr id="70666" name="Line 12"/>
          <p:cNvSpPr>
            <a:spLocks noChangeShapeType="1"/>
          </p:cNvSpPr>
          <p:nvPr/>
        </p:nvSpPr>
        <p:spPr bwMode="auto">
          <a:xfrm>
            <a:off x="2133600" y="3581400"/>
            <a:ext cx="304800" cy="0"/>
          </a:xfrm>
          <a:prstGeom prst="line">
            <a:avLst/>
          </a:prstGeom>
          <a:noFill/>
          <a:ln w="50800">
            <a:solidFill>
              <a:srgbClr val="000000"/>
            </a:solidFill>
            <a:round/>
            <a:headEnd/>
            <a:tailEnd/>
          </a:ln>
        </p:spPr>
        <p:txBody>
          <a:bodyPr/>
          <a:lstStyle/>
          <a:p>
            <a:endParaRPr lang="ar-SA"/>
          </a:p>
        </p:txBody>
      </p:sp>
      <p:sp>
        <p:nvSpPr>
          <p:cNvPr id="70667" name="Rectangle 13"/>
          <p:cNvSpPr>
            <a:spLocks noChangeArrowheads="1"/>
          </p:cNvSpPr>
          <p:nvPr/>
        </p:nvSpPr>
        <p:spPr bwMode="auto">
          <a:xfrm>
            <a:off x="5776913" y="2225675"/>
            <a:ext cx="776287" cy="515938"/>
          </a:xfrm>
          <a:prstGeom prst="rect">
            <a:avLst/>
          </a:prstGeom>
          <a:noFill/>
          <a:ln w="12700">
            <a:noFill/>
            <a:miter lim="800000"/>
            <a:headEnd/>
            <a:tailEnd/>
          </a:ln>
        </p:spPr>
        <p:txBody>
          <a:bodyPr wrap="none" lIns="90488" tIns="44450" rIns="90488" bIns="44450">
            <a:spAutoFit/>
          </a:bodyPr>
          <a:lstStyle/>
          <a:p>
            <a:pPr eaLnBrk="0" hangingPunct="0"/>
            <a:r>
              <a:rPr lang="en-US" sz="2800">
                <a:solidFill>
                  <a:schemeClr val="hlink"/>
                </a:solidFill>
              </a:rPr>
              <a:t>$23</a:t>
            </a:r>
          </a:p>
        </p:txBody>
      </p:sp>
      <p:sp>
        <p:nvSpPr>
          <p:cNvPr id="70668" name="Line 14"/>
          <p:cNvSpPr>
            <a:spLocks noChangeShapeType="1"/>
          </p:cNvSpPr>
          <p:nvPr/>
        </p:nvSpPr>
        <p:spPr bwMode="auto">
          <a:xfrm>
            <a:off x="5486400" y="2209800"/>
            <a:ext cx="304800" cy="0"/>
          </a:xfrm>
          <a:prstGeom prst="line">
            <a:avLst/>
          </a:prstGeom>
          <a:noFill/>
          <a:ln w="50800">
            <a:solidFill>
              <a:srgbClr val="000000"/>
            </a:solidFill>
            <a:round/>
            <a:headEnd/>
            <a:tailEnd/>
          </a:ln>
        </p:spPr>
        <p:txBody>
          <a:bodyPr/>
          <a:lstStyle/>
          <a:p>
            <a:endParaRPr lang="ar-SA"/>
          </a:p>
        </p:txBody>
      </p:sp>
      <p:sp>
        <p:nvSpPr>
          <p:cNvPr id="70669" name="Line 15"/>
          <p:cNvSpPr>
            <a:spLocks noChangeShapeType="1"/>
          </p:cNvSpPr>
          <p:nvPr/>
        </p:nvSpPr>
        <p:spPr bwMode="auto">
          <a:xfrm>
            <a:off x="5486400" y="2819400"/>
            <a:ext cx="304800" cy="0"/>
          </a:xfrm>
          <a:prstGeom prst="line">
            <a:avLst/>
          </a:prstGeom>
          <a:noFill/>
          <a:ln w="50800">
            <a:solidFill>
              <a:srgbClr val="000000"/>
            </a:solidFill>
            <a:round/>
            <a:headEnd/>
            <a:tailEnd/>
          </a:ln>
        </p:spPr>
        <p:txBody>
          <a:bodyPr/>
          <a:lstStyle/>
          <a:p>
            <a:endParaRPr lang="ar-SA"/>
          </a:p>
        </p:txBody>
      </p:sp>
      <p:sp>
        <p:nvSpPr>
          <p:cNvPr id="70670" name="Line 16"/>
          <p:cNvSpPr>
            <a:spLocks noChangeShapeType="1"/>
          </p:cNvSpPr>
          <p:nvPr/>
        </p:nvSpPr>
        <p:spPr bwMode="auto">
          <a:xfrm>
            <a:off x="5791200" y="2209800"/>
            <a:ext cx="0" cy="609600"/>
          </a:xfrm>
          <a:prstGeom prst="line">
            <a:avLst/>
          </a:prstGeom>
          <a:noFill/>
          <a:ln w="50800">
            <a:solidFill>
              <a:srgbClr val="000000"/>
            </a:solidFill>
            <a:round/>
            <a:headEnd/>
            <a:tailEnd/>
          </a:ln>
        </p:spPr>
        <p:txBody>
          <a:bodyPr/>
          <a:lstStyle/>
          <a:p>
            <a:endParaRPr lang="ar-SA"/>
          </a:p>
        </p:txBody>
      </p:sp>
      <p:sp>
        <p:nvSpPr>
          <p:cNvPr id="70671" name="Line 17"/>
          <p:cNvSpPr>
            <a:spLocks noChangeShapeType="1"/>
          </p:cNvSpPr>
          <p:nvPr/>
        </p:nvSpPr>
        <p:spPr bwMode="auto">
          <a:xfrm>
            <a:off x="2819400" y="2209800"/>
            <a:ext cx="0" cy="609600"/>
          </a:xfrm>
          <a:prstGeom prst="line">
            <a:avLst/>
          </a:prstGeom>
          <a:noFill/>
          <a:ln w="50800">
            <a:solidFill>
              <a:srgbClr val="000000"/>
            </a:solidFill>
            <a:round/>
            <a:headEnd/>
            <a:tailEnd/>
          </a:ln>
        </p:spPr>
        <p:txBody>
          <a:bodyPr/>
          <a:lstStyle/>
          <a:p>
            <a:endParaRPr lang="ar-SA"/>
          </a:p>
        </p:txBody>
      </p:sp>
      <p:sp>
        <p:nvSpPr>
          <p:cNvPr id="70672" name="Line 18"/>
          <p:cNvSpPr>
            <a:spLocks noChangeShapeType="1"/>
          </p:cNvSpPr>
          <p:nvPr/>
        </p:nvSpPr>
        <p:spPr bwMode="auto">
          <a:xfrm>
            <a:off x="2819400" y="2209800"/>
            <a:ext cx="304800" cy="0"/>
          </a:xfrm>
          <a:prstGeom prst="line">
            <a:avLst/>
          </a:prstGeom>
          <a:noFill/>
          <a:ln w="50800">
            <a:solidFill>
              <a:srgbClr val="000000"/>
            </a:solidFill>
            <a:round/>
            <a:headEnd/>
            <a:tailEnd/>
          </a:ln>
        </p:spPr>
        <p:txBody>
          <a:bodyPr/>
          <a:lstStyle/>
          <a:p>
            <a:endParaRPr lang="ar-SA"/>
          </a:p>
        </p:txBody>
      </p:sp>
      <p:sp>
        <p:nvSpPr>
          <p:cNvPr id="70673" name="Line 19"/>
          <p:cNvSpPr>
            <a:spLocks noChangeShapeType="1"/>
          </p:cNvSpPr>
          <p:nvPr/>
        </p:nvSpPr>
        <p:spPr bwMode="auto">
          <a:xfrm>
            <a:off x="2819400" y="2819400"/>
            <a:ext cx="304800" cy="0"/>
          </a:xfrm>
          <a:prstGeom prst="line">
            <a:avLst/>
          </a:prstGeom>
          <a:noFill/>
          <a:ln w="50800">
            <a:solidFill>
              <a:srgbClr val="000000"/>
            </a:solidFill>
            <a:round/>
            <a:headEnd/>
            <a:tailEnd/>
          </a:ln>
        </p:spPr>
        <p:txBody>
          <a:bodyPr/>
          <a:lstStyle/>
          <a:p>
            <a:endParaRPr lang="ar-SA"/>
          </a:p>
        </p:txBody>
      </p:sp>
      <p:sp>
        <p:nvSpPr>
          <p:cNvPr id="70674" name="Rectangle 20"/>
          <p:cNvSpPr>
            <a:spLocks noChangeArrowheads="1"/>
          </p:cNvSpPr>
          <p:nvPr/>
        </p:nvSpPr>
        <p:spPr bwMode="auto">
          <a:xfrm>
            <a:off x="2271713" y="2301875"/>
            <a:ext cx="417512" cy="515938"/>
          </a:xfrm>
          <a:prstGeom prst="rect">
            <a:avLst/>
          </a:prstGeom>
          <a:noFill/>
          <a:ln w="12700">
            <a:noFill/>
            <a:miter lim="800000"/>
            <a:headEnd/>
            <a:tailEnd/>
          </a:ln>
        </p:spPr>
        <p:txBody>
          <a:bodyPr wrap="none" lIns="90488" tIns="44450" rIns="90488" bIns="44450">
            <a:spAutoFit/>
          </a:bodyPr>
          <a:lstStyle/>
          <a:p>
            <a:pPr eaLnBrk="0" hangingPunct="0"/>
            <a:r>
              <a:rPr lang="en-US" sz="2800">
                <a:solidFill>
                  <a:schemeClr val="bg2"/>
                </a:solidFill>
              </a:rPr>
              <a:t>X</a:t>
            </a:r>
          </a:p>
        </p:txBody>
      </p:sp>
      <p:sp>
        <p:nvSpPr>
          <p:cNvPr id="70675" name="Line 21"/>
          <p:cNvSpPr>
            <a:spLocks noChangeShapeType="1"/>
          </p:cNvSpPr>
          <p:nvPr/>
        </p:nvSpPr>
        <p:spPr bwMode="auto">
          <a:xfrm>
            <a:off x="1371600" y="4800600"/>
            <a:ext cx="685800" cy="0"/>
          </a:xfrm>
          <a:prstGeom prst="line">
            <a:avLst/>
          </a:prstGeom>
          <a:noFill/>
          <a:ln w="25400">
            <a:solidFill>
              <a:srgbClr val="000000"/>
            </a:solidFill>
            <a:round/>
            <a:headEnd/>
            <a:tailEnd/>
          </a:ln>
        </p:spPr>
        <p:txBody>
          <a:bodyPr/>
          <a:lstStyle/>
          <a:p>
            <a:endParaRPr lang="ar-SA"/>
          </a:p>
        </p:txBody>
      </p:sp>
      <p:sp>
        <p:nvSpPr>
          <p:cNvPr id="70676" name="Line 22"/>
          <p:cNvSpPr>
            <a:spLocks noChangeShapeType="1"/>
          </p:cNvSpPr>
          <p:nvPr/>
        </p:nvSpPr>
        <p:spPr bwMode="auto">
          <a:xfrm>
            <a:off x="3124200" y="4800600"/>
            <a:ext cx="914400" cy="0"/>
          </a:xfrm>
          <a:prstGeom prst="line">
            <a:avLst/>
          </a:prstGeom>
          <a:noFill/>
          <a:ln w="25400">
            <a:solidFill>
              <a:srgbClr val="000000"/>
            </a:solidFill>
            <a:round/>
            <a:headEnd/>
            <a:tailEnd/>
          </a:ln>
        </p:spPr>
        <p:txBody>
          <a:bodyPr/>
          <a:lstStyle/>
          <a:p>
            <a:endParaRPr lang="ar-SA"/>
          </a:p>
        </p:txBody>
      </p:sp>
      <p:sp>
        <p:nvSpPr>
          <p:cNvPr id="70677" name="Rectangle 23"/>
          <p:cNvSpPr>
            <a:spLocks noChangeArrowheads="1"/>
          </p:cNvSpPr>
          <p:nvPr/>
        </p:nvSpPr>
        <p:spPr bwMode="auto">
          <a:xfrm>
            <a:off x="2347913" y="4664075"/>
            <a:ext cx="388937" cy="515938"/>
          </a:xfrm>
          <a:prstGeom prst="rect">
            <a:avLst/>
          </a:prstGeom>
          <a:noFill/>
          <a:ln w="12700">
            <a:noFill/>
            <a:miter lim="800000"/>
            <a:headEnd/>
            <a:tailEnd/>
          </a:ln>
        </p:spPr>
        <p:txBody>
          <a:bodyPr wrap="none" lIns="90488" tIns="44450" rIns="90488" bIns="44450">
            <a:spAutoFit/>
          </a:bodyPr>
          <a:lstStyle/>
          <a:p>
            <a:pPr eaLnBrk="0" hangingPunct="0"/>
            <a:r>
              <a:rPr lang="en-US" sz="2800">
                <a:solidFill>
                  <a:schemeClr val="tx1"/>
                </a:solidFill>
              </a:rPr>
              <a:t>=</a:t>
            </a:r>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sz="half" idx="2"/>
          </p:nvPr>
        </p:nvSpPr>
        <p:spPr>
          <a:xfrm>
            <a:off x="381000" y="1981200"/>
            <a:ext cx="8382000" cy="4419600"/>
          </a:xfrm>
        </p:spPr>
        <p:txBody>
          <a:bodyPr/>
          <a:lstStyle/>
          <a:p>
            <a:pPr>
              <a:buFont typeface="Monotype Sorts" pitchFamily="2" charset="2"/>
              <a:buNone/>
              <a:defRPr/>
            </a:pPr>
            <a:r>
              <a:rPr lang="en-US" smtClean="0"/>
              <a:t>				0.07	$1273</a:t>
            </a:r>
          </a:p>
          <a:p>
            <a:pPr>
              <a:buFont typeface="Monotype Sorts" pitchFamily="2" charset="2"/>
              <a:buNone/>
              <a:defRPr/>
            </a:pPr>
            <a:r>
              <a:rPr lang="en-US" smtClean="0"/>
              <a:t>		0.02		</a:t>
            </a:r>
            <a:r>
              <a:rPr lang="en-US" smtClean="0">
                <a:solidFill>
                  <a:srgbClr val="42B200"/>
                </a:solidFill>
                <a:effectLst>
                  <a:outerShdw blurRad="38100" dist="38100" dir="2700000" algn="tl">
                    <a:srgbClr val="C0C0C0"/>
                  </a:outerShdw>
                </a:effectLst>
              </a:rPr>
              <a:t>YTM	$1250</a:t>
            </a:r>
            <a:r>
              <a:rPr lang="en-US" smtClean="0"/>
              <a:t>		    $192</a:t>
            </a:r>
          </a:p>
          <a:p>
            <a:pPr>
              <a:buFont typeface="Monotype Sorts" pitchFamily="2" charset="2"/>
              <a:buNone/>
              <a:defRPr/>
            </a:pPr>
            <a:r>
              <a:rPr lang="en-US" smtClean="0"/>
              <a:t>				0.09	$1081</a:t>
            </a:r>
          </a:p>
          <a:p>
            <a:pPr>
              <a:buFont typeface="Monotype Sorts" pitchFamily="2" charset="2"/>
              <a:buNone/>
              <a:defRPr/>
            </a:pPr>
            <a:endParaRPr lang="en-US" smtClean="0"/>
          </a:p>
          <a:p>
            <a:pPr>
              <a:buFont typeface="Monotype Sorts" pitchFamily="2" charset="2"/>
              <a:buNone/>
              <a:defRPr/>
            </a:pPr>
            <a:r>
              <a:rPr lang="en-US" smtClean="0"/>
              <a:t>			($23)(0.02)							     $192</a:t>
            </a:r>
            <a:r>
              <a:rPr lang="en-US" smtClean="0">
                <a:solidFill>
                  <a:schemeClr val="tx2"/>
                </a:solidFill>
              </a:rPr>
              <a:t>		</a:t>
            </a:r>
          </a:p>
        </p:txBody>
      </p:sp>
      <p:sp>
        <p:nvSpPr>
          <p:cNvPr id="48132" name="Rectangle 4"/>
          <p:cNvSpPr>
            <a:spLocks noGrp="1" noChangeArrowheads="1"/>
          </p:cNvSpPr>
          <p:nvPr>
            <p:ph type="title"/>
          </p:nvPr>
        </p:nvSpPr>
        <p:spPr>
          <a:xfrm>
            <a:off x="1676400" y="649288"/>
            <a:ext cx="7391400" cy="758825"/>
          </a:xfrm>
          <a:effectLst>
            <a:outerShdw dist="71842" dir="2700000" algn="ctr" rotWithShape="0">
              <a:schemeClr val="bg2"/>
            </a:outerShdw>
          </a:effectLst>
        </p:spPr>
        <p:txBody>
          <a:bodyPr/>
          <a:lstStyle/>
          <a:p>
            <a:pPr>
              <a:defRPr/>
            </a:pPr>
            <a:r>
              <a:rPr lang="en-US" b="1"/>
              <a:t>YTM Solution (Interpolate)</a:t>
            </a:r>
          </a:p>
        </p:txBody>
      </p:sp>
      <p:sp>
        <p:nvSpPr>
          <p:cNvPr id="71684" name="Rectangle 6"/>
          <p:cNvSpPr>
            <a:spLocks noChangeArrowheads="1"/>
          </p:cNvSpPr>
          <p:nvPr/>
        </p:nvSpPr>
        <p:spPr bwMode="auto">
          <a:xfrm>
            <a:off x="6308725" y="3703638"/>
            <a:ext cx="422275" cy="579437"/>
          </a:xfrm>
          <a:prstGeom prst="rect">
            <a:avLst/>
          </a:prstGeom>
          <a:noFill/>
          <a:ln w="12700">
            <a:noFill/>
            <a:miter lim="800000"/>
            <a:headEnd/>
            <a:tailEnd/>
          </a:ln>
        </p:spPr>
        <p:txBody>
          <a:bodyPr wrap="none" anchor="ctr"/>
          <a:lstStyle/>
          <a:p>
            <a:pPr eaLnBrk="0" hangingPunct="0"/>
            <a:endParaRPr lang="en-GB"/>
          </a:p>
        </p:txBody>
      </p:sp>
      <p:sp>
        <p:nvSpPr>
          <p:cNvPr id="71685" name="Line 7"/>
          <p:cNvSpPr>
            <a:spLocks noChangeShapeType="1"/>
          </p:cNvSpPr>
          <p:nvPr/>
        </p:nvSpPr>
        <p:spPr bwMode="auto">
          <a:xfrm>
            <a:off x="7162800" y="2057400"/>
            <a:ext cx="0" cy="1524000"/>
          </a:xfrm>
          <a:prstGeom prst="line">
            <a:avLst/>
          </a:prstGeom>
          <a:noFill/>
          <a:ln w="50800">
            <a:solidFill>
              <a:srgbClr val="000000"/>
            </a:solidFill>
            <a:round/>
            <a:headEnd/>
            <a:tailEnd/>
          </a:ln>
        </p:spPr>
        <p:txBody>
          <a:bodyPr/>
          <a:lstStyle/>
          <a:p>
            <a:endParaRPr lang="ar-SA"/>
          </a:p>
        </p:txBody>
      </p:sp>
      <p:sp>
        <p:nvSpPr>
          <p:cNvPr id="71686" name="Line 8"/>
          <p:cNvSpPr>
            <a:spLocks noChangeShapeType="1"/>
          </p:cNvSpPr>
          <p:nvPr/>
        </p:nvSpPr>
        <p:spPr bwMode="auto">
          <a:xfrm>
            <a:off x="6858000" y="2057400"/>
            <a:ext cx="304800" cy="0"/>
          </a:xfrm>
          <a:prstGeom prst="line">
            <a:avLst/>
          </a:prstGeom>
          <a:noFill/>
          <a:ln w="50800">
            <a:solidFill>
              <a:srgbClr val="000000"/>
            </a:solidFill>
            <a:round/>
            <a:headEnd/>
            <a:tailEnd/>
          </a:ln>
        </p:spPr>
        <p:txBody>
          <a:bodyPr/>
          <a:lstStyle/>
          <a:p>
            <a:endParaRPr lang="ar-SA"/>
          </a:p>
        </p:txBody>
      </p:sp>
      <p:sp>
        <p:nvSpPr>
          <p:cNvPr id="71687" name="Line 9"/>
          <p:cNvSpPr>
            <a:spLocks noChangeShapeType="1"/>
          </p:cNvSpPr>
          <p:nvPr/>
        </p:nvSpPr>
        <p:spPr bwMode="auto">
          <a:xfrm>
            <a:off x="6858000" y="3581400"/>
            <a:ext cx="304800" cy="0"/>
          </a:xfrm>
          <a:prstGeom prst="line">
            <a:avLst/>
          </a:prstGeom>
          <a:noFill/>
          <a:ln w="50800">
            <a:solidFill>
              <a:srgbClr val="000000"/>
            </a:solidFill>
            <a:round/>
            <a:headEnd/>
            <a:tailEnd/>
          </a:ln>
        </p:spPr>
        <p:txBody>
          <a:bodyPr/>
          <a:lstStyle/>
          <a:p>
            <a:endParaRPr lang="ar-SA"/>
          </a:p>
        </p:txBody>
      </p:sp>
      <p:sp>
        <p:nvSpPr>
          <p:cNvPr id="71688" name="Line 10"/>
          <p:cNvSpPr>
            <a:spLocks noChangeShapeType="1"/>
          </p:cNvSpPr>
          <p:nvPr/>
        </p:nvSpPr>
        <p:spPr bwMode="auto">
          <a:xfrm>
            <a:off x="2133600" y="2057400"/>
            <a:ext cx="0" cy="1524000"/>
          </a:xfrm>
          <a:prstGeom prst="line">
            <a:avLst/>
          </a:prstGeom>
          <a:noFill/>
          <a:ln w="50800">
            <a:solidFill>
              <a:srgbClr val="000000"/>
            </a:solidFill>
            <a:round/>
            <a:headEnd/>
            <a:tailEnd/>
          </a:ln>
        </p:spPr>
        <p:txBody>
          <a:bodyPr/>
          <a:lstStyle/>
          <a:p>
            <a:endParaRPr lang="ar-SA"/>
          </a:p>
        </p:txBody>
      </p:sp>
      <p:sp>
        <p:nvSpPr>
          <p:cNvPr id="71689" name="Line 11"/>
          <p:cNvSpPr>
            <a:spLocks noChangeShapeType="1"/>
          </p:cNvSpPr>
          <p:nvPr/>
        </p:nvSpPr>
        <p:spPr bwMode="auto">
          <a:xfrm>
            <a:off x="2133600" y="2057400"/>
            <a:ext cx="304800" cy="0"/>
          </a:xfrm>
          <a:prstGeom prst="line">
            <a:avLst/>
          </a:prstGeom>
          <a:noFill/>
          <a:ln w="50800">
            <a:solidFill>
              <a:srgbClr val="000000"/>
            </a:solidFill>
            <a:round/>
            <a:headEnd/>
            <a:tailEnd/>
          </a:ln>
        </p:spPr>
        <p:txBody>
          <a:bodyPr/>
          <a:lstStyle/>
          <a:p>
            <a:endParaRPr lang="ar-SA"/>
          </a:p>
        </p:txBody>
      </p:sp>
      <p:sp>
        <p:nvSpPr>
          <p:cNvPr id="71690" name="Line 12"/>
          <p:cNvSpPr>
            <a:spLocks noChangeShapeType="1"/>
          </p:cNvSpPr>
          <p:nvPr/>
        </p:nvSpPr>
        <p:spPr bwMode="auto">
          <a:xfrm>
            <a:off x="2133600" y="3581400"/>
            <a:ext cx="304800" cy="0"/>
          </a:xfrm>
          <a:prstGeom prst="line">
            <a:avLst/>
          </a:prstGeom>
          <a:noFill/>
          <a:ln w="50800">
            <a:solidFill>
              <a:srgbClr val="000000"/>
            </a:solidFill>
            <a:round/>
            <a:headEnd/>
            <a:tailEnd/>
          </a:ln>
        </p:spPr>
        <p:txBody>
          <a:bodyPr/>
          <a:lstStyle/>
          <a:p>
            <a:endParaRPr lang="ar-SA"/>
          </a:p>
        </p:txBody>
      </p:sp>
      <p:sp>
        <p:nvSpPr>
          <p:cNvPr id="71691" name="Rectangle 13"/>
          <p:cNvSpPr>
            <a:spLocks noChangeArrowheads="1"/>
          </p:cNvSpPr>
          <p:nvPr/>
        </p:nvSpPr>
        <p:spPr bwMode="auto">
          <a:xfrm>
            <a:off x="5776913" y="2225675"/>
            <a:ext cx="776287" cy="515938"/>
          </a:xfrm>
          <a:prstGeom prst="rect">
            <a:avLst/>
          </a:prstGeom>
          <a:noFill/>
          <a:ln w="12700">
            <a:noFill/>
            <a:miter lim="800000"/>
            <a:headEnd/>
            <a:tailEnd/>
          </a:ln>
        </p:spPr>
        <p:txBody>
          <a:bodyPr wrap="none" lIns="90488" tIns="44450" rIns="90488" bIns="44450">
            <a:spAutoFit/>
          </a:bodyPr>
          <a:lstStyle/>
          <a:p>
            <a:pPr eaLnBrk="0" hangingPunct="0"/>
            <a:r>
              <a:rPr lang="en-US" sz="2800"/>
              <a:t>$23</a:t>
            </a:r>
          </a:p>
        </p:txBody>
      </p:sp>
      <p:sp>
        <p:nvSpPr>
          <p:cNvPr id="71692" name="Line 14"/>
          <p:cNvSpPr>
            <a:spLocks noChangeShapeType="1"/>
          </p:cNvSpPr>
          <p:nvPr/>
        </p:nvSpPr>
        <p:spPr bwMode="auto">
          <a:xfrm>
            <a:off x="5486400" y="2209800"/>
            <a:ext cx="304800" cy="0"/>
          </a:xfrm>
          <a:prstGeom prst="line">
            <a:avLst/>
          </a:prstGeom>
          <a:noFill/>
          <a:ln w="50800">
            <a:solidFill>
              <a:srgbClr val="000000"/>
            </a:solidFill>
            <a:round/>
            <a:headEnd/>
            <a:tailEnd/>
          </a:ln>
        </p:spPr>
        <p:txBody>
          <a:bodyPr/>
          <a:lstStyle/>
          <a:p>
            <a:endParaRPr lang="ar-SA"/>
          </a:p>
        </p:txBody>
      </p:sp>
      <p:sp>
        <p:nvSpPr>
          <p:cNvPr id="71693" name="Line 15"/>
          <p:cNvSpPr>
            <a:spLocks noChangeShapeType="1"/>
          </p:cNvSpPr>
          <p:nvPr/>
        </p:nvSpPr>
        <p:spPr bwMode="auto">
          <a:xfrm>
            <a:off x="5486400" y="2819400"/>
            <a:ext cx="304800" cy="0"/>
          </a:xfrm>
          <a:prstGeom prst="line">
            <a:avLst/>
          </a:prstGeom>
          <a:noFill/>
          <a:ln w="50800">
            <a:solidFill>
              <a:srgbClr val="000000"/>
            </a:solidFill>
            <a:round/>
            <a:headEnd/>
            <a:tailEnd/>
          </a:ln>
        </p:spPr>
        <p:txBody>
          <a:bodyPr/>
          <a:lstStyle/>
          <a:p>
            <a:endParaRPr lang="ar-SA"/>
          </a:p>
        </p:txBody>
      </p:sp>
      <p:sp>
        <p:nvSpPr>
          <p:cNvPr id="71694" name="Line 16"/>
          <p:cNvSpPr>
            <a:spLocks noChangeShapeType="1"/>
          </p:cNvSpPr>
          <p:nvPr/>
        </p:nvSpPr>
        <p:spPr bwMode="auto">
          <a:xfrm>
            <a:off x="5791200" y="2209800"/>
            <a:ext cx="0" cy="609600"/>
          </a:xfrm>
          <a:prstGeom prst="line">
            <a:avLst/>
          </a:prstGeom>
          <a:noFill/>
          <a:ln w="50800">
            <a:solidFill>
              <a:srgbClr val="000000"/>
            </a:solidFill>
            <a:round/>
            <a:headEnd/>
            <a:tailEnd/>
          </a:ln>
        </p:spPr>
        <p:txBody>
          <a:bodyPr/>
          <a:lstStyle/>
          <a:p>
            <a:endParaRPr lang="ar-SA"/>
          </a:p>
        </p:txBody>
      </p:sp>
      <p:sp>
        <p:nvSpPr>
          <p:cNvPr id="71695" name="Line 17"/>
          <p:cNvSpPr>
            <a:spLocks noChangeShapeType="1"/>
          </p:cNvSpPr>
          <p:nvPr/>
        </p:nvSpPr>
        <p:spPr bwMode="auto">
          <a:xfrm>
            <a:off x="2819400" y="2209800"/>
            <a:ext cx="0" cy="609600"/>
          </a:xfrm>
          <a:prstGeom prst="line">
            <a:avLst/>
          </a:prstGeom>
          <a:noFill/>
          <a:ln w="50800">
            <a:solidFill>
              <a:srgbClr val="000000"/>
            </a:solidFill>
            <a:round/>
            <a:headEnd/>
            <a:tailEnd/>
          </a:ln>
        </p:spPr>
        <p:txBody>
          <a:bodyPr/>
          <a:lstStyle/>
          <a:p>
            <a:endParaRPr lang="ar-SA"/>
          </a:p>
        </p:txBody>
      </p:sp>
      <p:sp>
        <p:nvSpPr>
          <p:cNvPr id="71696" name="Line 18"/>
          <p:cNvSpPr>
            <a:spLocks noChangeShapeType="1"/>
          </p:cNvSpPr>
          <p:nvPr/>
        </p:nvSpPr>
        <p:spPr bwMode="auto">
          <a:xfrm>
            <a:off x="2819400" y="2209800"/>
            <a:ext cx="304800" cy="0"/>
          </a:xfrm>
          <a:prstGeom prst="line">
            <a:avLst/>
          </a:prstGeom>
          <a:noFill/>
          <a:ln w="50800">
            <a:solidFill>
              <a:srgbClr val="000000"/>
            </a:solidFill>
            <a:round/>
            <a:headEnd/>
            <a:tailEnd/>
          </a:ln>
        </p:spPr>
        <p:txBody>
          <a:bodyPr/>
          <a:lstStyle/>
          <a:p>
            <a:endParaRPr lang="ar-SA"/>
          </a:p>
        </p:txBody>
      </p:sp>
      <p:sp>
        <p:nvSpPr>
          <p:cNvPr id="71697" name="Line 19"/>
          <p:cNvSpPr>
            <a:spLocks noChangeShapeType="1"/>
          </p:cNvSpPr>
          <p:nvPr/>
        </p:nvSpPr>
        <p:spPr bwMode="auto">
          <a:xfrm>
            <a:off x="2819400" y="2819400"/>
            <a:ext cx="304800" cy="0"/>
          </a:xfrm>
          <a:prstGeom prst="line">
            <a:avLst/>
          </a:prstGeom>
          <a:noFill/>
          <a:ln w="50800">
            <a:solidFill>
              <a:srgbClr val="000000"/>
            </a:solidFill>
            <a:round/>
            <a:headEnd/>
            <a:tailEnd/>
          </a:ln>
        </p:spPr>
        <p:txBody>
          <a:bodyPr/>
          <a:lstStyle/>
          <a:p>
            <a:endParaRPr lang="ar-SA"/>
          </a:p>
        </p:txBody>
      </p:sp>
      <p:sp>
        <p:nvSpPr>
          <p:cNvPr id="71698" name="Rectangle 20"/>
          <p:cNvSpPr>
            <a:spLocks noChangeArrowheads="1"/>
          </p:cNvSpPr>
          <p:nvPr/>
        </p:nvSpPr>
        <p:spPr bwMode="auto">
          <a:xfrm>
            <a:off x="2271713" y="2301875"/>
            <a:ext cx="417512" cy="515938"/>
          </a:xfrm>
          <a:prstGeom prst="rect">
            <a:avLst/>
          </a:prstGeom>
          <a:noFill/>
          <a:ln w="12700">
            <a:noFill/>
            <a:miter lim="800000"/>
            <a:headEnd/>
            <a:tailEnd/>
          </a:ln>
        </p:spPr>
        <p:txBody>
          <a:bodyPr wrap="none" lIns="90488" tIns="44450" rIns="90488" bIns="44450">
            <a:spAutoFit/>
          </a:bodyPr>
          <a:lstStyle/>
          <a:p>
            <a:pPr eaLnBrk="0" hangingPunct="0"/>
            <a:r>
              <a:rPr lang="en-US" sz="2800">
                <a:solidFill>
                  <a:schemeClr val="hlink"/>
                </a:solidFill>
              </a:rPr>
              <a:t>X</a:t>
            </a:r>
          </a:p>
        </p:txBody>
      </p:sp>
      <p:sp>
        <p:nvSpPr>
          <p:cNvPr id="71699" name="Rectangle 21"/>
          <p:cNvSpPr>
            <a:spLocks noChangeArrowheads="1"/>
          </p:cNvSpPr>
          <p:nvPr/>
        </p:nvSpPr>
        <p:spPr bwMode="auto">
          <a:xfrm>
            <a:off x="1433513" y="4511675"/>
            <a:ext cx="723900" cy="515938"/>
          </a:xfrm>
          <a:prstGeom prst="rect">
            <a:avLst/>
          </a:prstGeom>
          <a:noFill/>
          <a:ln w="12700">
            <a:noFill/>
            <a:miter lim="800000"/>
            <a:headEnd/>
            <a:tailEnd/>
          </a:ln>
        </p:spPr>
        <p:txBody>
          <a:bodyPr wrap="none" lIns="90488" tIns="44450" rIns="90488" bIns="44450">
            <a:spAutoFit/>
          </a:bodyPr>
          <a:lstStyle/>
          <a:p>
            <a:pPr eaLnBrk="0" hangingPunct="0"/>
            <a:r>
              <a:rPr lang="en-US" sz="2800">
                <a:solidFill>
                  <a:schemeClr val="hlink"/>
                </a:solidFill>
              </a:rPr>
              <a:t>X</a:t>
            </a:r>
            <a:r>
              <a:rPr lang="en-US" sz="2800"/>
              <a:t> =</a:t>
            </a:r>
          </a:p>
        </p:txBody>
      </p:sp>
      <p:sp>
        <p:nvSpPr>
          <p:cNvPr id="71700" name="Line 22"/>
          <p:cNvSpPr>
            <a:spLocks noChangeShapeType="1"/>
          </p:cNvSpPr>
          <p:nvPr/>
        </p:nvSpPr>
        <p:spPr bwMode="auto">
          <a:xfrm>
            <a:off x="2286000" y="4800600"/>
            <a:ext cx="1752600" cy="0"/>
          </a:xfrm>
          <a:prstGeom prst="line">
            <a:avLst/>
          </a:prstGeom>
          <a:noFill/>
          <a:ln w="25400">
            <a:solidFill>
              <a:srgbClr val="000000"/>
            </a:solidFill>
            <a:round/>
            <a:headEnd/>
            <a:tailEnd/>
          </a:ln>
        </p:spPr>
        <p:txBody>
          <a:bodyPr/>
          <a:lstStyle/>
          <a:p>
            <a:endParaRPr lang="ar-SA"/>
          </a:p>
        </p:txBody>
      </p:sp>
      <p:sp>
        <p:nvSpPr>
          <p:cNvPr id="71701" name="Rectangle 23"/>
          <p:cNvSpPr>
            <a:spLocks noChangeArrowheads="1"/>
          </p:cNvSpPr>
          <p:nvPr/>
        </p:nvSpPr>
        <p:spPr bwMode="auto">
          <a:xfrm>
            <a:off x="5319713" y="4511675"/>
            <a:ext cx="1939925" cy="576263"/>
          </a:xfrm>
          <a:prstGeom prst="rect">
            <a:avLst/>
          </a:prstGeom>
          <a:noFill/>
          <a:ln w="12700">
            <a:noFill/>
            <a:miter lim="800000"/>
            <a:headEnd/>
            <a:tailEnd/>
          </a:ln>
        </p:spPr>
        <p:txBody>
          <a:bodyPr wrap="none" lIns="90488" tIns="44450" rIns="90488" bIns="44450">
            <a:spAutoFit/>
          </a:bodyPr>
          <a:lstStyle/>
          <a:p>
            <a:pPr eaLnBrk="0" hangingPunct="0"/>
            <a:r>
              <a:rPr lang="en-US" sz="2800">
                <a:solidFill>
                  <a:schemeClr val="hlink"/>
                </a:solidFill>
              </a:rPr>
              <a:t>X</a:t>
            </a:r>
            <a:r>
              <a:rPr lang="en-US" sz="2800"/>
              <a:t> = </a:t>
            </a:r>
            <a:r>
              <a:rPr lang="en-US" sz="3200">
                <a:solidFill>
                  <a:schemeClr val="hlink"/>
                </a:solidFill>
              </a:rPr>
              <a:t>0</a:t>
            </a:r>
            <a:r>
              <a:rPr lang="en-US" sz="2800">
                <a:solidFill>
                  <a:schemeClr val="hlink"/>
                </a:solidFill>
              </a:rPr>
              <a:t>.0024</a:t>
            </a:r>
          </a:p>
        </p:txBody>
      </p:sp>
      <p:sp>
        <p:nvSpPr>
          <p:cNvPr id="48152" name="Rectangle 24"/>
          <p:cNvSpPr>
            <a:spLocks noChangeArrowheads="1"/>
          </p:cNvSpPr>
          <p:nvPr/>
        </p:nvSpPr>
        <p:spPr bwMode="auto">
          <a:xfrm>
            <a:off x="823913" y="5457825"/>
            <a:ext cx="7367587" cy="576263"/>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3200">
                <a:solidFill>
                  <a:srgbClr val="42B200"/>
                </a:solidFill>
                <a:effectLst>
                  <a:outerShdw blurRad="38100" dist="38100" dir="2700000" algn="tl">
                    <a:srgbClr val="C0C0C0"/>
                  </a:outerShdw>
                </a:effectLst>
                <a:latin typeface="Arial" charset="0"/>
              </a:rPr>
              <a:t>YTM</a:t>
            </a:r>
            <a:r>
              <a:rPr lang="en-US" sz="3200">
                <a:latin typeface="Arial" charset="0"/>
              </a:rPr>
              <a:t> =0.07 + </a:t>
            </a:r>
            <a:r>
              <a:rPr lang="en-US" sz="3200">
                <a:solidFill>
                  <a:schemeClr val="hlink"/>
                </a:solidFill>
                <a:latin typeface="Arial" charset="0"/>
              </a:rPr>
              <a:t>0.0024</a:t>
            </a:r>
            <a:r>
              <a:rPr lang="en-US" sz="3200">
                <a:latin typeface="Arial" charset="0"/>
              </a:rPr>
              <a:t> = </a:t>
            </a:r>
            <a:r>
              <a:rPr lang="en-US" sz="3200">
                <a:solidFill>
                  <a:srgbClr val="42B200"/>
                </a:solidFill>
                <a:latin typeface="Arial" charset="0"/>
              </a:rPr>
              <a:t>0.0724</a:t>
            </a:r>
            <a:r>
              <a:rPr lang="en-US" sz="3200">
                <a:latin typeface="Arial" charset="0"/>
              </a:rPr>
              <a:t> or </a:t>
            </a:r>
            <a:r>
              <a:rPr lang="en-US" sz="3200">
                <a:solidFill>
                  <a:srgbClr val="42B200"/>
                </a:solidFill>
                <a:effectLst>
                  <a:outerShdw blurRad="38100" dist="38100" dir="2700000" algn="tl">
                    <a:srgbClr val="C0C0C0"/>
                  </a:outerShdw>
                </a:effectLst>
                <a:latin typeface="Arial" charset="0"/>
              </a:rPr>
              <a:t>7.24%</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title"/>
          </p:nvPr>
        </p:nvSpPr>
        <p:spPr>
          <a:xfrm>
            <a:off x="1676400" y="617538"/>
            <a:ext cx="7162800" cy="820737"/>
          </a:xfrm>
          <a:effectLst>
            <a:outerShdw dist="71842" dir="2700000" algn="ctr" rotWithShape="0">
              <a:schemeClr val="bg2"/>
            </a:outerShdw>
          </a:effectLst>
        </p:spPr>
        <p:txBody>
          <a:bodyPr/>
          <a:lstStyle/>
          <a:p>
            <a:pPr>
              <a:defRPr/>
            </a:pPr>
            <a:r>
              <a:rPr lang="en-US" sz="4800" b="1" dirty="0" smtClean="0"/>
              <a:t>Book and Firm Value</a:t>
            </a:r>
            <a:endParaRPr lang="en-US" sz="4800" b="1" dirty="0"/>
          </a:p>
        </p:txBody>
      </p:sp>
      <p:sp>
        <p:nvSpPr>
          <p:cNvPr id="8196" name="Rectangle 4"/>
          <p:cNvSpPr>
            <a:spLocks noGrp="1" noChangeArrowheads="1"/>
          </p:cNvSpPr>
          <p:nvPr>
            <p:ph type="body" idx="1"/>
          </p:nvPr>
        </p:nvSpPr>
        <p:spPr>
          <a:xfrm>
            <a:off x="381000" y="4800600"/>
            <a:ext cx="8305800" cy="1524000"/>
          </a:xfrm>
          <a:effectLst>
            <a:outerShdw algn="ctr" rotWithShape="0">
              <a:schemeClr val="bg2"/>
            </a:outerShdw>
          </a:effectLst>
        </p:spPr>
        <p:txBody>
          <a:bodyPr/>
          <a:lstStyle/>
          <a:p>
            <a:pPr marL="1143000" lvl="1" indent="-685800">
              <a:lnSpc>
                <a:spcPct val="90000"/>
              </a:lnSpc>
              <a:spcBef>
                <a:spcPct val="10000"/>
              </a:spcBef>
              <a:buFont typeface="Monotype Sorts" pitchFamily="2" charset="2"/>
              <a:buNone/>
            </a:pPr>
            <a:r>
              <a:rPr lang="en-US" sz="3500" smtClean="0"/>
              <a:t>(2) </a:t>
            </a:r>
            <a:r>
              <a:rPr lang="en-US" sz="3500" i="1" smtClean="0"/>
              <a:t>a firm value</a:t>
            </a:r>
            <a:r>
              <a:rPr lang="en-US" sz="3500" smtClean="0"/>
              <a:t>: total assets minus liabilities and preferred stock as listed on the balance sheet.</a:t>
            </a:r>
          </a:p>
        </p:txBody>
      </p:sp>
      <p:sp>
        <p:nvSpPr>
          <p:cNvPr id="8198" name="Rectangle 6"/>
          <p:cNvSpPr>
            <a:spLocks noChangeArrowheads="1"/>
          </p:cNvSpPr>
          <p:nvPr/>
        </p:nvSpPr>
        <p:spPr bwMode="auto">
          <a:xfrm>
            <a:off x="381000" y="1828800"/>
            <a:ext cx="8305800" cy="2895600"/>
          </a:xfrm>
          <a:prstGeom prst="rect">
            <a:avLst/>
          </a:prstGeom>
          <a:noFill/>
          <a:ln w="12700">
            <a:noFill/>
            <a:miter lim="800000"/>
            <a:headEnd/>
            <a:tailEnd/>
          </a:ln>
          <a:effectLst>
            <a:outerShdw algn="ctr" rotWithShape="0">
              <a:schemeClr val="bg2"/>
            </a:outerShdw>
          </a:effectLst>
        </p:spPr>
        <p:txBody>
          <a:bodyPr lIns="90488" tIns="44450" rIns="90488" bIns="44450"/>
          <a:lstStyle/>
          <a:p>
            <a:pPr marL="342900" indent="-342900" eaLnBrk="0" hangingPunct="0">
              <a:spcBef>
                <a:spcPct val="10000"/>
              </a:spcBef>
              <a:spcAft>
                <a:spcPct val="20000"/>
              </a:spcAft>
              <a:buClr>
                <a:schemeClr val="tx2"/>
              </a:buClr>
              <a:buSzPct val="75000"/>
              <a:buFontTx/>
              <a:buChar char="•"/>
              <a:defRPr/>
            </a:pPr>
            <a:r>
              <a:rPr lang="en-US" sz="3500" i="1" dirty="0">
                <a:solidFill>
                  <a:schemeClr val="hlink"/>
                </a:solidFill>
                <a:effectLst>
                  <a:outerShdw blurRad="38100" dist="38100" dir="2700000" algn="tl">
                    <a:srgbClr val="C0C0C0"/>
                  </a:outerShdw>
                </a:effectLst>
                <a:latin typeface="Arial" charset="0"/>
              </a:rPr>
              <a:t>Book value</a:t>
            </a:r>
            <a:r>
              <a:rPr lang="en-US" sz="3500" dirty="0">
                <a:solidFill>
                  <a:schemeClr val="hlink"/>
                </a:solidFill>
                <a:effectLst>
                  <a:outerShdw blurRad="38100" dist="38100" dir="2700000" algn="tl">
                    <a:srgbClr val="C0C0C0"/>
                  </a:outerShdw>
                </a:effectLst>
                <a:latin typeface="Arial" charset="0"/>
              </a:rPr>
              <a:t> </a:t>
            </a:r>
            <a:r>
              <a:rPr lang="en-US" sz="3500" dirty="0">
                <a:latin typeface="Arial" charset="0"/>
              </a:rPr>
              <a:t>represents either: </a:t>
            </a:r>
          </a:p>
          <a:p>
            <a:pPr marL="1143000" lvl="1" indent="-685800" eaLnBrk="0" hangingPunct="0">
              <a:spcBef>
                <a:spcPct val="10000"/>
              </a:spcBef>
              <a:spcAft>
                <a:spcPct val="20000"/>
              </a:spcAft>
              <a:defRPr/>
            </a:pPr>
            <a:r>
              <a:rPr lang="en-US" sz="3500" dirty="0">
                <a:latin typeface="Arial" charset="0"/>
              </a:rPr>
              <a:t>(1) </a:t>
            </a:r>
            <a:r>
              <a:rPr lang="en-US" sz="3500" i="1" dirty="0">
                <a:latin typeface="Arial" charset="0"/>
              </a:rPr>
              <a:t>an asset</a:t>
            </a:r>
            <a:r>
              <a:rPr lang="ar-SA" sz="3500" i="1" dirty="0">
                <a:latin typeface="Arial" charset="0"/>
              </a:rPr>
              <a:t> </a:t>
            </a:r>
            <a:r>
              <a:rPr lang="en-US" sz="3500" i="1" dirty="0">
                <a:latin typeface="Arial" charset="0"/>
              </a:rPr>
              <a:t>value</a:t>
            </a:r>
            <a:r>
              <a:rPr lang="en-US" sz="3500" dirty="0">
                <a:latin typeface="Arial" charset="0"/>
              </a:rPr>
              <a:t>: the accounting value of an asset – the asset’s cost minus its accumulated depreciation;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Effect transition="in" filter="wipe(left)">
                                      <p:cBhvr>
                                        <p:cTn id="7" dur="500"/>
                                        <p:tgtEl>
                                          <p:spTgt spid="819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build="p"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7366000" y="5289550"/>
            <a:ext cx="438150" cy="412750"/>
          </a:xfrm>
          <a:prstGeom prst="rect">
            <a:avLst/>
          </a:prstGeom>
          <a:solidFill>
            <a:schemeClr val="accent1"/>
          </a:solidFill>
          <a:ln w="12700">
            <a:solidFill>
              <a:srgbClr val="000000"/>
            </a:solidFill>
            <a:miter lim="800000"/>
            <a:headEnd/>
            <a:tailEnd/>
          </a:ln>
        </p:spPr>
        <p:txBody>
          <a:bodyPr wrap="none" anchor="ctr"/>
          <a:lstStyle/>
          <a:p>
            <a:pPr eaLnBrk="0" hangingPunct="0"/>
            <a:endParaRPr lang="en-GB"/>
          </a:p>
        </p:txBody>
      </p:sp>
      <p:sp>
        <p:nvSpPr>
          <p:cNvPr id="72707" name="Rectangle 3"/>
          <p:cNvSpPr>
            <a:spLocks noChangeArrowheads="1"/>
          </p:cNvSpPr>
          <p:nvPr/>
        </p:nvSpPr>
        <p:spPr bwMode="auto">
          <a:xfrm>
            <a:off x="3797300" y="5295900"/>
            <a:ext cx="400050" cy="412750"/>
          </a:xfrm>
          <a:prstGeom prst="rect">
            <a:avLst/>
          </a:prstGeom>
          <a:solidFill>
            <a:schemeClr val="accent1"/>
          </a:solidFill>
          <a:ln w="12700">
            <a:solidFill>
              <a:srgbClr val="000000"/>
            </a:solidFill>
            <a:miter lim="800000"/>
            <a:headEnd/>
            <a:tailEnd/>
          </a:ln>
        </p:spPr>
        <p:txBody>
          <a:bodyPr wrap="none" anchor="ctr"/>
          <a:lstStyle/>
          <a:p>
            <a:pPr eaLnBrk="0" hangingPunct="0"/>
            <a:endParaRPr lang="en-GB"/>
          </a:p>
        </p:txBody>
      </p:sp>
      <p:sp>
        <p:nvSpPr>
          <p:cNvPr id="72708" name="Rectangle 4"/>
          <p:cNvSpPr>
            <a:spLocks noChangeArrowheads="1"/>
          </p:cNvSpPr>
          <p:nvPr/>
        </p:nvSpPr>
        <p:spPr bwMode="auto">
          <a:xfrm>
            <a:off x="5264150" y="4375150"/>
            <a:ext cx="415925" cy="425450"/>
          </a:xfrm>
          <a:prstGeom prst="rect">
            <a:avLst/>
          </a:prstGeom>
          <a:solidFill>
            <a:schemeClr val="accent1"/>
          </a:solidFill>
          <a:ln w="12700">
            <a:solidFill>
              <a:srgbClr val="000000"/>
            </a:solidFill>
            <a:miter lim="800000"/>
            <a:headEnd/>
            <a:tailEnd/>
          </a:ln>
        </p:spPr>
        <p:txBody>
          <a:bodyPr wrap="none" anchor="ctr"/>
          <a:lstStyle/>
          <a:p>
            <a:pPr eaLnBrk="0" hangingPunct="0"/>
            <a:endParaRPr lang="en-GB"/>
          </a:p>
        </p:txBody>
      </p:sp>
      <p:sp>
        <p:nvSpPr>
          <p:cNvPr id="72709" name="Rectangle 5"/>
          <p:cNvSpPr>
            <a:spLocks noChangeArrowheads="1"/>
          </p:cNvSpPr>
          <p:nvPr/>
        </p:nvSpPr>
        <p:spPr bwMode="auto">
          <a:xfrm>
            <a:off x="3054350" y="4375150"/>
            <a:ext cx="406400" cy="425450"/>
          </a:xfrm>
          <a:prstGeom prst="rect">
            <a:avLst/>
          </a:prstGeom>
          <a:solidFill>
            <a:schemeClr val="accent1"/>
          </a:solidFill>
          <a:ln w="12700">
            <a:solidFill>
              <a:srgbClr val="000000"/>
            </a:solidFill>
            <a:miter lim="800000"/>
            <a:headEnd/>
            <a:tailEnd/>
          </a:ln>
        </p:spPr>
        <p:txBody>
          <a:bodyPr wrap="none" anchor="ctr"/>
          <a:lstStyle/>
          <a:p>
            <a:pPr eaLnBrk="0" hangingPunct="0"/>
            <a:endParaRPr lang="en-GB"/>
          </a:p>
        </p:txBody>
      </p:sp>
      <p:sp>
        <p:nvSpPr>
          <p:cNvPr id="49159" name="Rectangle 7"/>
          <p:cNvSpPr>
            <a:spLocks noGrp="1" noChangeArrowheads="1"/>
          </p:cNvSpPr>
          <p:nvPr>
            <p:ph type="title"/>
          </p:nvPr>
        </p:nvSpPr>
        <p:spPr>
          <a:xfrm>
            <a:off x="1676400" y="161925"/>
            <a:ext cx="7162800" cy="1428750"/>
          </a:xfrm>
          <a:effectLst>
            <a:outerShdw dist="71842" dir="2700000" algn="ctr" rotWithShape="0">
              <a:schemeClr val="bg2"/>
            </a:outerShdw>
          </a:effectLst>
        </p:spPr>
        <p:txBody>
          <a:bodyPr/>
          <a:lstStyle/>
          <a:p>
            <a:pPr>
              <a:defRPr/>
            </a:pPr>
            <a:r>
              <a:rPr lang="en-US" b="1"/>
              <a:t>Determining Semiannual Coupon Bond YTM</a:t>
            </a:r>
          </a:p>
        </p:txBody>
      </p:sp>
      <p:sp>
        <p:nvSpPr>
          <p:cNvPr id="72711" name="Rectangle 9"/>
          <p:cNvSpPr>
            <a:spLocks noChangeArrowheads="1"/>
          </p:cNvSpPr>
          <p:nvPr/>
        </p:nvSpPr>
        <p:spPr bwMode="auto">
          <a:xfrm>
            <a:off x="671513" y="3987800"/>
            <a:ext cx="1049337" cy="638175"/>
          </a:xfrm>
          <a:prstGeom prst="rect">
            <a:avLst/>
          </a:prstGeom>
          <a:noFill/>
          <a:ln w="12700">
            <a:noFill/>
            <a:miter lim="800000"/>
            <a:headEnd/>
            <a:tailEnd/>
          </a:ln>
        </p:spPr>
        <p:txBody>
          <a:bodyPr wrap="none" lIns="90488" tIns="44450" rIns="90488" bIns="44450">
            <a:spAutoFit/>
          </a:bodyPr>
          <a:lstStyle/>
          <a:p>
            <a:pPr eaLnBrk="0" hangingPunct="0"/>
            <a:r>
              <a:rPr lang="en-US"/>
              <a:t>P</a:t>
            </a:r>
            <a:r>
              <a:rPr lang="en-US" baseline="-25000"/>
              <a:t>0</a:t>
            </a:r>
            <a:r>
              <a:rPr lang="en-US"/>
              <a:t> =</a:t>
            </a:r>
          </a:p>
        </p:txBody>
      </p:sp>
      <p:sp>
        <p:nvSpPr>
          <p:cNvPr id="72712" name="Rectangle 10"/>
          <p:cNvSpPr>
            <a:spLocks noChangeArrowheads="1"/>
          </p:cNvSpPr>
          <p:nvPr/>
        </p:nvSpPr>
        <p:spPr bwMode="auto">
          <a:xfrm>
            <a:off x="1738313" y="3897313"/>
            <a:ext cx="512762" cy="758825"/>
          </a:xfrm>
          <a:prstGeom prst="rect">
            <a:avLst/>
          </a:prstGeom>
          <a:noFill/>
          <a:ln w="12700">
            <a:noFill/>
            <a:miter lim="800000"/>
            <a:headEnd/>
            <a:tailEnd/>
          </a:ln>
        </p:spPr>
        <p:txBody>
          <a:bodyPr wrap="none" lIns="90488" tIns="44450" rIns="90488" bIns="44450">
            <a:spAutoFit/>
          </a:bodyPr>
          <a:lstStyle/>
          <a:p>
            <a:pPr eaLnBrk="0" hangingPunct="0"/>
            <a:r>
              <a:rPr lang="en-US" sz="4400">
                <a:latin typeface="Symbol" pitchFamily="18" charset="2"/>
              </a:rPr>
              <a:t>S</a:t>
            </a:r>
          </a:p>
        </p:txBody>
      </p:sp>
      <p:sp>
        <p:nvSpPr>
          <p:cNvPr id="49163" name="Rectangle 11"/>
          <p:cNvSpPr>
            <a:spLocks noChangeArrowheads="1"/>
          </p:cNvSpPr>
          <p:nvPr/>
        </p:nvSpPr>
        <p:spPr bwMode="auto">
          <a:xfrm>
            <a:off x="1719263" y="3668713"/>
            <a:ext cx="536575" cy="4540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400">
                <a:latin typeface="Arial" charset="0"/>
              </a:rPr>
              <a:t>2</a:t>
            </a:r>
            <a:r>
              <a:rPr lang="en-US" sz="2400">
                <a:solidFill>
                  <a:schemeClr val="hlink"/>
                </a:solidFill>
                <a:effectLst>
                  <a:outerShdw blurRad="38100" dist="38100" dir="2700000" algn="tl">
                    <a:srgbClr val="C0C0C0"/>
                  </a:outerShdw>
                </a:effectLst>
                <a:latin typeface="Arial" charset="0"/>
              </a:rPr>
              <a:t>n</a:t>
            </a:r>
          </a:p>
        </p:txBody>
      </p:sp>
      <p:sp>
        <p:nvSpPr>
          <p:cNvPr id="72714" name="Rectangle 12"/>
          <p:cNvSpPr>
            <a:spLocks noChangeArrowheads="1"/>
          </p:cNvSpPr>
          <p:nvPr/>
        </p:nvSpPr>
        <p:spPr bwMode="auto">
          <a:xfrm>
            <a:off x="1681163" y="4457700"/>
            <a:ext cx="554037" cy="393700"/>
          </a:xfrm>
          <a:prstGeom prst="rect">
            <a:avLst/>
          </a:prstGeom>
          <a:noFill/>
          <a:ln w="12700">
            <a:noFill/>
            <a:miter lim="800000"/>
            <a:headEnd/>
            <a:tailEnd/>
          </a:ln>
        </p:spPr>
        <p:txBody>
          <a:bodyPr wrap="none" lIns="90488" tIns="44450" rIns="90488" bIns="44450">
            <a:spAutoFit/>
          </a:bodyPr>
          <a:lstStyle/>
          <a:p>
            <a:pPr eaLnBrk="0" hangingPunct="0"/>
            <a:r>
              <a:rPr lang="en-US" sz="2000"/>
              <a:t>t=1</a:t>
            </a:r>
          </a:p>
        </p:txBody>
      </p:sp>
      <p:sp>
        <p:nvSpPr>
          <p:cNvPr id="72715" name="Rectangle 13"/>
          <p:cNvSpPr>
            <a:spLocks noChangeArrowheads="1"/>
          </p:cNvSpPr>
          <p:nvPr/>
        </p:nvSpPr>
        <p:spPr bwMode="auto">
          <a:xfrm>
            <a:off x="2271713" y="4308475"/>
            <a:ext cx="1911350" cy="515938"/>
          </a:xfrm>
          <a:prstGeom prst="rect">
            <a:avLst/>
          </a:prstGeom>
          <a:noFill/>
          <a:ln w="12700">
            <a:noFill/>
            <a:miter lim="800000"/>
            <a:headEnd/>
            <a:tailEnd/>
          </a:ln>
        </p:spPr>
        <p:txBody>
          <a:bodyPr wrap="none" lIns="90488" tIns="44450" rIns="90488" bIns="44450">
            <a:spAutoFit/>
          </a:bodyPr>
          <a:lstStyle/>
          <a:p>
            <a:pPr eaLnBrk="0" hangingPunct="0"/>
            <a:r>
              <a:rPr lang="en-US" sz="2800"/>
              <a:t>(1 + </a:t>
            </a:r>
            <a:r>
              <a:rPr lang="en-US" sz="2800">
                <a:solidFill>
                  <a:srgbClr val="42B200"/>
                </a:solidFill>
              </a:rPr>
              <a:t>k</a:t>
            </a:r>
            <a:r>
              <a:rPr lang="en-US" sz="2800" baseline="-25000">
                <a:solidFill>
                  <a:srgbClr val="42B200"/>
                </a:solidFill>
              </a:rPr>
              <a:t>d</a:t>
            </a:r>
            <a:r>
              <a:rPr lang="en-US" sz="2800" baseline="-25000">
                <a:solidFill>
                  <a:srgbClr val="014A01"/>
                </a:solidFill>
              </a:rPr>
              <a:t> </a:t>
            </a:r>
            <a:r>
              <a:rPr lang="en-US" sz="2800"/>
              <a:t>/2 )</a:t>
            </a:r>
            <a:r>
              <a:rPr lang="en-US" sz="2800" baseline="30000"/>
              <a:t>t</a:t>
            </a:r>
          </a:p>
        </p:txBody>
      </p:sp>
      <p:sp>
        <p:nvSpPr>
          <p:cNvPr id="72716" name="Line 14"/>
          <p:cNvSpPr>
            <a:spLocks noChangeShapeType="1"/>
          </p:cNvSpPr>
          <p:nvPr/>
        </p:nvSpPr>
        <p:spPr bwMode="auto">
          <a:xfrm>
            <a:off x="2514600" y="4292600"/>
            <a:ext cx="1371600" cy="0"/>
          </a:xfrm>
          <a:prstGeom prst="line">
            <a:avLst/>
          </a:prstGeom>
          <a:noFill/>
          <a:ln w="25400">
            <a:solidFill>
              <a:srgbClr val="000000"/>
            </a:solidFill>
            <a:round/>
            <a:headEnd/>
            <a:tailEnd/>
          </a:ln>
        </p:spPr>
        <p:txBody>
          <a:bodyPr/>
          <a:lstStyle/>
          <a:p>
            <a:endParaRPr lang="ar-SA"/>
          </a:p>
        </p:txBody>
      </p:sp>
      <p:sp>
        <p:nvSpPr>
          <p:cNvPr id="72717" name="Rectangle 15"/>
          <p:cNvSpPr>
            <a:spLocks noChangeArrowheads="1"/>
          </p:cNvSpPr>
          <p:nvPr/>
        </p:nvSpPr>
        <p:spPr bwMode="auto">
          <a:xfrm>
            <a:off x="2728913" y="3759200"/>
            <a:ext cx="942975"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I </a:t>
            </a:r>
            <a:r>
              <a:rPr lang="en-US"/>
              <a:t>/ 2</a:t>
            </a:r>
          </a:p>
        </p:txBody>
      </p:sp>
      <p:sp>
        <p:nvSpPr>
          <p:cNvPr id="49168" name="Rectangle 16"/>
          <p:cNvSpPr>
            <a:spLocks noChangeArrowheads="1"/>
          </p:cNvSpPr>
          <p:nvPr/>
        </p:nvSpPr>
        <p:spPr bwMode="auto">
          <a:xfrm>
            <a:off x="1281113" y="4978400"/>
            <a:ext cx="7807325" cy="63817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3200">
                <a:latin typeface="Arial" charset="0"/>
              </a:rPr>
              <a:t>=  (</a:t>
            </a:r>
            <a:r>
              <a:rPr lang="en-US" sz="3200">
                <a:solidFill>
                  <a:schemeClr val="tx2"/>
                </a:solidFill>
                <a:latin typeface="Arial" charset="0"/>
              </a:rPr>
              <a:t>I</a:t>
            </a:r>
            <a:r>
              <a:rPr lang="en-US" sz="2800">
                <a:latin typeface="Arial" charset="0"/>
              </a:rPr>
              <a:t>/2)</a:t>
            </a:r>
            <a:r>
              <a:rPr lang="en-US" sz="3200">
                <a:latin typeface="Arial" charset="0"/>
              </a:rPr>
              <a:t>(PVIFA</a:t>
            </a:r>
            <a:r>
              <a:rPr lang="en-US" baseline="-25000">
                <a:solidFill>
                  <a:srgbClr val="42B200"/>
                </a:solidFill>
                <a:latin typeface="Arial" charset="0"/>
              </a:rPr>
              <a:t>k</a:t>
            </a:r>
            <a:r>
              <a:rPr lang="en-US" baseline="-50000">
                <a:solidFill>
                  <a:srgbClr val="42B200"/>
                </a:solidFill>
                <a:latin typeface="Arial" charset="0"/>
              </a:rPr>
              <a:t>d</a:t>
            </a:r>
            <a:r>
              <a:rPr lang="en-US" baseline="-30000">
                <a:latin typeface="Arial" charset="0"/>
              </a:rPr>
              <a:t> /2</a:t>
            </a:r>
            <a:r>
              <a:rPr lang="en-US" baseline="-25000">
                <a:latin typeface="Arial" charset="0"/>
              </a:rPr>
              <a:t>, 2</a:t>
            </a:r>
            <a:r>
              <a:rPr lang="en-US" sz="4000" baseline="-25000">
                <a:solidFill>
                  <a:schemeClr val="hlink"/>
                </a:solidFill>
                <a:effectLst>
                  <a:outerShdw blurRad="38100" dist="38100" dir="2700000" algn="tl">
                    <a:srgbClr val="C0C0C0"/>
                  </a:outerShdw>
                </a:effectLst>
                <a:latin typeface="Arial" charset="0"/>
              </a:rPr>
              <a:t>n</a:t>
            </a:r>
            <a:r>
              <a:rPr lang="en-US">
                <a:latin typeface="Arial" charset="0"/>
              </a:rPr>
              <a:t>) + </a:t>
            </a:r>
            <a:r>
              <a:rPr lang="en-US" sz="3200">
                <a:solidFill>
                  <a:schemeClr val="tx2"/>
                </a:solidFill>
                <a:latin typeface="Arial" charset="0"/>
              </a:rPr>
              <a:t>MV</a:t>
            </a:r>
            <a:r>
              <a:rPr lang="en-US" sz="3200">
                <a:latin typeface="Arial" charset="0"/>
              </a:rPr>
              <a:t>(PVIF</a:t>
            </a:r>
            <a:r>
              <a:rPr lang="en-US" baseline="-25000">
                <a:solidFill>
                  <a:srgbClr val="42B200"/>
                </a:solidFill>
                <a:latin typeface="Arial" charset="0"/>
              </a:rPr>
              <a:t>k</a:t>
            </a:r>
            <a:r>
              <a:rPr lang="en-US" baseline="-50000">
                <a:solidFill>
                  <a:srgbClr val="42B200"/>
                </a:solidFill>
                <a:latin typeface="Arial" charset="0"/>
              </a:rPr>
              <a:t>d</a:t>
            </a:r>
            <a:r>
              <a:rPr lang="en-US" baseline="-30000">
                <a:latin typeface="Arial" charset="0"/>
              </a:rPr>
              <a:t> /2</a:t>
            </a:r>
            <a:r>
              <a:rPr lang="en-US" baseline="-50000">
                <a:solidFill>
                  <a:srgbClr val="014A01"/>
                </a:solidFill>
                <a:latin typeface="Arial" charset="0"/>
              </a:rPr>
              <a:t> </a:t>
            </a:r>
            <a:r>
              <a:rPr lang="en-US" baseline="-25000">
                <a:latin typeface="Arial" charset="0"/>
              </a:rPr>
              <a:t>, 2</a:t>
            </a:r>
            <a:r>
              <a:rPr lang="en-US" sz="4000" baseline="-25000">
                <a:solidFill>
                  <a:schemeClr val="hlink"/>
                </a:solidFill>
                <a:effectLst>
                  <a:outerShdw blurRad="38100" dist="38100" dir="2700000" algn="tl">
                    <a:srgbClr val="C0C0C0"/>
                  </a:outerShdw>
                </a:effectLst>
                <a:latin typeface="Arial" charset="0"/>
              </a:rPr>
              <a:t>n</a:t>
            </a:r>
            <a:r>
              <a:rPr lang="en-US">
                <a:latin typeface="Arial" charset="0"/>
              </a:rPr>
              <a:t>) </a:t>
            </a:r>
          </a:p>
        </p:txBody>
      </p:sp>
      <p:sp>
        <p:nvSpPr>
          <p:cNvPr id="72719" name="Rectangle 17"/>
          <p:cNvSpPr>
            <a:spLocks noChangeArrowheads="1"/>
          </p:cNvSpPr>
          <p:nvPr/>
        </p:nvSpPr>
        <p:spPr bwMode="auto">
          <a:xfrm>
            <a:off x="4024313" y="3987800"/>
            <a:ext cx="447675" cy="638175"/>
          </a:xfrm>
          <a:prstGeom prst="rect">
            <a:avLst/>
          </a:prstGeom>
          <a:noFill/>
          <a:ln w="12700">
            <a:noFill/>
            <a:miter lim="800000"/>
            <a:headEnd/>
            <a:tailEnd/>
          </a:ln>
        </p:spPr>
        <p:txBody>
          <a:bodyPr wrap="none" lIns="90488" tIns="44450" rIns="90488" bIns="44450">
            <a:spAutoFit/>
          </a:bodyPr>
          <a:lstStyle/>
          <a:p>
            <a:pPr eaLnBrk="0" hangingPunct="0"/>
            <a:r>
              <a:rPr lang="en-US"/>
              <a:t>+</a:t>
            </a:r>
          </a:p>
        </p:txBody>
      </p:sp>
      <p:sp>
        <p:nvSpPr>
          <p:cNvPr id="72720" name="Line 18"/>
          <p:cNvSpPr>
            <a:spLocks noChangeShapeType="1"/>
          </p:cNvSpPr>
          <p:nvPr/>
        </p:nvSpPr>
        <p:spPr bwMode="auto">
          <a:xfrm>
            <a:off x="4572000" y="4292600"/>
            <a:ext cx="1981200" cy="0"/>
          </a:xfrm>
          <a:prstGeom prst="line">
            <a:avLst/>
          </a:prstGeom>
          <a:noFill/>
          <a:ln w="25400">
            <a:solidFill>
              <a:srgbClr val="000000"/>
            </a:solidFill>
            <a:round/>
            <a:headEnd/>
            <a:tailEnd/>
          </a:ln>
        </p:spPr>
        <p:txBody>
          <a:bodyPr/>
          <a:lstStyle/>
          <a:p>
            <a:endParaRPr lang="ar-SA"/>
          </a:p>
        </p:txBody>
      </p:sp>
      <p:sp>
        <p:nvSpPr>
          <p:cNvPr id="72721" name="Rectangle 19"/>
          <p:cNvSpPr>
            <a:spLocks noChangeArrowheads="1"/>
          </p:cNvSpPr>
          <p:nvPr/>
        </p:nvSpPr>
        <p:spPr bwMode="auto">
          <a:xfrm>
            <a:off x="5091113" y="3759200"/>
            <a:ext cx="866775" cy="638175"/>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rPr>
              <a:t>MV</a:t>
            </a:r>
          </a:p>
        </p:txBody>
      </p:sp>
      <p:sp>
        <p:nvSpPr>
          <p:cNvPr id="72722" name="Rectangle 20"/>
          <p:cNvSpPr>
            <a:spLocks noChangeArrowheads="1"/>
          </p:cNvSpPr>
          <p:nvPr/>
        </p:nvSpPr>
        <p:spPr bwMode="auto">
          <a:xfrm>
            <a:off x="1274763" y="5781675"/>
            <a:ext cx="4594225" cy="588963"/>
          </a:xfrm>
          <a:prstGeom prst="rect">
            <a:avLst/>
          </a:prstGeom>
          <a:solidFill>
            <a:schemeClr val="accent1"/>
          </a:solidFill>
          <a:ln w="12700">
            <a:solidFill>
              <a:srgbClr val="000000"/>
            </a:solidFill>
            <a:miter lim="800000"/>
            <a:headEnd/>
            <a:tailEnd/>
          </a:ln>
        </p:spPr>
        <p:txBody>
          <a:bodyPr wrap="none" lIns="90488" tIns="44450" rIns="90488" bIns="44450">
            <a:spAutoFit/>
          </a:bodyPr>
          <a:lstStyle/>
          <a:p>
            <a:pPr eaLnBrk="0" hangingPunct="0"/>
            <a:r>
              <a:rPr lang="en-US" sz="3200"/>
              <a:t>[ 1 + (</a:t>
            </a:r>
            <a:r>
              <a:rPr lang="en-US" sz="3200">
                <a:solidFill>
                  <a:srgbClr val="42B200"/>
                </a:solidFill>
              </a:rPr>
              <a:t>k</a:t>
            </a:r>
            <a:r>
              <a:rPr lang="en-US" sz="3200" baseline="-25000">
                <a:solidFill>
                  <a:srgbClr val="42B200"/>
                </a:solidFill>
              </a:rPr>
              <a:t>d</a:t>
            </a:r>
            <a:r>
              <a:rPr lang="en-US" sz="3200" baseline="-25000">
                <a:solidFill>
                  <a:srgbClr val="014A01"/>
                </a:solidFill>
              </a:rPr>
              <a:t> </a:t>
            </a:r>
            <a:r>
              <a:rPr lang="en-US" sz="3200"/>
              <a:t>/ 2)</a:t>
            </a:r>
            <a:r>
              <a:rPr lang="en-US" sz="3200" baseline="30000"/>
              <a:t>2</a:t>
            </a:r>
            <a:r>
              <a:rPr lang="en-US" sz="3200"/>
              <a:t> ] –1 = YTM</a:t>
            </a:r>
          </a:p>
        </p:txBody>
      </p:sp>
      <p:sp>
        <p:nvSpPr>
          <p:cNvPr id="72723" name="Rectangle 21"/>
          <p:cNvSpPr>
            <a:spLocks noChangeArrowheads="1"/>
          </p:cNvSpPr>
          <p:nvPr/>
        </p:nvSpPr>
        <p:spPr bwMode="auto">
          <a:xfrm>
            <a:off x="685800" y="1905000"/>
            <a:ext cx="8077200" cy="1752600"/>
          </a:xfrm>
          <a:prstGeom prst="rect">
            <a:avLst/>
          </a:prstGeom>
          <a:noFill/>
          <a:ln w="12700">
            <a:noFill/>
            <a:miter lim="800000"/>
            <a:headEnd/>
            <a:tailEnd/>
          </a:ln>
          <a:effectLst>
            <a:outerShdw algn="ctr" rotWithShape="0">
              <a:schemeClr val="bg2"/>
            </a:outerShdw>
          </a:effectLst>
        </p:spPr>
        <p:txBody>
          <a:bodyPr lIns="90488" tIns="44450" rIns="90488" bIns="44450"/>
          <a:lstStyle/>
          <a:p>
            <a:pPr algn="ctr" eaLnBrk="0" hangingPunct="0">
              <a:spcBef>
                <a:spcPct val="20000"/>
              </a:spcBef>
              <a:spcAft>
                <a:spcPct val="20000"/>
              </a:spcAft>
            </a:pPr>
            <a:r>
              <a:rPr lang="en-US" sz="3500"/>
              <a:t>Determine the Yield-to-Maturity (YTM) for the semiannual coupon paying bond with a finite life.</a:t>
            </a:r>
          </a:p>
        </p:txBody>
      </p:sp>
      <p:sp>
        <p:nvSpPr>
          <p:cNvPr id="49174" name="Rectangle 22"/>
          <p:cNvSpPr>
            <a:spLocks noChangeArrowheads="1"/>
          </p:cNvSpPr>
          <p:nvPr/>
        </p:nvSpPr>
        <p:spPr bwMode="auto">
          <a:xfrm>
            <a:off x="4481513" y="4308475"/>
            <a:ext cx="2128837" cy="515938"/>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800">
                <a:latin typeface="Arial" charset="0"/>
              </a:rPr>
              <a:t>(1 + </a:t>
            </a:r>
            <a:r>
              <a:rPr lang="en-US" sz="2800">
                <a:solidFill>
                  <a:srgbClr val="42B200"/>
                </a:solidFill>
                <a:latin typeface="Arial" charset="0"/>
              </a:rPr>
              <a:t>k</a:t>
            </a:r>
            <a:r>
              <a:rPr lang="en-US" sz="2800" baseline="-25000">
                <a:solidFill>
                  <a:srgbClr val="42B200"/>
                </a:solidFill>
                <a:latin typeface="Arial" charset="0"/>
              </a:rPr>
              <a:t>d</a:t>
            </a:r>
            <a:r>
              <a:rPr lang="en-US" sz="2800" baseline="-25000">
                <a:solidFill>
                  <a:srgbClr val="014A01"/>
                </a:solidFill>
                <a:latin typeface="Arial" charset="0"/>
              </a:rPr>
              <a:t> </a:t>
            </a:r>
            <a:r>
              <a:rPr lang="en-US" sz="2800">
                <a:latin typeface="Arial" charset="0"/>
              </a:rPr>
              <a:t>/2 )</a:t>
            </a:r>
            <a:r>
              <a:rPr lang="en-US" sz="2800" baseline="30000">
                <a:latin typeface="Arial" charset="0"/>
              </a:rPr>
              <a:t>2</a:t>
            </a:r>
            <a:r>
              <a:rPr lang="en-US" sz="3200" baseline="30000">
                <a:solidFill>
                  <a:schemeClr val="hlink"/>
                </a:solidFill>
                <a:effectLst>
                  <a:outerShdw blurRad="38100" dist="38100" dir="2700000" algn="tl">
                    <a:srgbClr val="C0C0C0"/>
                  </a:outerShdw>
                </a:effectLst>
                <a:latin typeface="Arial" charset="0"/>
              </a:rPr>
              <a:t>n</a:t>
            </a:r>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1" name="Rectangle 3"/>
          <p:cNvSpPr>
            <a:spLocks noGrp="1" noChangeArrowheads="1"/>
          </p:cNvSpPr>
          <p:nvPr>
            <p:ph type="title"/>
          </p:nvPr>
        </p:nvSpPr>
        <p:spPr>
          <a:xfrm>
            <a:off x="1752600" y="298450"/>
            <a:ext cx="7162800" cy="1308100"/>
          </a:xfrm>
          <a:effectLst>
            <a:outerShdw dist="71842" dir="2700000" algn="ctr" rotWithShape="0">
              <a:schemeClr val="bg2"/>
            </a:outerShdw>
          </a:effectLst>
        </p:spPr>
        <p:txBody>
          <a:bodyPr/>
          <a:lstStyle/>
          <a:p>
            <a:pPr>
              <a:defRPr/>
            </a:pPr>
            <a:r>
              <a:rPr lang="en-US" sz="4000" b="1"/>
              <a:t>Determining the Semiannual Coupon Bond YTM</a:t>
            </a:r>
          </a:p>
        </p:txBody>
      </p:sp>
      <p:sp>
        <p:nvSpPr>
          <p:cNvPr id="155652" name="Rectangle 4"/>
          <p:cNvSpPr>
            <a:spLocks noGrp="1" noChangeArrowheads="1"/>
          </p:cNvSpPr>
          <p:nvPr>
            <p:ph type="body" idx="1"/>
          </p:nvPr>
        </p:nvSpPr>
        <p:spPr>
          <a:xfrm>
            <a:off x="228600" y="1943100"/>
            <a:ext cx="8534400" cy="4152900"/>
          </a:xfrm>
          <a:effectLst>
            <a:outerShdw algn="ctr" rotWithShape="0">
              <a:schemeClr val="bg2"/>
            </a:outerShdw>
          </a:effectLst>
        </p:spPr>
        <p:txBody>
          <a:bodyPr>
            <a:spAutoFit/>
          </a:bodyPr>
          <a:lstStyle/>
          <a:p>
            <a:pPr marL="0" indent="0" algn="ctr">
              <a:buFont typeface="Monotype Sorts" pitchFamily="2" charset="2"/>
              <a:buNone/>
              <a:defRPr/>
            </a:pPr>
            <a:r>
              <a:rPr lang="en-US" smtClean="0"/>
              <a:t>Julie Miller want to determine the YTM for another issue of outstanding bonds. </a:t>
            </a:r>
            <a:r>
              <a:rPr lang="en-US" i="1" smtClean="0"/>
              <a:t>The firm</a:t>
            </a:r>
            <a:r>
              <a:rPr lang="en-US" smtClean="0"/>
              <a:t> has an issue of </a:t>
            </a:r>
            <a:r>
              <a:rPr lang="en-US" smtClean="0">
                <a:solidFill>
                  <a:schemeClr val="tx2"/>
                </a:solidFill>
              </a:rPr>
              <a:t>8% semiannual coupon </a:t>
            </a:r>
            <a:r>
              <a:rPr lang="en-US" smtClean="0"/>
              <a:t>bonds with </a:t>
            </a:r>
            <a:r>
              <a:rPr lang="en-US" smtClean="0">
                <a:solidFill>
                  <a:schemeClr val="hlink"/>
                </a:solidFill>
              </a:rPr>
              <a:t>20 years </a:t>
            </a:r>
            <a:r>
              <a:rPr lang="en-US" smtClean="0"/>
              <a:t>left to maturity. The bonds have a current market value of </a:t>
            </a:r>
            <a:r>
              <a:rPr lang="en-US" i="1" smtClean="0">
                <a:effectLst>
                  <a:outerShdw blurRad="38100" dist="38100" dir="2700000" algn="tl">
                    <a:srgbClr val="C0C0C0"/>
                  </a:outerShdw>
                </a:effectLst>
              </a:rPr>
              <a:t>$950</a:t>
            </a:r>
            <a:r>
              <a:rPr lang="en-US" smtClean="0"/>
              <a:t>.</a:t>
            </a:r>
          </a:p>
          <a:p>
            <a:pPr marL="0" indent="0" algn="ctr">
              <a:buFont typeface="Monotype Sorts" pitchFamily="2" charset="2"/>
              <a:buNone/>
              <a:defRPr/>
            </a:pPr>
            <a:r>
              <a:rPr lang="en-US" i="1" smtClean="0">
                <a:solidFill>
                  <a:srgbClr val="42B200"/>
                </a:solidFill>
                <a:effectLst>
                  <a:outerShdw blurRad="38100" dist="38100" dir="2700000" algn="tl">
                    <a:srgbClr val="C0C0C0"/>
                  </a:outerShdw>
                </a:effectLst>
              </a:rPr>
              <a:t>What is the YTM?</a:t>
            </a:r>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5" name="Rectangle 7"/>
          <p:cNvSpPr>
            <a:spLocks noGrp="1" noChangeArrowheads="1"/>
          </p:cNvSpPr>
          <p:nvPr>
            <p:ph type="title"/>
          </p:nvPr>
        </p:nvSpPr>
        <p:spPr>
          <a:xfrm>
            <a:off x="1676400" y="161925"/>
            <a:ext cx="7162800" cy="1428750"/>
          </a:xfrm>
          <a:effectLst>
            <a:outerShdw dist="71842" dir="2700000" algn="ctr" rotWithShape="0">
              <a:schemeClr val="bg2"/>
            </a:outerShdw>
          </a:effectLst>
        </p:spPr>
        <p:txBody>
          <a:bodyPr/>
          <a:lstStyle/>
          <a:p>
            <a:pPr>
              <a:defRPr/>
            </a:pPr>
            <a:r>
              <a:rPr lang="en-US" b="1"/>
              <a:t>Determining Semiannual Coupon Bond YTM</a:t>
            </a:r>
          </a:p>
        </p:txBody>
      </p:sp>
      <p:sp>
        <p:nvSpPr>
          <p:cNvPr id="74755" name="Rectangle 20"/>
          <p:cNvSpPr>
            <a:spLocks noChangeArrowheads="1"/>
          </p:cNvSpPr>
          <p:nvPr/>
        </p:nvSpPr>
        <p:spPr bwMode="auto">
          <a:xfrm>
            <a:off x="990600" y="3733800"/>
            <a:ext cx="7239000" cy="1074738"/>
          </a:xfrm>
          <a:prstGeom prst="rect">
            <a:avLst/>
          </a:prstGeom>
          <a:solidFill>
            <a:schemeClr val="accent1"/>
          </a:solidFill>
          <a:ln w="12700">
            <a:solidFill>
              <a:srgbClr val="000000"/>
            </a:solidFill>
            <a:miter lim="800000"/>
            <a:headEnd/>
            <a:tailEnd/>
          </a:ln>
        </p:spPr>
        <p:txBody>
          <a:bodyPr lIns="90488" tIns="44450" rIns="90488" bIns="44450">
            <a:spAutoFit/>
          </a:bodyPr>
          <a:lstStyle/>
          <a:p>
            <a:pPr eaLnBrk="0" hangingPunct="0"/>
            <a:r>
              <a:rPr lang="en-US" sz="3200"/>
              <a:t>[ (1 + </a:t>
            </a:r>
            <a:r>
              <a:rPr lang="en-US" sz="3200" i="1">
                <a:solidFill>
                  <a:srgbClr val="42B200"/>
                </a:solidFill>
              </a:rPr>
              <a:t>k</a:t>
            </a:r>
            <a:r>
              <a:rPr lang="en-US" sz="3200" i="1" baseline="-25000">
                <a:solidFill>
                  <a:srgbClr val="42B200"/>
                </a:solidFill>
              </a:rPr>
              <a:t>d</a:t>
            </a:r>
            <a:r>
              <a:rPr lang="en-US" sz="3200" i="1" baseline="-25000">
                <a:solidFill>
                  <a:srgbClr val="014A01"/>
                </a:solidFill>
              </a:rPr>
              <a:t> </a:t>
            </a:r>
            <a:r>
              <a:rPr lang="en-US" sz="3200" i="1">
                <a:solidFill>
                  <a:srgbClr val="42B200"/>
                </a:solidFill>
              </a:rPr>
              <a:t>/</a:t>
            </a:r>
            <a:r>
              <a:rPr lang="en-US" sz="3200"/>
              <a:t> </a:t>
            </a:r>
            <a:r>
              <a:rPr lang="en-US" sz="3200" i="1">
                <a:solidFill>
                  <a:srgbClr val="42B200"/>
                </a:solidFill>
              </a:rPr>
              <a:t>2</a:t>
            </a:r>
            <a:r>
              <a:rPr lang="en-US" sz="3200"/>
              <a:t>)</a:t>
            </a:r>
            <a:r>
              <a:rPr lang="en-US" sz="3200" baseline="30000"/>
              <a:t>2</a:t>
            </a:r>
            <a:r>
              <a:rPr lang="en-US" sz="3200"/>
              <a:t> ] –1 = YTM</a:t>
            </a:r>
          </a:p>
          <a:p>
            <a:pPr eaLnBrk="0" hangingPunct="0"/>
            <a:r>
              <a:rPr lang="en-US" sz="3200"/>
              <a:t>YTM=effective annual interest rate</a:t>
            </a:r>
          </a:p>
        </p:txBody>
      </p:sp>
      <p:sp>
        <p:nvSpPr>
          <p:cNvPr id="74756" name="Rectangle 21"/>
          <p:cNvSpPr>
            <a:spLocks noChangeArrowheads="1"/>
          </p:cNvSpPr>
          <p:nvPr/>
        </p:nvSpPr>
        <p:spPr bwMode="auto">
          <a:xfrm>
            <a:off x="685800" y="1905000"/>
            <a:ext cx="8077200" cy="1752600"/>
          </a:xfrm>
          <a:prstGeom prst="rect">
            <a:avLst/>
          </a:prstGeom>
          <a:noFill/>
          <a:ln w="12700">
            <a:noFill/>
            <a:miter lim="800000"/>
            <a:headEnd/>
            <a:tailEnd/>
          </a:ln>
          <a:effectLst>
            <a:outerShdw algn="ctr" rotWithShape="0">
              <a:schemeClr val="bg2"/>
            </a:outerShdw>
          </a:effectLst>
        </p:spPr>
        <p:txBody>
          <a:bodyPr lIns="90488" tIns="44450" rIns="90488" bIns="44450"/>
          <a:lstStyle/>
          <a:p>
            <a:pPr algn="ctr" eaLnBrk="0" hangingPunct="0">
              <a:spcBef>
                <a:spcPct val="20000"/>
              </a:spcBef>
              <a:spcAft>
                <a:spcPct val="20000"/>
              </a:spcAft>
            </a:pPr>
            <a:r>
              <a:rPr lang="en-US" sz="3500"/>
              <a:t>Determine the Yield-to-Maturity (YTM) for the semiannual coupon paying bond with a finite life.</a:t>
            </a:r>
          </a:p>
        </p:txBody>
      </p:sp>
      <p:sp>
        <p:nvSpPr>
          <p:cNvPr id="74757" name="Rectangle 23"/>
          <p:cNvSpPr>
            <a:spLocks noChangeArrowheads="1"/>
          </p:cNvSpPr>
          <p:nvPr/>
        </p:nvSpPr>
        <p:spPr bwMode="auto">
          <a:xfrm>
            <a:off x="1497013" y="4800600"/>
            <a:ext cx="6142037" cy="1074738"/>
          </a:xfrm>
          <a:prstGeom prst="rect">
            <a:avLst/>
          </a:prstGeom>
          <a:solidFill>
            <a:schemeClr val="accent1"/>
          </a:solidFill>
          <a:ln w="12700">
            <a:solidFill>
              <a:srgbClr val="000000"/>
            </a:solidFill>
            <a:miter lim="800000"/>
            <a:headEnd/>
            <a:tailEnd/>
          </a:ln>
        </p:spPr>
        <p:txBody>
          <a:bodyPr wrap="none" lIns="90488" tIns="44450" rIns="90488" bIns="44450">
            <a:spAutoFit/>
          </a:bodyPr>
          <a:lstStyle/>
          <a:p>
            <a:pPr algn="ctr" eaLnBrk="0" hangingPunct="0"/>
            <a:r>
              <a:rPr lang="en-US" sz="3200"/>
              <a:t>[ (1 + </a:t>
            </a:r>
            <a:r>
              <a:rPr lang="en-US" sz="3200">
                <a:solidFill>
                  <a:srgbClr val="42B200"/>
                </a:solidFill>
              </a:rPr>
              <a:t>0.042626</a:t>
            </a:r>
            <a:r>
              <a:rPr lang="en-US" sz="3200"/>
              <a:t>)</a:t>
            </a:r>
            <a:r>
              <a:rPr lang="en-US" sz="3200" baseline="30000"/>
              <a:t>2</a:t>
            </a:r>
            <a:r>
              <a:rPr lang="en-US" sz="3200"/>
              <a:t> ] –1 = </a:t>
            </a:r>
            <a:r>
              <a:rPr lang="en-US" sz="3200">
                <a:solidFill>
                  <a:schemeClr val="tx2"/>
                </a:solidFill>
              </a:rPr>
              <a:t>0.0871</a:t>
            </a:r>
            <a:r>
              <a:rPr lang="en-US" sz="3200"/>
              <a:t> </a:t>
            </a:r>
          </a:p>
          <a:p>
            <a:pPr algn="ctr" eaLnBrk="0" hangingPunct="0"/>
            <a:r>
              <a:rPr lang="en-US" sz="3200"/>
              <a:t>or </a:t>
            </a:r>
            <a:r>
              <a:rPr lang="en-US" sz="3200">
                <a:solidFill>
                  <a:schemeClr val="tx2"/>
                </a:solidFill>
              </a:rPr>
              <a:t>8.71%</a:t>
            </a:r>
          </a:p>
        </p:txBody>
      </p:sp>
      <p:sp>
        <p:nvSpPr>
          <p:cNvPr id="74758" name="Line 24"/>
          <p:cNvSpPr>
            <a:spLocks noChangeShapeType="1"/>
          </p:cNvSpPr>
          <p:nvPr/>
        </p:nvSpPr>
        <p:spPr bwMode="auto">
          <a:xfrm>
            <a:off x="3505200" y="4343400"/>
            <a:ext cx="914400" cy="0"/>
          </a:xfrm>
          <a:prstGeom prst="line">
            <a:avLst/>
          </a:prstGeom>
          <a:noFill/>
          <a:ln w="57150">
            <a:solidFill>
              <a:srgbClr val="42B200"/>
            </a:solidFill>
            <a:round/>
            <a:headEnd/>
            <a:tailEnd/>
          </a:ln>
        </p:spPr>
        <p:txBody>
          <a:bodyPr/>
          <a:lstStyle/>
          <a:p>
            <a:endParaRPr lang="ar-SA"/>
          </a:p>
        </p:txBody>
      </p:sp>
      <p:sp>
        <p:nvSpPr>
          <p:cNvPr id="74759" name="Text Box 25"/>
          <p:cNvSpPr txBox="1">
            <a:spLocks noChangeArrowheads="1"/>
          </p:cNvSpPr>
          <p:nvPr/>
        </p:nvSpPr>
        <p:spPr bwMode="auto">
          <a:xfrm>
            <a:off x="4876800" y="5959475"/>
            <a:ext cx="3962400" cy="517525"/>
          </a:xfrm>
          <a:prstGeom prst="rect">
            <a:avLst/>
          </a:prstGeom>
          <a:noFill/>
          <a:ln w="12700">
            <a:noFill/>
            <a:miter lim="800000"/>
            <a:headEnd/>
            <a:tailEnd/>
          </a:ln>
        </p:spPr>
        <p:txBody>
          <a:bodyPr>
            <a:spAutoFit/>
          </a:bodyPr>
          <a:lstStyle/>
          <a:p>
            <a:pPr algn="r" eaLnBrk="0" hangingPunct="0">
              <a:spcBef>
                <a:spcPct val="50000"/>
              </a:spcBef>
            </a:pPr>
            <a:r>
              <a:rPr lang="en-US" sz="1400"/>
              <a:t>Note: make sure you utilize the calculator answer in its DECIMAL form.</a:t>
            </a:r>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title"/>
          </p:nvPr>
        </p:nvSpPr>
        <p:spPr>
          <a:xfrm>
            <a:off x="1676400" y="161925"/>
            <a:ext cx="6781800" cy="1428750"/>
          </a:xfrm>
          <a:effectLst>
            <a:outerShdw dist="71842" dir="2700000" algn="ctr" rotWithShape="0">
              <a:schemeClr val="bg2"/>
            </a:outerShdw>
          </a:effectLst>
        </p:spPr>
        <p:txBody>
          <a:bodyPr/>
          <a:lstStyle/>
          <a:p>
            <a:pPr>
              <a:defRPr/>
            </a:pPr>
            <a:r>
              <a:rPr lang="en-US" b="1" dirty="0"/>
              <a:t>Bond Price - Yield Relationship</a:t>
            </a:r>
          </a:p>
        </p:txBody>
      </p:sp>
      <p:sp>
        <p:nvSpPr>
          <p:cNvPr id="50180" name="Rectangle 4"/>
          <p:cNvSpPr>
            <a:spLocks noGrp="1" noChangeArrowheads="1"/>
          </p:cNvSpPr>
          <p:nvPr>
            <p:ph type="body" idx="1"/>
          </p:nvPr>
        </p:nvSpPr>
        <p:spPr>
          <a:xfrm>
            <a:off x="304800" y="1828800"/>
            <a:ext cx="8458200" cy="3910013"/>
          </a:xfrm>
          <a:effectLst>
            <a:outerShdw algn="ctr" rotWithShape="0">
              <a:schemeClr val="bg2"/>
            </a:outerShdw>
          </a:effectLst>
        </p:spPr>
        <p:txBody>
          <a:bodyPr>
            <a:spAutoFit/>
          </a:bodyPr>
          <a:lstStyle/>
          <a:p>
            <a:pPr marL="0" indent="0">
              <a:spcBef>
                <a:spcPct val="10000"/>
              </a:spcBef>
              <a:buFont typeface="Monotype Sorts" pitchFamily="2" charset="2"/>
              <a:buNone/>
              <a:defRPr/>
            </a:pPr>
            <a:r>
              <a:rPr lang="en-US" sz="3400" i="1" dirty="0" smtClean="0">
                <a:solidFill>
                  <a:schemeClr val="hlink"/>
                </a:solidFill>
                <a:effectLst>
                  <a:outerShdw blurRad="38100" dist="38100" dir="2700000" algn="tl">
                    <a:srgbClr val="000000">
                      <a:alpha val="43137"/>
                    </a:srgbClr>
                  </a:outerShdw>
                </a:effectLst>
              </a:rPr>
              <a:t>Discount Bond </a:t>
            </a:r>
            <a:r>
              <a:rPr lang="en-US" sz="3400" dirty="0" smtClean="0"/>
              <a:t>– The market required rate of return is </a:t>
            </a:r>
            <a:r>
              <a:rPr lang="en-US" sz="3400" i="1" dirty="0" smtClean="0">
                <a:solidFill>
                  <a:srgbClr val="C00000"/>
                </a:solidFill>
              </a:rPr>
              <a:t>more</a:t>
            </a:r>
            <a:r>
              <a:rPr lang="en-US" sz="3400" dirty="0" smtClean="0"/>
              <a:t> than the coupon rate, the price of the bond will be </a:t>
            </a:r>
            <a:r>
              <a:rPr lang="en-US" sz="3400" i="1" dirty="0" smtClean="0">
                <a:solidFill>
                  <a:srgbClr val="C00000"/>
                </a:solidFill>
              </a:rPr>
              <a:t>less </a:t>
            </a:r>
            <a:r>
              <a:rPr lang="en-US" sz="3400" dirty="0" smtClean="0"/>
              <a:t>than its face value (Par &gt; P</a:t>
            </a:r>
            <a:r>
              <a:rPr lang="en-US" sz="3400" baseline="-25000" dirty="0" smtClean="0"/>
              <a:t>0</a:t>
            </a:r>
            <a:r>
              <a:rPr lang="en-US" sz="3400" dirty="0" smtClean="0"/>
              <a:t> ). Such a bond is said to be selling at a </a:t>
            </a:r>
            <a:r>
              <a:rPr lang="en-US" sz="3400" i="1" dirty="0" smtClean="0">
                <a:solidFill>
                  <a:srgbClr val="C00000"/>
                </a:solidFill>
              </a:rPr>
              <a:t>discount </a:t>
            </a:r>
            <a:r>
              <a:rPr lang="en-US" sz="3400" dirty="0" smtClean="0"/>
              <a:t>from face value.</a:t>
            </a:r>
          </a:p>
          <a:p>
            <a:pPr marL="0" indent="0">
              <a:spcBef>
                <a:spcPct val="10000"/>
              </a:spcBef>
              <a:buFont typeface="Monotype Sorts" pitchFamily="2" charset="2"/>
              <a:buNone/>
              <a:defRPr/>
            </a:pPr>
            <a:endParaRPr lang="en-US" sz="3400" dirty="0" smtClean="0"/>
          </a:p>
        </p:txBody>
      </p:sp>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92113"/>
            <a:ext cx="6781800" cy="1444625"/>
          </a:xfrm>
        </p:spPr>
        <p:txBody>
          <a:bodyPr/>
          <a:lstStyle/>
          <a:p>
            <a:pPr>
              <a:defRPr/>
            </a:pPr>
            <a:r>
              <a:rPr lang="en-US" b="1" dirty="0" smtClean="0"/>
              <a:t>Bond Price - Yield Relationship</a:t>
            </a:r>
            <a:endParaRPr lang="en-US" b="1" dirty="0"/>
          </a:p>
        </p:txBody>
      </p:sp>
      <p:sp>
        <p:nvSpPr>
          <p:cNvPr id="3" name="Content Placeholder 2"/>
          <p:cNvSpPr>
            <a:spLocks noGrp="1"/>
          </p:cNvSpPr>
          <p:nvPr>
            <p:ph idx="1"/>
          </p:nvPr>
        </p:nvSpPr>
        <p:spPr/>
        <p:txBody>
          <a:bodyPr/>
          <a:lstStyle/>
          <a:p>
            <a:pPr>
              <a:defRPr/>
            </a:pPr>
            <a:r>
              <a:rPr lang="en-US" i="1" dirty="0" smtClean="0">
                <a:solidFill>
                  <a:srgbClr val="C00000"/>
                </a:solidFill>
                <a:effectLst>
                  <a:outerShdw blurRad="38100" dist="38100" dir="2700000" algn="tl">
                    <a:srgbClr val="000000">
                      <a:alpha val="43137"/>
                    </a:srgbClr>
                  </a:outerShdw>
                </a:effectLst>
              </a:rPr>
              <a:t>Premium Bond </a:t>
            </a:r>
            <a:r>
              <a:rPr lang="en-US" dirty="0" smtClean="0"/>
              <a:t>– The market required rate of return is </a:t>
            </a:r>
            <a:r>
              <a:rPr lang="en-US" i="1" dirty="0" smtClean="0">
                <a:solidFill>
                  <a:srgbClr val="C00000"/>
                </a:solidFill>
              </a:rPr>
              <a:t>less </a:t>
            </a:r>
            <a:r>
              <a:rPr lang="en-US" dirty="0" smtClean="0"/>
              <a:t>than </a:t>
            </a:r>
            <a:r>
              <a:rPr lang="en-US" dirty="0"/>
              <a:t>t</a:t>
            </a:r>
            <a:r>
              <a:rPr lang="en-US" dirty="0" smtClean="0"/>
              <a:t>he stated coupon rate, the price of the bond will be </a:t>
            </a:r>
            <a:r>
              <a:rPr lang="en-US" i="1" dirty="0" smtClean="0">
                <a:solidFill>
                  <a:srgbClr val="C00000"/>
                </a:solidFill>
              </a:rPr>
              <a:t>more </a:t>
            </a:r>
            <a:r>
              <a:rPr lang="en-US" dirty="0" smtClean="0"/>
              <a:t>than its face value (P0 &gt; Par). Such a bond is said to be selling at a </a:t>
            </a:r>
            <a:r>
              <a:rPr lang="en-US" i="1" dirty="0" smtClean="0">
                <a:solidFill>
                  <a:srgbClr val="C00000"/>
                </a:solidFill>
              </a:rPr>
              <a:t>premium</a:t>
            </a:r>
            <a:r>
              <a:rPr lang="en-US" dirty="0" smtClean="0"/>
              <a:t> over face value.</a:t>
            </a:r>
          </a:p>
          <a:p>
            <a:pPr>
              <a:defRPr/>
            </a:pP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92113"/>
            <a:ext cx="6781800" cy="1444625"/>
          </a:xfrm>
        </p:spPr>
        <p:txBody>
          <a:bodyPr/>
          <a:lstStyle/>
          <a:p>
            <a:pPr>
              <a:defRPr/>
            </a:pPr>
            <a:r>
              <a:rPr lang="en-US" b="1" dirty="0" smtClean="0"/>
              <a:t>Bond Price - Yield Relationship</a:t>
            </a:r>
            <a:endParaRPr lang="en-US" b="1" dirty="0"/>
          </a:p>
        </p:txBody>
      </p:sp>
      <p:sp>
        <p:nvSpPr>
          <p:cNvPr id="3" name="Content Placeholder 2"/>
          <p:cNvSpPr>
            <a:spLocks noGrp="1"/>
          </p:cNvSpPr>
          <p:nvPr>
            <p:ph idx="1"/>
          </p:nvPr>
        </p:nvSpPr>
        <p:spPr/>
        <p:txBody>
          <a:bodyPr/>
          <a:lstStyle/>
          <a:p>
            <a:pPr>
              <a:defRPr/>
            </a:pPr>
            <a:r>
              <a:rPr lang="en-US" i="1" dirty="0" smtClean="0">
                <a:solidFill>
                  <a:srgbClr val="C00000"/>
                </a:solidFill>
                <a:effectLst>
                  <a:outerShdw blurRad="38100" dist="38100" dir="2700000" algn="tl">
                    <a:srgbClr val="000000">
                      <a:alpha val="43137"/>
                    </a:srgbClr>
                  </a:outerShdw>
                </a:effectLst>
              </a:rPr>
              <a:t>Par Bond </a:t>
            </a:r>
            <a:r>
              <a:rPr lang="en-US" dirty="0" smtClean="0"/>
              <a:t>– The market required rate of return </a:t>
            </a:r>
            <a:r>
              <a:rPr lang="en-US" i="1" dirty="0" smtClean="0">
                <a:solidFill>
                  <a:srgbClr val="C00000"/>
                </a:solidFill>
              </a:rPr>
              <a:t>equals</a:t>
            </a:r>
            <a:r>
              <a:rPr lang="en-US" dirty="0" smtClean="0"/>
              <a:t> the stated coupon rate, the price will </a:t>
            </a:r>
            <a:r>
              <a:rPr lang="en-US" i="1" dirty="0" smtClean="0">
                <a:solidFill>
                  <a:srgbClr val="C00000"/>
                </a:solidFill>
              </a:rPr>
              <a:t>equal </a:t>
            </a:r>
            <a:r>
              <a:rPr lang="en-US" i="1" dirty="0" smtClean="0"/>
              <a:t>the face value </a:t>
            </a:r>
            <a:r>
              <a:rPr lang="en-US" dirty="0" smtClean="0"/>
              <a:t>(P0 = Par). Such a bond is said to be </a:t>
            </a:r>
            <a:r>
              <a:rPr lang="en-US" i="1" dirty="0" smtClean="0">
                <a:solidFill>
                  <a:srgbClr val="C00000"/>
                </a:solidFill>
              </a:rPr>
              <a:t>selling at par</a:t>
            </a:r>
            <a:r>
              <a:rPr lang="en-US" dirty="0" smtClean="0"/>
              <a:t>.</a:t>
            </a:r>
          </a:p>
          <a:p>
            <a:pPr>
              <a:defRPr/>
            </a:pP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730250"/>
            <a:ext cx="6781800" cy="768350"/>
          </a:xfrm>
        </p:spPr>
        <p:txBody>
          <a:bodyPr/>
          <a:lstStyle/>
          <a:p>
            <a:pPr>
              <a:defRPr/>
            </a:pPr>
            <a:r>
              <a:rPr lang="en-US" b="1" dirty="0" smtClean="0"/>
              <a:t>Behavior of Bond Prices</a:t>
            </a:r>
            <a:endParaRPr lang="en-US" b="1" dirty="0"/>
          </a:p>
        </p:txBody>
      </p:sp>
      <p:sp>
        <p:nvSpPr>
          <p:cNvPr id="78851" name="Content Placeholder 2"/>
          <p:cNvSpPr>
            <a:spLocks noGrp="1"/>
          </p:cNvSpPr>
          <p:nvPr>
            <p:ph idx="1"/>
          </p:nvPr>
        </p:nvSpPr>
        <p:spPr>
          <a:xfrm>
            <a:off x="685800" y="1981200"/>
            <a:ext cx="8001000" cy="4343400"/>
          </a:xfrm>
        </p:spPr>
        <p:txBody>
          <a:bodyPr/>
          <a:lstStyle/>
          <a:p>
            <a:r>
              <a:rPr lang="en-US" smtClean="0"/>
              <a:t>If interest rates </a:t>
            </a:r>
            <a:r>
              <a:rPr lang="en-US" i="1" smtClean="0">
                <a:solidFill>
                  <a:srgbClr val="C00000"/>
                </a:solidFill>
              </a:rPr>
              <a:t>rise</a:t>
            </a:r>
            <a:r>
              <a:rPr lang="en-US" smtClean="0"/>
              <a:t> so that the market required rate of return </a:t>
            </a:r>
            <a:r>
              <a:rPr lang="en-US" i="1" smtClean="0">
                <a:solidFill>
                  <a:srgbClr val="C00000"/>
                </a:solidFill>
              </a:rPr>
              <a:t>increases</a:t>
            </a:r>
            <a:r>
              <a:rPr lang="en-US" smtClean="0"/>
              <a:t>, the bond price </a:t>
            </a:r>
            <a:r>
              <a:rPr lang="en-US" smtClean="0">
                <a:solidFill>
                  <a:srgbClr val="C00000"/>
                </a:solidFill>
              </a:rPr>
              <a:t>will fall.</a:t>
            </a:r>
          </a:p>
          <a:p>
            <a:r>
              <a:rPr lang="en-US" smtClean="0"/>
              <a:t>If interest rates </a:t>
            </a:r>
            <a:r>
              <a:rPr lang="en-US" i="1" smtClean="0">
                <a:solidFill>
                  <a:srgbClr val="C00000"/>
                </a:solidFill>
              </a:rPr>
              <a:t>fall</a:t>
            </a:r>
            <a:r>
              <a:rPr lang="en-US" smtClean="0"/>
              <a:t>, the bond price will </a:t>
            </a:r>
            <a:r>
              <a:rPr lang="en-US" i="1" smtClean="0">
                <a:solidFill>
                  <a:srgbClr val="C00000"/>
                </a:solidFill>
              </a:rPr>
              <a:t>increase.</a:t>
            </a:r>
            <a:r>
              <a:rPr lang="en-US" smtClean="0"/>
              <a:t> In short, interest rates and bond prices move in </a:t>
            </a:r>
            <a:r>
              <a:rPr lang="en-US" i="1" smtClean="0">
                <a:solidFill>
                  <a:srgbClr val="C00000"/>
                </a:solidFill>
              </a:rPr>
              <a:t>opposite direction</a:t>
            </a:r>
            <a:r>
              <a:rPr lang="en-US" smtClean="0"/>
              <a:t>.</a:t>
            </a:r>
          </a:p>
          <a:p>
            <a:endParaRPr lang="en-US" smtClean="0"/>
          </a:p>
          <a:p>
            <a:endParaRPr lang="en-US" smtClean="0"/>
          </a:p>
          <a:p>
            <a:endParaRPr lang="en-US" smtClean="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730250"/>
            <a:ext cx="6781800" cy="768350"/>
          </a:xfrm>
        </p:spPr>
        <p:txBody>
          <a:bodyPr/>
          <a:lstStyle/>
          <a:p>
            <a:pPr>
              <a:defRPr/>
            </a:pPr>
            <a:r>
              <a:rPr lang="en-US" b="1" dirty="0" smtClean="0"/>
              <a:t>Behavior of Bond Prices</a:t>
            </a:r>
            <a:endParaRPr lang="en-US" b="1" dirty="0"/>
          </a:p>
        </p:txBody>
      </p:sp>
      <p:sp>
        <p:nvSpPr>
          <p:cNvPr id="79875" name="Content Placeholder 2"/>
          <p:cNvSpPr>
            <a:spLocks noGrp="1"/>
          </p:cNvSpPr>
          <p:nvPr>
            <p:ph idx="1"/>
          </p:nvPr>
        </p:nvSpPr>
        <p:spPr/>
        <p:txBody>
          <a:bodyPr/>
          <a:lstStyle/>
          <a:p>
            <a:r>
              <a:rPr lang="en-US" smtClean="0"/>
              <a:t>The more bond </a:t>
            </a:r>
            <a:r>
              <a:rPr lang="en-US" i="1" smtClean="0">
                <a:solidFill>
                  <a:srgbClr val="C00000"/>
                </a:solidFill>
              </a:rPr>
              <a:t>price</a:t>
            </a:r>
            <a:r>
              <a:rPr lang="en-US" smtClean="0"/>
              <a:t> will </a:t>
            </a:r>
            <a:r>
              <a:rPr lang="en-US" i="1" smtClean="0">
                <a:solidFill>
                  <a:srgbClr val="C00000"/>
                </a:solidFill>
              </a:rPr>
              <a:t>change</a:t>
            </a:r>
            <a:r>
              <a:rPr lang="en-US" smtClean="0"/>
              <a:t>,  the </a:t>
            </a:r>
            <a:r>
              <a:rPr lang="en-US" i="1" smtClean="0">
                <a:solidFill>
                  <a:srgbClr val="C00000"/>
                </a:solidFill>
              </a:rPr>
              <a:t>longer</a:t>
            </a:r>
            <a:r>
              <a:rPr lang="en-US" smtClean="0"/>
              <a:t> its </a:t>
            </a:r>
            <a:r>
              <a:rPr lang="en-US" i="1" smtClean="0">
                <a:solidFill>
                  <a:srgbClr val="C00000"/>
                </a:solidFill>
              </a:rPr>
              <a:t>maturity</a:t>
            </a:r>
            <a:r>
              <a:rPr lang="en-US" smtClean="0"/>
              <a:t>.</a:t>
            </a:r>
          </a:p>
          <a:p>
            <a:r>
              <a:rPr lang="en-US" smtClean="0"/>
              <a:t>The more bond </a:t>
            </a:r>
            <a:r>
              <a:rPr lang="en-US" i="1" smtClean="0">
                <a:solidFill>
                  <a:srgbClr val="C00000"/>
                </a:solidFill>
              </a:rPr>
              <a:t>price</a:t>
            </a:r>
            <a:r>
              <a:rPr lang="en-US" smtClean="0"/>
              <a:t> will </a:t>
            </a:r>
            <a:r>
              <a:rPr lang="en-US" i="1" smtClean="0">
                <a:solidFill>
                  <a:srgbClr val="C00000"/>
                </a:solidFill>
              </a:rPr>
              <a:t>change</a:t>
            </a:r>
            <a:r>
              <a:rPr lang="en-US" smtClean="0"/>
              <a:t>, the </a:t>
            </a:r>
            <a:r>
              <a:rPr lang="en-US" i="1" smtClean="0">
                <a:solidFill>
                  <a:srgbClr val="C00000"/>
                </a:solidFill>
              </a:rPr>
              <a:t>lower</a:t>
            </a:r>
            <a:r>
              <a:rPr lang="en-US" smtClean="0"/>
              <a:t> the </a:t>
            </a:r>
            <a:r>
              <a:rPr lang="en-US" i="1" smtClean="0">
                <a:solidFill>
                  <a:srgbClr val="C00000"/>
                </a:solidFill>
              </a:rPr>
              <a:t>coupon rate</a:t>
            </a:r>
            <a:r>
              <a:rPr lang="en-US" smtClean="0"/>
              <a:t>. In short, bond </a:t>
            </a:r>
            <a:r>
              <a:rPr lang="en-US" i="1" smtClean="0">
                <a:solidFill>
                  <a:srgbClr val="C00000"/>
                </a:solidFill>
              </a:rPr>
              <a:t>price</a:t>
            </a:r>
            <a:r>
              <a:rPr lang="en-US" smtClean="0"/>
              <a:t> volatility is </a:t>
            </a:r>
            <a:r>
              <a:rPr lang="en-US" i="1" smtClean="0">
                <a:solidFill>
                  <a:srgbClr val="C00000"/>
                </a:solidFill>
              </a:rPr>
              <a:t>inversely related to coupon rate</a:t>
            </a:r>
            <a:r>
              <a:rPr lang="en-US" smtClean="0"/>
              <a:t>. </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title"/>
          </p:nvPr>
        </p:nvSpPr>
        <p:spPr>
          <a:xfrm>
            <a:off x="1676400" y="161925"/>
            <a:ext cx="7162800" cy="1428750"/>
          </a:xfrm>
          <a:effectLst>
            <a:outerShdw dist="71842" dir="2700000" algn="ctr" rotWithShape="0">
              <a:schemeClr val="bg2"/>
            </a:outerShdw>
          </a:effectLst>
        </p:spPr>
        <p:txBody>
          <a:bodyPr/>
          <a:lstStyle/>
          <a:p>
            <a:pPr>
              <a:defRPr/>
            </a:pPr>
            <a:r>
              <a:rPr lang="en-US" b="1"/>
              <a:t>Determining the Yield on Preferred Stock</a:t>
            </a:r>
          </a:p>
        </p:txBody>
      </p:sp>
      <p:sp>
        <p:nvSpPr>
          <p:cNvPr id="80899" name="Rectangle 4"/>
          <p:cNvSpPr>
            <a:spLocks noGrp="1" noChangeArrowheads="1"/>
          </p:cNvSpPr>
          <p:nvPr>
            <p:ph type="body" idx="1"/>
          </p:nvPr>
        </p:nvSpPr>
        <p:spPr>
          <a:xfrm>
            <a:off x="533400" y="2128838"/>
            <a:ext cx="8077200" cy="3662362"/>
          </a:xfrm>
          <a:effectLst>
            <a:outerShdw algn="ctr" rotWithShape="0">
              <a:schemeClr val="bg2"/>
            </a:outerShdw>
          </a:effectLst>
        </p:spPr>
        <p:txBody>
          <a:bodyPr>
            <a:spAutoFit/>
          </a:bodyPr>
          <a:lstStyle/>
          <a:p>
            <a:pPr marL="0" indent="0" algn="ctr">
              <a:buFont typeface="Monotype Sorts" pitchFamily="2" charset="2"/>
              <a:buNone/>
            </a:pPr>
            <a:r>
              <a:rPr lang="en-US" smtClean="0"/>
              <a:t>Determine the yield for preferred stock with an infinite life.</a:t>
            </a:r>
          </a:p>
          <a:p>
            <a:pPr marL="0" indent="0" algn="ctr">
              <a:buFont typeface="Monotype Sorts" pitchFamily="2" charset="2"/>
              <a:buNone/>
            </a:pPr>
            <a:r>
              <a:rPr lang="en-US" smtClean="0">
                <a:solidFill>
                  <a:schemeClr val="hlink"/>
                </a:solidFill>
              </a:rPr>
              <a:t>P</a:t>
            </a:r>
            <a:r>
              <a:rPr lang="en-US" baseline="-25000" smtClean="0">
                <a:solidFill>
                  <a:schemeClr val="hlink"/>
                </a:solidFill>
              </a:rPr>
              <a:t>0</a:t>
            </a:r>
            <a:r>
              <a:rPr lang="en-US" smtClean="0">
                <a:solidFill>
                  <a:srgbClr val="014A01"/>
                </a:solidFill>
              </a:rPr>
              <a:t> </a:t>
            </a:r>
            <a:r>
              <a:rPr lang="en-US" smtClean="0"/>
              <a:t>= </a:t>
            </a:r>
            <a:r>
              <a:rPr lang="en-US" smtClean="0">
                <a:solidFill>
                  <a:schemeClr val="tx2"/>
                </a:solidFill>
              </a:rPr>
              <a:t>Div</a:t>
            </a:r>
            <a:r>
              <a:rPr lang="en-US" baseline="-25000" smtClean="0">
                <a:solidFill>
                  <a:schemeClr val="tx2"/>
                </a:solidFill>
              </a:rPr>
              <a:t>P</a:t>
            </a:r>
            <a:r>
              <a:rPr lang="en-US" smtClean="0"/>
              <a:t> / </a:t>
            </a:r>
            <a:r>
              <a:rPr lang="en-US" smtClean="0">
                <a:solidFill>
                  <a:srgbClr val="42B200"/>
                </a:solidFill>
              </a:rPr>
              <a:t>k</a:t>
            </a:r>
            <a:r>
              <a:rPr lang="en-US" baseline="-25000" smtClean="0">
                <a:solidFill>
                  <a:srgbClr val="42B200"/>
                </a:solidFill>
              </a:rPr>
              <a:t>P</a:t>
            </a:r>
            <a:r>
              <a:rPr lang="en-US" smtClean="0"/>
              <a:t> </a:t>
            </a:r>
          </a:p>
          <a:p>
            <a:pPr marL="0" indent="0" algn="ctr">
              <a:buFont typeface="Monotype Sorts" pitchFamily="2" charset="2"/>
              <a:buNone/>
            </a:pPr>
            <a:endParaRPr lang="en-US" sz="800" smtClean="0"/>
          </a:p>
          <a:p>
            <a:pPr marL="0" indent="0" algn="ctr">
              <a:buFont typeface="Monotype Sorts" pitchFamily="2" charset="2"/>
              <a:buNone/>
            </a:pPr>
            <a:r>
              <a:rPr lang="en-US" smtClean="0"/>
              <a:t>Solving for </a:t>
            </a:r>
            <a:r>
              <a:rPr lang="en-US" smtClean="0">
                <a:solidFill>
                  <a:srgbClr val="42B200"/>
                </a:solidFill>
              </a:rPr>
              <a:t>k</a:t>
            </a:r>
            <a:r>
              <a:rPr lang="en-US" baseline="-25000" smtClean="0">
                <a:solidFill>
                  <a:srgbClr val="42B200"/>
                </a:solidFill>
              </a:rPr>
              <a:t>P</a:t>
            </a:r>
            <a:r>
              <a:rPr lang="en-US" baseline="-25000" smtClean="0">
                <a:solidFill>
                  <a:srgbClr val="014A01"/>
                </a:solidFill>
              </a:rPr>
              <a:t> </a:t>
            </a:r>
            <a:r>
              <a:rPr lang="en-US" smtClean="0"/>
              <a:t>such that</a:t>
            </a:r>
          </a:p>
          <a:p>
            <a:pPr marL="0" indent="0" algn="ctr">
              <a:buFont typeface="Monotype Sorts" pitchFamily="2" charset="2"/>
              <a:buNone/>
            </a:pPr>
            <a:r>
              <a:rPr lang="en-US" smtClean="0">
                <a:solidFill>
                  <a:srgbClr val="42B200"/>
                </a:solidFill>
              </a:rPr>
              <a:t>k</a:t>
            </a:r>
            <a:r>
              <a:rPr lang="en-US" baseline="-25000" smtClean="0">
                <a:solidFill>
                  <a:srgbClr val="42B200"/>
                </a:solidFill>
              </a:rPr>
              <a:t>P</a:t>
            </a:r>
            <a:r>
              <a:rPr lang="en-US" smtClean="0"/>
              <a:t> = </a:t>
            </a:r>
            <a:r>
              <a:rPr lang="en-US" smtClean="0">
                <a:solidFill>
                  <a:schemeClr val="tx2"/>
                </a:solidFill>
              </a:rPr>
              <a:t>Div</a:t>
            </a:r>
            <a:r>
              <a:rPr lang="en-US" baseline="-25000" smtClean="0">
                <a:solidFill>
                  <a:schemeClr val="tx2"/>
                </a:solidFill>
              </a:rPr>
              <a:t>P</a:t>
            </a:r>
            <a:r>
              <a:rPr lang="en-US" smtClean="0"/>
              <a:t> / </a:t>
            </a:r>
            <a:r>
              <a:rPr lang="en-US" smtClean="0">
                <a:solidFill>
                  <a:schemeClr val="hlink"/>
                </a:solidFill>
              </a:rPr>
              <a:t>P</a:t>
            </a:r>
            <a:r>
              <a:rPr lang="en-US" baseline="-25000" smtClean="0">
                <a:solidFill>
                  <a:schemeClr val="hlink"/>
                </a:solidFill>
              </a:rPr>
              <a:t>0 </a:t>
            </a:r>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9" name="Rectangle 3"/>
          <p:cNvSpPr>
            <a:spLocks noGrp="1" noChangeArrowheads="1"/>
          </p:cNvSpPr>
          <p:nvPr>
            <p:ph type="title"/>
          </p:nvPr>
        </p:nvSpPr>
        <p:spPr>
          <a:xfrm>
            <a:off x="1676400" y="161925"/>
            <a:ext cx="7162800" cy="1428750"/>
          </a:xfrm>
          <a:effectLst>
            <a:outerShdw dist="71842" dir="2700000" algn="ctr" rotWithShape="0">
              <a:schemeClr val="bg2"/>
            </a:outerShdw>
          </a:effectLst>
        </p:spPr>
        <p:txBody>
          <a:bodyPr/>
          <a:lstStyle/>
          <a:p>
            <a:pPr>
              <a:defRPr/>
            </a:pPr>
            <a:r>
              <a:rPr lang="en-US" b="1"/>
              <a:t>Preferred Stock Yield Example</a:t>
            </a:r>
          </a:p>
        </p:txBody>
      </p:sp>
      <p:sp>
        <p:nvSpPr>
          <p:cNvPr id="65540" name="Rectangle 4"/>
          <p:cNvSpPr>
            <a:spLocks noGrp="1" noChangeArrowheads="1"/>
          </p:cNvSpPr>
          <p:nvPr>
            <p:ph type="body" idx="1"/>
          </p:nvPr>
        </p:nvSpPr>
        <p:spPr>
          <a:xfrm>
            <a:off x="533400" y="5105400"/>
            <a:ext cx="8077200" cy="1371600"/>
          </a:xfrm>
          <a:effectLst>
            <a:outerShdw algn="ctr" rotWithShape="0">
              <a:schemeClr val="bg2"/>
            </a:outerShdw>
          </a:effectLst>
        </p:spPr>
        <p:txBody>
          <a:bodyPr/>
          <a:lstStyle/>
          <a:p>
            <a:pPr marL="0" indent="0" algn="ctr">
              <a:buFont typeface="Monotype Sorts" pitchFamily="2" charset="2"/>
              <a:buNone/>
              <a:defRPr/>
            </a:pPr>
            <a:r>
              <a:rPr lang="en-US">
                <a:solidFill>
                  <a:srgbClr val="42B200"/>
                </a:solidFill>
              </a:rPr>
              <a:t>k</a:t>
            </a:r>
            <a:r>
              <a:rPr lang="en-US" baseline="-25000">
                <a:solidFill>
                  <a:srgbClr val="42B200"/>
                </a:solidFill>
              </a:rPr>
              <a:t>P</a:t>
            </a:r>
            <a:r>
              <a:rPr lang="en-US"/>
              <a:t> = </a:t>
            </a:r>
            <a:r>
              <a:rPr lang="en-US">
                <a:solidFill>
                  <a:schemeClr val="tx2"/>
                </a:solidFill>
              </a:rPr>
              <a:t>$10</a:t>
            </a:r>
            <a:r>
              <a:rPr lang="en-US"/>
              <a:t> / </a:t>
            </a:r>
            <a:r>
              <a:rPr lang="en-US">
                <a:solidFill>
                  <a:schemeClr val="hlink"/>
                </a:solidFill>
              </a:rPr>
              <a:t>$100</a:t>
            </a:r>
            <a:r>
              <a:rPr lang="en-US"/>
              <a:t>.</a:t>
            </a:r>
            <a:endParaRPr lang="en-US">
              <a:solidFill>
                <a:schemeClr val="hlink"/>
              </a:solidFill>
            </a:endParaRPr>
          </a:p>
          <a:p>
            <a:pPr marL="0" indent="0" algn="ctr">
              <a:buFont typeface="Monotype Sorts" pitchFamily="2" charset="2"/>
              <a:buNone/>
              <a:defRPr/>
            </a:pPr>
            <a:r>
              <a:rPr lang="en-US" i="1">
                <a:solidFill>
                  <a:srgbClr val="42B200"/>
                </a:solidFill>
                <a:effectLst>
                  <a:outerShdw blurRad="38100" dist="38100" dir="2700000" algn="tl">
                    <a:srgbClr val="C0C0C0"/>
                  </a:outerShdw>
                </a:effectLst>
              </a:rPr>
              <a:t>k</a:t>
            </a:r>
            <a:r>
              <a:rPr lang="en-US" i="1" baseline="-25000">
                <a:solidFill>
                  <a:srgbClr val="42B200"/>
                </a:solidFill>
                <a:effectLst>
                  <a:outerShdw blurRad="38100" dist="38100" dir="2700000" algn="tl">
                    <a:srgbClr val="C0C0C0"/>
                  </a:outerShdw>
                </a:effectLst>
              </a:rPr>
              <a:t>P</a:t>
            </a:r>
            <a:r>
              <a:rPr lang="en-US"/>
              <a:t> = </a:t>
            </a:r>
            <a:r>
              <a:rPr lang="en-US" i="1">
                <a:solidFill>
                  <a:srgbClr val="42B200"/>
                </a:solidFill>
                <a:effectLst>
                  <a:outerShdw blurRad="38100" dist="38100" dir="2700000" algn="tl">
                    <a:srgbClr val="C0C0C0"/>
                  </a:outerShdw>
                </a:effectLst>
              </a:rPr>
              <a:t>10%</a:t>
            </a:r>
            <a:r>
              <a:rPr lang="en-US"/>
              <a:t>.</a:t>
            </a:r>
          </a:p>
        </p:txBody>
      </p:sp>
      <p:sp>
        <p:nvSpPr>
          <p:cNvPr id="81924" name="Rectangle 6"/>
          <p:cNvSpPr>
            <a:spLocks noChangeArrowheads="1"/>
          </p:cNvSpPr>
          <p:nvPr/>
        </p:nvSpPr>
        <p:spPr bwMode="auto">
          <a:xfrm>
            <a:off x="533400" y="2057400"/>
            <a:ext cx="8077200" cy="2743200"/>
          </a:xfrm>
          <a:prstGeom prst="rect">
            <a:avLst/>
          </a:prstGeom>
          <a:noFill/>
          <a:ln w="12700">
            <a:noFill/>
            <a:miter lim="800000"/>
            <a:headEnd/>
            <a:tailEnd/>
          </a:ln>
          <a:effectLst>
            <a:outerShdw algn="ctr" rotWithShape="0">
              <a:schemeClr val="bg2"/>
            </a:outerShdw>
          </a:effectLst>
        </p:spPr>
        <p:txBody>
          <a:bodyPr lIns="90488" tIns="44450" rIns="90488" bIns="44450"/>
          <a:lstStyle/>
          <a:p>
            <a:pPr algn="ctr" eaLnBrk="0" hangingPunct="0">
              <a:spcBef>
                <a:spcPct val="20000"/>
              </a:spcBef>
              <a:spcAft>
                <a:spcPct val="20000"/>
              </a:spcAft>
            </a:pPr>
            <a:r>
              <a:rPr lang="en-US" sz="3500"/>
              <a:t>Assume that the </a:t>
            </a:r>
            <a:r>
              <a:rPr lang="en-US" sz="3500">
                <a:solidFill>
                  <a:schemeClr val="tx2"/>
                </a:solidFill>
              </a:rPr>
              <a:t>annual dividend </a:t>
            </a:r>
            <a:r>
              <a:rPr lang="en-US" sz="3500"/>
              <a:t>on each share of preferred stock is </a:t>
            </a:r>
            <a:r>
              <a:rPr lang="en-US" sz="3500" i="1">
                <a:solidFill>
                  <a:schemeClr val="tx2"/>
                </a:solidFill>
              </a:rPr>
              <a:t>$10</a:t>
            </a:r>
            <a:r>
              <a:rPr lang="en-US" sz="3500"/>
              <a:t>. Each share of preferred stock is currently trading at </a:t>
            </a:r>
            <a:r>
              <a:rPr lang="en-US" sz="3500" i="1">
                <a:solidFill>
                  <a:schemeClr val="hlink"/>
                </a:solidFill>
              </a:rPr>
              <a:t>$100</a:t>
            </a:r>
            <a:r>
              <a:rPr lang="en-US" sz="3500"/>
              <a:t>. </a:t>
            </a:r>
            <a:r>
              <a:rPr lang="en-US" sz="3500">
                <a:solidFill>
                  <a:srgbClr val="42B200"/>
                </a:solidFill>
              </a:rPr>
              <a:t>What is the </a:t>
            </a:r>
            <a:r>
              <a:rPr lang="en-US" sz="3500" i="1">
                <a:solidFill>
                  <a:srgbClr val="42B200"/>
                </a:solidFill>
              </a:rPr>
              <a:t>yield </a:t>
            </a:r>
            <a:r>
              <a:rPr lang="en-US" sz="3500">
                <a:solidFill>
                  <a:srgbClr val="42B200"/>
                </a:solidFill>
              </a:rPr>
              <a:t>on preferred stock</a:t>
            </a:r>
            <a:r>
              <a:rPr lang="en-US" sz="3500"/>
              <a:t>?</a:t>
            </a:r>
          </a:p>
        </p:txBody>
      </p:sp>
      <p:sp>
        <p:nvSpPr>
          <p:cNvPr id="81925" name="Line 7"/>
          <p:cNvSpPr>
            <a:spLocks noChangeShapeType="1"/>
          </p:cNvSpPr>
          <p:nvPr/>
        </p:nvSpPr>
        <p:spPr bwMode="auto">
          <a:xfrm>
            <a:off x="685800" y="4953000"/>
            <a:ext cx="7696200" cy="0"/>
          </a:xfrm>
          <a:prstGeom prst="line">
            <a:avLst/>
          </a:prstGeom>
          <a:noFill/>
          <a:ln w="12700">
            <a:solidFill>
              <a:srgbClr val="000000"/>
            </a:solidFill>
            <a:prstDash val="sysDot"/>
            <a:round/>
            <a:headEnd/>
            <a:tailEnd/>
          </a:ln>
        </p:spPr>
        <p:txBody>
          <a:bodyPr/>
          <a:lstStyle/>
          <a:p>
            <a:endParaRPr lang="ar-SA"/>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540"/>
                                        </p:tgtEl>
                                        <p:attrNameLst>
                                          <p:attrName>style.visibility</p:attrName>
                                        </p:attrNameLst>
                                      </p:cBhvr>
                                      <p:to>
                                        <p:strVal val="visible"/>
                                      </p:to>
                                    </p:set>
                                    <p:anim calcmode="lin" valueType="num">
                                      <p:cBhvr additive="base">
                                        <p:cTn id="7" dur="500" fill="hold"/>
                                        <p:tgtEl>
                                          <p:spTgt spid="65540"/>
                                        </p:tgtEl>
                                        <p:attrNameLst>
                                          <p:attrName>ppt_x</p:attrName>
                                        </p:attrNameLst>
                                      </p:cBhvr>
                                      <p:tavLst>
                                        <p:tav tm="0">
                                          <p:val>
                                            <p:strVal val="0-#ppt_w/2"/>
                                          </p:val>
                                        </p:tav>
                                        <p:tav tm="100000">
                                          <p:val>
                                            <p:strVal val="#ppt_x"/>
                                          </p:val>
                                        </p:tav>
                                      </p:tavLst>
                                    </p:anim>
                                    <p:anim calcmode="lin" valueType="num">
                                      <p:cBhvr additive="base">
                                        <p:cTn id="8" dur="500" fill="hold"/>
                                        <p:tgtEl>
                                          <p:spTgt spid="655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0"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3"/>
          <p:cNvSpPr>
            <a:spLocks noGrp="1" noChangeArrowheads="1"/>
          </p:cNvSpPr>
          <p:nvPr>
            <p:ph type="title"/>
          </p:nvPr>
        </p:nvSpPr>
        <p:spPr>
          <a:xfrm>
            <a:off x="1676400" y="244475"/>
            <a:ext cx="7162800" cy="1566863"/>
          </a:xfrm>
          <a:effectLst>
            <a:outerShdw dist="71842" dir="2700000" algn="ctr" rotWithShape="0">
              <a:schemeClr val="bg2"/>
            </a:outerShdw>
          </a:effectLst>
        </p:spPr>
        <p:txBody>
          <a:bodyPr/>
          <a:lstStyle/>
          <a:p>
            <a:pPr>
              <a:defRPr/>
            </a:pPr>
            <a:r>
              <a:rPr lang="en-US" sz="4800" b="1" dirty="0" smtClean="0"/>
              <a:t>Market and Intrinsic Value</a:t>
            </a:r>
            <a:endParaRPr lang="en-US" sz="4800" b="1" dirty="0"/>
          </a:p>
        </p:txBody>
      </p:sp>
      <p:sp>
        <p:nvSpPr>
          <p:cNvPr id="9220" name="Rectangle 4"/>
          <p:cNvSpPr>
            <a:spLocks noGrp="1" noChangeArrowheads="1"/>
          </p:cNvSpPr>
          <p:nvPr>
            <p:ph type="body" idx="1"/>
          </p:nvPr>
        </p:nvSpPr>
        <p:spPr>
          <a:xfrm>
            <a:off x="609600" y="3581400"/>
            <a:ext cx="7696200" cy="2286000"/>
          </a:xfrm>
          <a:effectLst>
            <a:outerShdw algn="ctr" rotWithShape="0">
              <a:schemeClr val="bg2"/>
            </a:outerShdw>
          </a:effectLst>
        </p:spPr>
        <p:txBody>
          <a:bodyPr>
            <a:spAutoFit/>
          </a:bodyPr>
          <a:lstStyle/>
          <a:p>
            <a:pPr>
              <a:buFontTx/>
              <a:buChar char="•"/>
              <a:defRPr/>
            </a:pPr>
            <a:r>
              <a:rPr lang="en-US" i="1" smtClean="0">
                <a:solidFill>
                  <a:srgbClr val="42B200"/>
                </a:solidFill>
                <a:effectLst>
                  <a:outerShdw blurRad="38100" dist="38100" dir="2700000" algn="tl">
                    <a:srgbClr val="C0C0C0"/>
                  </a:outerShdw>
                </a:effectLst>
              </a:rPr>
              <a:t>Intrinsic value</a:t>
            </a:r>
            <a:r>
              <a:rPr lang="en-US" smtClean="0">
                <a:solidFill>
                  <a:srgbClr val="42B200"/>
                </a:solidFill>
                <a:effectLst>
                  <a:outerShdw blurRad="38100" dist="38100" dir="2700000" algn="tl">
                    <a:srgbClr val="C0C0C0"/>
                  </a:outerShdw>
                </a:effectLst>
              </a:rPr>
              <a:t> </a:t>
            </a:r>
            <a:r>
              <a:rPr lang="en-US" smtClean="0"/>
              <a:t>represents the price a security “ought to have” based on all factors bearing on valuation.</a:t>
            </a:r>
          </a:p>
        </p:txBody>
      </p:sp>
      <p:sp>
        <p:nvSpPr>
          <p:cNvPr id="9222" name="Rectangle 6"/>
          <p:cNvSpPr>
            <a:spLocks noChangeArrowheads="1"/>
          </p:cNvSpPr>
          <p:nvPr/>
        </p:nvSpPr>
        <p:spPr bwMode="auto">
          <a:xfrm>
            <a:off x="609600" y="1828800"/>
            <a:ext cx="7696200" cy="1676400"/>
          </a:xfrm>
          <a:prstGeom prst="rect">
            <a:avLst/>
          </a:prstGeom>
          <a:noFill/>
          <a:ln w="12700">
            <a:noFill/>
            <a:miter lim="800000"/>
            <a:headEnd/>
            <a:tailEnd/>
          </a:ln>
          <a:effectLst>
            <a:outerShdw algn="ctr" rotWithShape="0">
              <a:schemeClr val="bg2"/>
            </a:outerShdw>
          </a:effectLst>
        </p:spPr>
        <p:txBody>
          <a:bodyPr lIns="90488" tIns="44450" rIns="90488" bIns="44450"/>
          <a:lstStyle/>
          <a:p>
            <a:pPr marL="342900" indent="-342900" eaLnBrk="0" hangingPunct="0">
              <a:spcBef>
                <a:spcPct val="20000"/>
              </a:spcBef>
              <a:spcAft>
                <a:spcPct val="20000"/>
              </a:spcAft>
              <a:buClr>
                <a:schemeClr val="tx2"/>
              </a:buClr>
              <a:buSzPct val="75000"/>
              <a:buFontTx/>
              <a:buChar char="•"/>
              <a:defRPr/>
            </a:pPr>
            <a:r>
              <a:rPr lang="en-US" i="1">
                <a:solidFill>
                  <a:schemeClr val="hlink"/>
                </a:solidFill>
                <a:effectLst>
                  <a:outerShdw blurRad="38100" dist="38100" dir="2700000" algn="tl">
                    <a:srgbClr val="C0C0C0"/>
                  </a:outerShdw>
                </a:effectLst>
                <a:latin typeface="Arial" charset="0"/>
              </a:rPr>
              <a:t>Market value</a:t>
            </a:r>
            <a:r>
              <a:rPr lang="en-US">
                <a:solidFill>
                  <a:schemeClr val="hlink"/>
                </a:solidFill>
                <a:effectLst>
                  <a:outerShdw blurRad="38100" dist="38100" dir="2700000" algn="tl">
                    <a:srgbClr val="C0C0C0"/>
                  </a:outerShdw>
                </a:effectLst>
                <a:latin typeface="Arial" charset="0"/>
              </a:rPr>
              <a:t> </a:t>
            </a:r>
            <a:r>
              <a:rPr lang="en-US">
                <a:latin typeface="Arial" charset="0"/>
              </a:rPr>
              <a:t>represents the market price at which an asset trades.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20">
                                            <p:txEl>
                                              <p:pRg st="0" end="0"/>
                                            </p:txEl>
                                          </p:spTgt>
                                        </p:tgtEl>
                                        <p:attrNameLst>
                                          <p:attrName>style.visibility</p:attrName>
                                        </p:attrNameLst>
                                      </p:cBhvr>
                                      <p:to>
                                        <p:strVal val="visible"/>
                                      </p:to>
                                    </p:set>
                                    <p:animEffect transition="in" filter="wipe(left)">
                                      <p:cBhvr>
                                        <p:cTn id="7" dur="500"/>
                                        <p:tgtEl>
                                          <p:spTgt spid="922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build="p"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title"/>
          </p:nvPr>
        </p:nvSpPr>
        <p:spPr>
          <a:xfrm>
            <a:off x="1676400" y="161925"/>
            <a:ext cx="7162800" cy="1428750"/>
          </a:xfrm>
          <a:effectLst>
            <a:outerShdw dist="71842" dir="2700000" algn="ctr" rotWithShape="0">
              <a:schemeClr val="bg2"/>
            </a:outerShdw>
          </a:effectLst>
        </p:spPr>
        <p:txBody>
          <a:bodyPr/>
          <a:lstStyle/>
          <a:p>
            <a:pPr>
              <a:defRPr/>
            </a:pPr>
            <a:r>
              <a:rPr lang="en-US" b="1"/>
              <a:t>Determining the Yield on Common Stock</a:t>
            </a:r>
          </a:p>
        </p:txBody>
      </p:sp>
      <p:sp>
        <p:nvSpPr>
          <p:cNvPr id="82947" name="Rectangle 4"/>
          <p:cNvSpPr>
            <a:spLocks noGrp="1" noChangeArrowheads="1"/>
          </p:cNvSpPr>
          <p:nvPr>
            <p:ph type="body" idx="1"/>
          </p:nvPr>
        </p:nvSpPr>
        <p:spPr>
          <a:xfrm>
            <a:off x="533400" y="2057400"/>
            <a:ext cx="8077200" cy="4211638"/>
          </a:xfrm>
          <a:effectLst>
            <a:outerShdw algn="ctr" rotWithShape="0">
              <a:schemeClr val="bg2"/>
            </a:outerShdw>
          </a:effectLst>
        </p:spPr>
        <p:txBody>
          <a:bodyPr>
            <a:spAutoFit/>
          </a:bodyPr>
          <a:lstStyle/>
          <a:p>
            <a:pPr marL="0" indent="0" algn="ctr">
              <a:buFont typeface="Monotype Sorts" pitchFamily="2" charset="2"/>
              <a:buNone/>
            </a:pPr>
            <a:r>
              <a:rPr lang="en-US" smtClean="0"/>
              <a:t>Assume the constant growth model is appropriate. Determine the yield on the common stock.</a:t>
            </a:r>
          </a:p>
          <a:p>
            <a:pPr marL="0" indent="0" algn="ctr">
              <a:buFont typeface="Monotype Sorts" pitchFamily="2" charset="2"/>
              <a:buNone/>
            </a:pPr>
            <a:r>
              <a:rPr lang="en-US" smtClean="0">
                <a:solidFill>
                  <a:schemeClr val="hlink"/>
                </a:solidFill>
              </a:rPr>
              <a:t>P</a:t>
            </a:r>
            <a:r>
              <a:rPr lang="en-US" baseline="-25000" smtClean="0">
                <a:solidFill>
                  <a:schemeClr val="hlink"/>
                </a:solidFill>
              </a:rPr>
              <a:t>0</a:t>
            </a:r>
            <a:r>
              <a:rPr lang="en-US" smtClean="0">
                <a:solidFill>
                  <a:srgbClr val="014A01"/>
                </a:solidFill>
              </a:rPr>
              <a:t> </a:t>
            </a:r>
            <a:r>
              <a:rPr lang="en-US" smtClean="0"/>
              <a:t>= </a:t>
            </a:r>
            <a:r>
              <a:rPr lang="en-US" smtClean="0">
                <a:solidFill>
                  <a:schemeClr val="tx2"/>
                </a:solidFill>
              </a:rPr>
              <a:t>D</a:t>
            </a:r>
            <a:r>
              <a:rPr lang="en-US" baseline="-25000" smtClean="0">
                <a:solidFill>
                  <a:schemeClr val="tx2"/>
                </a:solidFill>
              </a:rPr>
              <a:t>1</a:t>
            </a:r>
            <a:r>
              <a:rPr lang="en-US" smtClean="0"/>
              <a:t> / ( </a:t>
            </a:r>
            <a:r>
              <a:rPr lang="en-US" smtClean="0">
                <a:solidFill>
                  <a:srgbClr val="42B200"/>
                </a:solidFill>
              </a:rPr>
              <a:t>k</a:t>
            </a:r>
            <a:r>
              <a:rPr lang="en-US" baseline="-25000" smtClean="0">
                <a:solidFill>
                  <a:srgbClr val="42B200"/>
                </a:solidFill>
              </a:rPr>
              <a:t>e</a:t>
            </a:r>
            <a:r>
              <a:rPr lang="en-US" smtClean="0"/>
              <a:t> – </a:t>
            </a:r>
            <a:r>
              <a:rPr lang="en-US" smtClean="0">
                <a:solidFill>
                  <a:srgbClr val="D678F8"/>
                </a:solidFill>
              </a:rPr>
              <a:t>g</a:t>
            </a:r>
            <a:r>
              <a:rPr lang="en-US" smtClean="0"/>
              <a:t> )</a:t>
            </a:r>
          </a:p>
          <a:p>
            <a:pPr marL="0" indent="0" algn="ctr">
              <a:buFont typeface="Monotype Sorts" pitchFamily="2" charset="2"/>
              <a:buNone/>
            </a:pPr>
            <a:endParaRPr lang="en-US" sz="800" smtClean="0"/>
          </a:p>
          <a:p>
            <a:pPr marL="0" indent="0" algn="ctr">
              <a:buFont typeface="Monotype Sorts" pitchFamily="2" charset="2"/>
              <a:buNone/>
            </a:pPr>
            <a:r>
              <a:rPr lang="en-US" smtClean="0"/>
              <a:t>Solving for </a:t>
            </a:r>
            <a:r>
              <a:rPr lang="en-US" smtClean="0">
                <a:solidFill>
                  <a:srgbClr val="42B200"/>
                </a:solidFill>
              </a:rPr>
              <a:t>k</a:t>
            </a:r>
            <a:r>
              <a:rPr lang="en-US" baseline="-25000" smtClean="0">
                <a:solidFill>
                  <a:srgbClr val="42B200"/>
                </a:solidFill>
              </a:rPr>
              <a:t>e</a:t>
            </a:r>
            <a:r>
              <a:rPr lang="en-US" baseline="-25000" smtClean="0">
                <a:solidFill>
                  <a:srgbClr val="014A01"/>
                </a:solidFill>
              </a:rPr>
              <a:t> </a:t>
            </a:r>
            <a:r>
              <a:rPr lang="en-US" smtClean="0"/>
              <a:t>such that</a:t>
            </a:r>
          </a:p>
          <a:p>
            <a:pPr marL="0" indent="0" algn="ctr">
              <a:buFont typeface="Monotype Sorts" pitchFamily="2" charset="2"/>
              <a:buNone/>
            </a:pPr>
            <a:r>
              <a:rPr lang="en-US" smtClean="0">
                <a:solidFill>
                  <a:srgbClr val="42B200"/>
                </a:solidFill>
              </a:rPr>
              <a:t>k</a:t>
            </a:r>
            <a:r>
              <a:rPr lang="en-US" baseline="-25000" smtClean="0">
                <a:solidFill>
                  <a:srgbClr val="42B200"/>
                </a:solidFill>
              </a:rPr>
              <a:t>e</a:t>
            </a:r>
            <a:r>
              <a:rPr lang="en-US" smtClean="0"/>
              <a:t> = ( </a:t>
            </a:r>
            <a:r>
              <a:rPr lang="en-US" smtClean="0">
                <a:solidFill>
                  <a:schemeClr val="tx2"/>
                </a:solidFill>
              </a:rPr>
              <a:t>D</a:t>
            </a:r>
            <a:r>
              <a:rPr lang="en-US" baseline="-25000" smtClean="0">
                <a:solidFill>
                  <a:schemeClr val="tx2"/>
                </a:solidFill>
              </a:rPr>
              <a:t>1</a:t>
            </a:r>
            <a:r>
              <a:rPr lang="en-US" smtClean="0"/>
              <a:t> / </a:t>
            </a:r>
            <a:r>
              <a:rPr lang="en-US" smtClean="0">
                <a:solidFill>
                  <a:schemeClr val="hlink"/>
                </a:solidFill>
              </a:rPr>
              <a:t>P</a:t>
            </a:r>
            <a:r>
              <a:rPr lang="en-US" baseline="-25000" smtClean="0">
                <a:solidFill>
                  <a:schemeClr val="hlink"/>
                </a:solidFill>
              </a:rPr>
              <a:t>0 </a:t>
            </a:r>
            <a:r>
              <a:rPr lang="en-US" smtClean="0"/>
              <a:t>) + </a:t>
            </a:r>
            <a:r>
              <a:rPr lang="en-US" smtClean="0">
                <a:solidFill>
                  <a:srgbClr val="D678F8"/>
                </a:solidFill>
              </a:rPr>
              <a:t>g</a:t>
            </a:r>
            <a:r>
              <a:rPr lang="en-US" smtClean="0"/>
              <a:t> </a:t>
            </a:r>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7" name="Rectangle 3"/>
          <p:cNvSpPr>
            <a:spLocks noGrp="1" noChangeArrowheads="1"/>
          </p:cNvSpPr>
          <p:nvPr>
            <p:ph type="title"/>
          </p:nvPr>
        </p:nvSpPr>
        <p:spPr>
          <a:xfrm>
            <a:off x="1676400" y="161925"/>
            <a:ext cx="7162800" cy="1428750"/>
          </a:xfrm>
          <a:effectLst>
            <a:outerShdw dist="71842" dir="2700000" algn="ctr" rotWithShape="0">
              <a:schemeClr val="bg2"/>
            </a:outerShdw>
          </a:effectLst>
        </p:spPr>
        <p:txBody>
          <a:bodyPr/>
          <a:lstStyle/>
          <a:p>
            <a:pPr>
              <a:defRPr/>
            </a:pPr>
            <a:r>
              <a:rPr lang="en-US" b="1"/>
              <a:t>Common Stock </a:t>
            </a:r>
            <a:br>
              <a:rPr lang="en-US" b="1"/>
            </a:br>
            <a:r>
              <a:rPr lang="en-US" b="1"/>
              <a:t>Yield Example</a:t>
            </a:r>
          </a:p>
        </p:txBody>
      </p:sp>
      <p:sp>
        <p:nvSpPr>
          <p:cNvPr id="67588" name="Rectangle 4"/>
          <p:cNvSpPr>
            <a:spLocks noGrp="1" noChangeArrowheads="1"/>
          </p:cNvSpPr>
          <p:nvPr>
            <p:ph type="body" idx="1"/>
          </p:nvPr>
        </p:nvSpPr>
        <p:spPr>
          <a:xfrm>
            <a:off x="533400" y="5070475"/>
            <a:ext cx="8077200" cy="1406525"/>
          </a:xfrm>
          <a:effectLst>
            <a:outerShdw algn="ctr" rotWithShape="0">
              <a:schemeClr val="bg2"/>
            </a:outerShdw>
          </a:effectLst>
        </p:spPr>
        <p:txBody>
          <a:bodyPr>
            <a:spAutoFit/>
          </a:bodyPr>
          <a:lstStyle/>
          <a:p>
            <a:pPr marL="0" indent="0" algn="ctr">
              <a:buFont typeface="Monotype Sorts" pitchFamily="2" charset="2"/>
              <a:buNone/>
              <a:defRPr/>
            </a:pPr>
            <a:r>
              <a:rPr lang="en-US">
                <a:solidFill>
                  <a:srgbClr val="42B200"/>
                </a:solidFill>
              </a:rPr>
              <a:t>k</a:t>
            </a:r>
            <a:r>
              <a:rPr lang="en-US" baseline="-25000">
                <a:solidFill>
                  <a:srgbClr val="42B200"/>
                </a:solidFill>
              </a:rPr>
              <a:t>e</a:t>
            </a:r>
            <a:r>
              <a:rPr lang="en-US"/>
              <a:t> = ( </a:t>
            </a:r>
            <a:r>
              <a:rPr lang="en-US">
                <a:solidFill>
                  <a:schemeClr val="tx2"/>
                </a:solidFill>
              </a:rPr>
              <a:t>$3</a:t>
            </a:r>
            <a:r>
              <a:rPr lang="en-US"/>
              <a:t> / </a:t>
            </a:r>
            <a:r>
              <a:rPr lang="en-US">
                <a:solidFill>
                  <a:schemeClr val="hlink"/>
                </a:solidFill>
              </a:rPr>
              <a:t>$30 </a:t>
            </a:r>
            <a:r>
              <a:rPr lang="en-US" sz="3500"/>
              <a:t>) + </a:t>
            </a:r>
            <a:r>
              <a:rPr lang="en-US" sz="3500" i="1">
                <a:solidFill>
                  <a:srgbClr val="D678F8"/>
                </a:solidFill>
              </a:rPr>
              <a:t>5%</a:t>
            </a:r>
            <a:endParaRPr lang="en-US">
              <a:solidFill>
                <a:schemeClr val="hlink"/>
              </a:solidFill>
            </a:endParaRPr>
          </a:p>
          <a:p>
            <a:pPr marL="0" indent="0" algn="ctr">
              <a:buFont typeface="Monotype Sorts" pitchFamily="2" charset="2"/>
              <a:buNone/>
              <a:defRPr/>
            </a:pPr>
            <a:r>
              <a:rPr lang="en-US" i="1">
                <a:solidFill>
                  <a:srgbClr val="42B200"/>
                </a:solidFill>
                <a:effectLst>
                  <a:outerShdw blurRad="38100" dist="38100" dir="2700000" algn="tl">
                    <a:srgbClr val="C0C0C0"/>
                  </a:outerShdw>
                </a:effectLst>
              </a:rPr>
              <a:t>k</a:t>
            </a:r>
            <a:r>
              <a:rPr lang="en-US" i="1" baseline="-25000">
                <a:solidFill>
                  <a:srgbClr val="42B200"/>
                </a:solidFill>
                <a:effectLst>
                  <a:outerShdw blurRad="38100" dist="38100" dir="2700000" algn="tl">
                    <a:srgbClr val="C0C0C0"/>
                  </a:outerShdw>
                </a:effectLst>
              </a:rPr>
              <a:t>e</a:t>
            </a:r>
            <a:r>
              <a:rPr lang="en-US"/>
              <a:t> = 10% + </a:t>
            </a:r>
            <a:r>
              <a:rPr lang="en-US">
                <a:solidFill>
                  <a:srgbClr val="D678F8"/>
                </a:solidFill>
              </a:rPr>
              <a:t>5%</a:t>
            </a:r>
            <a:r>
              <a:rPr lang="en-US"/>
              <a:t> = </a:t>
            </a:r>
            <a:r>
              <a:rPr lang="en-US" i="1">
                <a:solidFill>
                  <a:srgbClr val="42B200"/>
                </a:solidFill>
                <a:effectLst>
                  <a:outerShdw blurRad="38100" dist="38100" dir="2700000" algn="tl">
                    <a:srgbClr val="C0C0C0"/>
                  </a:outerShdw>
                </a:effectLst>
              </a:rPr>
              <a:t>15%</a:t>
            </a:r>
          </a:p>
        </p:txBody>
      </p:sp>
      <p:sp>
        <p:nvSpPr>
          <p:cNvPr id="83972" name="Rectangle 6"/>
          <p:cNvSpPr>
            <a:spLocks noChangeArrowheads="1"/>
          </p:cNvSpPr>
          <p:nvPr/>
        </p:nvSpPr>
        <p:spPr bwMode="auto">
          <a:xfrm>
            <a:off x="533400" y="1717675"/>
            <a:ext cx="8077200" cy="3200400"/>
          </a:xfrm>
          <a:prstGeom prst="rect">
            <a:avLst/>
          </a:prstGeom>
          <a:noFill/>
          <a:ln w="12700">
            <a:noFill/>
            <a:miter lim="800000"/>
            <a:headEnd/>
            <a:tailEnd/>
          </a:ln>
          <a:effectLst>
            <a:outerShdw algn="ctr" rotWithShape="0">
              <a:schemeClr val="bg2"/>
            </a:outerShdw>
          </a:effectLst>
        </p:spPr>
        <p:txBody>
          <a:bodyPr lIns="90488" tIns="44450" rIns="90488" bIns="44450"/>
          <a:lstStyle/>
          <a:p>
            <a:pPr algn="ctr" eaLnBrk="0" hangingPunct="0">
              <a:spcBef>
                <a:spcPct val="20000"/>
              </a:spcBef>
              <a:spcAft>
                <a:spcPct val="20000"/>
              </a:spcAft>
            </a:pPr>
            <a:r>
              <a:rPr lang="en-US" sz="3500"/>
              <a:t>Assume that the </a:t>
            </a:r>
            <a:r>
              <a:rPr lang="en-US" sz="3500">
                <a:solidFill>
                  <a:schemeClr val="tx2"/>
                </a:solidFill>
              </a:rPr>
              <a:t>expected dividend (D</a:t>
            </a:r>
            <a:r>
              <a:rPr lang="en-US" sz="3500" baseline="-25000">
                <a:solidFill>
                  <a:schemeClr val="tx2"/>
                </a:solidFill>
              </a:rPr>
              <a:t>1</a:t>
            </a:r>
            <a:r>
              <a:rPr lang="en-US" sz="3500">
                <a:solidFill>
                  <a:schemeClr val="tx2"/>
                </a:solidFill>
              </a:rPr>
              <a:t>) </a:t>
            </a:r>
            <a:r>
              <a:rPr lang="en-US" sz="3500"/>
              <a:t>on each share of common stock is </a:t>
            </a:r>
            <a:r>
              <a:rPr lang="en-US" sz="3500" i="1">
                <a:solidFill>
                  <a:schemeClr val="tx2"/>
                </a:solidFill>
              </a:rPr>
              <a:t>$3</a:t>
            </a:r>
            <a:r>
              <a:rPr lang="en-US" sz="3500"/>
              <a:t>. Each share of common stock is currently trading at </a:t>
            </a:r>
            <a:r>
              <a:rPr lang="en-US" sz="3500" i="1">
                <a:solidFill>
                  <a:schemeClr val="hlink"/>
                </a:solidFill>
              </a:rPr>
              <a:t>$30 </a:t>
            </a:r>
            <a:r>
              <a:rPr lang="en-US" sz="3500"/>
              <a:t>and has an expected </a:t>
            </a:r>
            <a:r>
              <a:rPr lang="en-US" sz="3500">
                <a:solidFill>
                  <a:srgbClr val="380069"/>
                </a:solidFill>
              </a:rPr>
              <a:t>growth rate </a:t>
            </a:r>
            <a:r>
              <a:rPr lang="en-US" sz="3500"/>
              <a:t>of </a:t>
            </a:r>
            <a:r>
              <a:rPr lang="en-US" sz="3500" i="1">
                <a:solidFill>
                  <a:srgbClr val="D678F8"/>
                </a:solidFill>
              </a:rPr>
              <a:t>5%</a:t>
            </a:r>
            <a:r>
              <a:rPr lang="en-US" sz="3500"/>
              <a:t>. </a:t>
            </a:r>
            <a:r>
              <a:rPr lang="en-US" sz="3500">
                <a:solidFill>
                  <a:srgbClr val="42B200"/>
                </a:solidFill>
              </a:rPr>
              <a:t>What is the </a:t>
            </a:r>
            <a:r>
              <a:rPr lang="en-US" sz="3500" i="1">
                <a:solidFill>
                  <a:srgbClr val="42B200"/>
                </a:solidFill>
              </a:rPr>
              <a:t>yield </a:t>
            </a:r>
            <a:r>
              <a:rPr lang="en-US" sz="3500">
                <a:solidFill>
                  <a:srgbClr val="42B200"/>
                </a:solidFill>
              </a:rPr>
              <a:t>on common stock</a:t>
            </a:r>
            <a:r>
              <a:rPr lang="en-US" sz="3500"/>
              <a:t>?</a:t>
            </a:r>
          </a:p>
        </p:txBody>
      </p:sp>
      <p:sp>
        <p:nvSpPr>
          <p:cNvPr id="83973" name="Line 7"/>
          <p:cNvSpPr>
            <a:spLocks noChangeShapeType="1"/>
          </p:cNvSpPr>
          <p:nvPr/>
        </p:nvSpPr>
        <p:spPr bwMode="auto">
          <a:xfrm>
            <a:off x="685800" y="5051425"/>
            <a:ext cx="7696200" cy="0"/>
          </a:xfrm>
          <a:prstGeom prst="line">
            <a:avLst/>
          </a:prstGeom>
          <a:noFill/>
          <a:ln w="12700">
            <a:solidFill>
              <a:srgbClr val="000000"/>
            </a:solidFill>
            <a:prstDash val="sysDot"/>
            <a:round/>
            <a:headEnd/>
            <a:tailEnd/>
          </a:ln>
        </p:spPr>
        <p:txBody>
          <a:bodyPr/>
          <a:lstStyle/>
          <a:p>
            <a:endParaRPr lang="ar-SA"/>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7588"/>
                                        </p:tgtEl>
                                        <p:attrNameLst>
                                          <p:attrName>style.visibility</p:attrName>
                                        </p:attrNameLst>
                                      </p:cBhvr>
                                      <p:to>
                                        <p:strVal val="visible"/>
                                      </p:to>
                                    </p:set>
                                    <p:anim calcmode="lin" valueType="num">
                                      <p:cBhvr additive="base">
                                        <p:cTn id="7" dur="500" fill="hold"/>
                                        <p:tgtEl>
                                          <p:spTgt spid="67588"/>
                                        </p:tgtEl>
                                        <p:attrNameLst>
                                          <p:attrName>ppt_x</p:attrName>
                                        </p:attrNameLst>
                                      </p:cBhvr>
                                      <p:tavLst>
                                        <p:tav tm="0">
                                          <p:val>
                                            <p:strVal val="0-#ppt_w/2"/>
                                          </p:val>
                                        </p:tav>
                                        <p:tav tm="100000">
                                          <p:val>
                                            <p:strVal val="#ppt_x"/>
                                          </p:val>
                                        </p:tav>
                                      </p:tavLst>
                                    </p:anim>
                                    <p:anim calcmode="lin" valueType="num">
                                      <p:cBhvr additive="base">
                                        <p:cTn id="8" dur="500" fill="hold"/>
                                        <p:tgtEl>
                                          <p:spTgt spid="6758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8"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79450"/>
            <a:ext cx="6781800" cy="766763"/>
          </a:xfrm>
        </p:spPr>
        <p:txBody>
          <a:bodyPr/>
          <a:lstStyle/>
          <a:p>
            <a:pPr>
              <a:defRPr/>
            </a:pPr>
            <a:r>
              <a:rPr lang="en-US" b="1" dirty="0" smtClean="0">
                <a:effectLst>
                  <a:outerShdw blurRad="38100" dist="38100" dir="2700000" algn="tl">
                    <a:srgbClr val="000000">
                      <a:alpha val="43137"/>
                    </a:srgbClr>
                  </a:outerShdw>
                </a:effectLst>
              </a:rPr>
              <a:t>What is Intrinsic Value?</a:t>
            </a:r>
            <a:endParaRPr lang="en-US" b="1" dirty="0">
              <a:effectLst>
                <a:outerShdw blurRad="38100" dist="38100" dir="2700000" algn="tl">
                  <a:srgbClr val="000000">
                    <a:alpha val="43137"/>
                  </a:srgbClr>
                </a:outerShdw>
              </a:effectLst>
            </a:endParaRPr>
          </a:p>
        </p:txBody>
      </p:sp>
      <p:sp>
        <p:nvSpPr>
          <p:cNvPr id="10243" name="Content Placeholder 2"/>
          <p:cNvSpPr>
            <a:spLocks noGrp="1"/>
          </p:cNvSpPr>
          <p:nvPr>
            <p:ph idx="1"/>
          </p:nvPr>
        </p:nvSpPr>
        <p:spPr/>
        <p:txBody>
          <a:bodyPr/>
          <a:lstStyle/>
          <a:p>
            <a:pPr>
              <a:defRPr/>
            </a:pPr>
            <a:r>
              <a:rPr lang="en-US" dirty="0" smtClean="0"/>
              <a:t>The </a:t>
            </a:r>
            <a:r>
              <a:rPr lang="en-US" i="1" dirty="0" smtClean="0">
                <a:solidFill>
                  <a:srgbClr val="C00000"/>
                </a:solidFill>
                <a:effectLst>
                  <a:outerShdw blurRad="38100" dist="38100" dir="2700000" algn="tl">
                    <a:srgbClr val="000000">
                      <a:alpha val="43137"/>
                    </a:srgbClr>
                  </a:outerShdw>
                </a:effectLst>
              </a:rPr>
              <a:t>intrinsic value </a:t>
            </a:r>
            <a:r>
              <a:rPr lang="en-US" dirty="0" smtClean="0"/>
              <a:t>of a security is its </a:t>
            </a:r>
            <a:r>
              <a:rPr lang="en-US" i="1" dirty="0" smtClean="0">
                <a:solidFill>
                  <a:srgbClr val="C00000"/>
                </a:solidFill>
                <a:effectLst>
                  <a:outerShdw blurRad="38100" dist="38100" dir="2700000" algn="tl">
                    <a:srgbClr val="000000">
                      <a:alpha val="43137"/>
                    </a:srgbClr>
                  </a:outerShdw>
                </a:effectLst>
              </a:rPr>
              <a:t>economic value</a:t>
            </a:r>
            <a:r>
              <a:rPr lang="en-US" i="1" dirty="0" smtClean="0">
                <a:effectLst>
                  <a:outerShdw blurRad="38100" dist="38100" dir="2700000" algn="tl">
                    <a:srgbClr val="000000">
                      <a:alpha val="43137"/>
                    </a:srgbClr>
                  </a:outerShdw>
                </a:effectLst>
              </a:rPr>
              <a:t>.</a:t>
            </a:r>
          </a:p>
          <a:p>
            <a:pPr>
              <a:defRPr/>
            </a:pPr>
            <a:r>
              <a:rPr lang="en-US" dirty="0" smtClean="0"/>
              <a:t>In efficient markets, the current market price of a security should fluctuate closely around its intrinsic value.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winkles">
  <a:themeElements>
    <a:clrScheme name="">
      <a:dk1>
        <a:srgbClr val="003530"/>
      </a:dk1>
      <a:lt1>
        <a:srgbClr val="FFFFFF"/>
      </a:lt1>
      <a:dk2>
        <a:srgbClr val="114FFB"/>
      </a:dk2>
      <a:lt2>
        <a:srgbClr val="CECECE"/>
      </a:lt2>
      <a:accent1>
        <a:srgbClr val="FAFD00"/>
      </a:accent1>
      <a:accent2>
        <a:srgbClr val="FFA27C"/>
      </a:accent2>
      <a:accent3>
        <a:srgbClr val="FFFFFF"/>
      </a:accent3>
      <a:accent4>
        <a:srgbClr val="002C27"/>
      </a:accent4>
      <a:accent5>
        <a:srgbClr val="FCFEAA"/>
      </a:accent5>
      <a:accent6>
        <a:srgbClr val="E79270"/>
      </a:accent6>
      <a:hlink>
        <a:srgbClr val="E5405D"/>
      </a:hlink>
      <a:folHlink>
        <a:srgbClr val="DADADA"/>
      </a:folHlink>
    </a:clrScheme>
    <a:fontScheme name="twink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1"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1" i="0" u="none" strike="noStrike" cap="none" normalizeH="0" baseline="0" smtClean="0">
            <a:ln>
              <a:noFill/>
            </a:ln>
            <a:solidFill>
              <a:srgbClr val="000000"/>
            </a:solidFill>
            <a:effectLst/>
            <a:latin typeface="Arial" charset="0"/>
          </a:defRPr>
        </a:defPPr>
      </a:lstStyle>
    </a:lnDef>
  </a:objectDefaults>
  <a:extraClrSchemeLst>
    <a:extraClrScheme>
      <a:clrScheme name="twinkle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winkle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winkle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winkle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winkl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winkl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winkl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d:\msoffice\powerpnt\template\sldshow\twinkles.ppt</Template>
  <TotalTime>1838</TotalTime>
  <Pages>62</Pages>
  <Words>3442</Words>
  <Application>Microsoft Office PowerPoint</Application>
  <PresentationFormat>عرض على الشاشة (3:4)‏</PresentationFormat>
  <Paragraphs>528</Paragraphs>
  <Slides>81</Slides>
  <Notes>56</Notes>
  <HiddenSlides>1</HiddenSlides>
  <MMClips>0</MMClips>
  <ScaleCrop>false</ScaleCrop>
  <HeadingPairs>
    <vt:vector size="6" baseType="variant">
      <vt:variant>
        <vt:lpstr>الخطوط المستخدمة</vt:lpstr>
      </vt:variant>
      <vt:variant>
        <vt:i4>5</vt:i4>
      </vt:variant>
      <vt:variant>
        <vt:lpstr>سمة</vt:lpstr>
      </vt:variant>
      <vt:variant>
        <vt:i4>1</vt:i4>
      </vt:variant>
      <vt:variant>
        <vt:lpstr>عناوين الشرائح</vt:lpstr>
      </vt:variant>
      <vt:variant>
        <vt:i4>81</vt:i4>
      </vt:variant>
    </vt:vector>
  </HeadingPairs>
  <TitlesOfParts>
    <vt:vector size="87" baseType="lpstr">
      <vt:lpstr>Arial</vt:lpstr>
      <vt:lpstr>Monotype Sorts</vt:lpstr>
      <vt:lpstr>Times</vt:lpstr>
      <vt:lpstr>Times New Roman</vt:lpstr>
      <vt:lpstr>Symbol</vt:lpstr>
      <vt:lpstr>twinkles</vt:lpstr>
      <vt:lpstr>Chapter 4</vt:lpstr>
      <vt:lpstr>After studying Chapter 4, you should be able to:</vt:lpstr>
      <vt:lpstr>The Valuation of   Long-Term Securities</vt:lpstr>
      <vt:lpstr>Price,Value,and Worth</vt:lpstr>
      <vt:lpstr>Liquidation Value</vt:lpstr>
      <vt:lpstr>Going-Concern Value</vt:lpstr>
      <vt:lpstr>Book and Firm Value</vt:lpstr>
      <vt:lpstr>Market and Intrinsic Value</vt:lpstr>
      <vt:lpstr>What is Intrinsic Value?</vt:lpstr>
      <vt:lpstr>Importance of Valuation </vt:lpstr>
      <vt:lpstr>Important Bond Terms</vt:lpstr>
      <vt:lpstr>Important Bond Terms</vt:lpstr>
      <vt:lpstr>Important Bond Terms</vt:lpstr>
      <vt:lpstr>Important Bond Terms</vt:lpstr>
      <vt:lpstr>Different Types of Bonds</vt:lpstr>
      <vt:lpstr>1) Perpetual Bonds</vt:lpstr>
      <vt:lpstr>Meaning of symbol</vt:lpstr>
      <vt:lpstr>Perpetual Bonds Formula</vt:lpstr>
      <vt:lpstr>Perpetual Bond Example</vt:lpstr>
      <vt:lpstr>Another Example</vt:lpstr>
      <vt:lpstr>Comment on the example</vt:lpstr>
      <vt:lpstr>Nonzero Coupon Bonds</vt:lpstr>
      <vt:lpstr>Coupon Bond Example</vt:lpstr>
      <vt:lpstr>Comments on the Example</vt:lpstr>
      <vt:lpstr>Another Example</vt:lpstr>
      <vt:lpstr>Important Note</vt:lpstr>
      <vt:lpstr>Important Note</vt:lpstr>
      <vt:lpstr>Semiannual Compounding</vt:lpstr>
      <vt:lpstr>Semiannual Compounding</vt:lpstr>
      <vt:lpstr>Semiannual Coupon Bond Example</vt:lpstr>
      <vt:lpstr>Zero-Coupon Bonds</vt:lpstr>
      <vt:lpstr>Zero-Coupon Bond Example</vt:lpstr>
      <vt:lpstr>Note on the example</vt:lpstr>
      <vt:lpstr>Preferred Stock Valuation</vt:lpstr>
      <vt:lpstr>Preferred Stock Valuation</vt:lpstr>
      <vt:lpstr>Preferred Stock Valuation</vt:lpstr>
      <vt:lpstr>Preferred Stock Example</vt:lpstr>
      <vt:lpstr>Common Stock Valuation</vt:lpstr>
      <vt:lpstr>Common Stock Valuation</vt:lpstr>
      <vt:lpstr>Common Stock Valuation</vt:lpstr>
      <vt:lpstr>Dividend Discount Model</vt:lpstr>
      <vt:lpstr>Dividend Valuation Model</vt:lpstr>
      <vt:lpstr>Adjusted Dividend Valuation Model</vt:lpstr>
      <vt:lpstr>Dividend Growth Pattern Assumptions</vt:lpstr>
      <vt:lpstr>Constant Growth Model</vt:lpstr>
      <vt:lpstr>Constant Growth Model Example</vt:lpstr>
      <vt:lpstr>Zero Growth Model</vt:lpstr>
      <vt:lpstr>Zero Growth    Model Example</vt:lpstr>
      <vt:lpstr>الشريحة 49</vt:lpstr>
      <vt:lpstr>Growth Phases Model</vt:lpstr>
      <vt:lpstr>Growth Phases Model Example</vt:lpstr>
      <vt:lpstr>Growth Phases Model Example</vt:lpstr>
      <vt:lpstr>Growth Phases Model Example</vt:lpstr>
      <vt:lpstr>Growth Phases Model Example</vt:lpstr>
      <vt:lpstr>Growth Phases Model Example</vt:lpstr>
      <vt:lpstr>Growth Phases Model Example</vt:lpstr>
      <vt:lpstr>Growth Phases Model Example</vt:lpstr>
      <vt:lpstr>Growth Phases Model Example</vt:lpstr>
      <vt:lpstr>Growth Phases   Model Example</vt:lpstr>
      <vt:lpstr>Rates of Return(or Yields)</vt:lpstr>
      <vt:lpstr>Yield to Maturity(YTM) on Bonds</vt:lpstr>
      <vt:lpstr>Calculating Rates of Return (or Yields)</vt:lpstr>
      <vt:lpstr>Determining Bond YTM</vt:lpstr>
      <vt:lpstr>Determining the YTM</vt:lpstr>
      <vt:lpstr>YTM Solution (Try 9%)</vt:lpstr>
      <vt:lpstr>YTM Solution (Try 7%)</vt:lpstr>
      <vt:lpstr>YTM Solution (Interpolate)</vt:lpstr>
      <vt:lpstr>YTM Solution (Interpolate)</vt:lpstr>
      <vt:lpstr>YTM Solution (Interpolate)</vt:lpstr>
      <vt:lpstr>Determining Semiannual Coupon Bond YTM</vt:lpstr>
      <vt:lpstr>Determining the Semiannual Coupon Bond YTM</vt:lpstr>
      <vt:lpstr>Determining Semiannual Coupon Bond YTM</vt:lpstr>
      <vt:lpstr>Bond Price - Yield Relationship</vt:lpstr>
      <vt:lpstr>Bond Price - Yield Relationship</vt:lpstr>
      <vt:lpstr>Bond Price - Yield Relationship</vt:lpstr>
      <vt:lpstr>Behavior of Bond Prices</vt:lpstr>
      <vt:lpstr>Behavior of Bond Prices</vt:lpstr>
      <vt:lpstr>Determining the Yield on Preferred Stock</vt:lpstr>
      <vt:lpstr>Preferred Stock Yield Example</vt:lpstr>
      <vt:lpstr>Determining the Yield on Common Stock</vt:lpstr>
      <vt:lpstr>Common Stock  Yield Example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4 -- The Valuation of Long-Term Securities</dc:title>
  <dc:subject>Van Horne / Wachowicz Tenth Edition</dc:subject>
  <dc:creator>Gregory A. Kuhlemeyer</dc:creator>
  <cp:lastModifiedBy>samia aouda al-ahmadi</cp:lastModifiedBy>
  <cp:revision>228</cp:revision>
  <cp:lastPrinted>2011-11-19T04:46:03Z</cp:lastPrinted>
  <dcterms:created xsi:type="dcterms:W3CDTF">1997-01-20T21:30:06Z</dcterms:created>
  <dcterms:modified xsi:type="dcterms:W3CDTF">2011-11-28T06:33:56Z</dcterms:modified>
</cp:coreProperties>
</file>