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82" r:id="rId4"/>
    <p:sldId id="27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84" r:id="rId13"/>
    <p:sldId id="285" r:id="rId14"/>
    <p:sldId id="286" r:id="rId15"/>
    <p:sldId id="265" r:id="rId16"/>
    <p:sldId id="270" r:id="rId17"/>
    <p:sldId id="287" r:id="rId18"/>
    <p:sldId id="288" r:id="rId19"/>
    <p:sldId id="281" r:id="rId20"/>
    <p:sldId id="283" r:id="rId21"/>
    <p:sldId id="266" r:id="rId22"/>
    <p:sldId id="267" r:id="rId23"/>
    <p:sldId id="271" r:id="rId24"/>
    <p:sldId id="272" r:id="rId25"/>
    <p:sldId id="279" r:id="rId26"/>
    <p:sldId id="278" r:id="rId27"/>
    <p:sldId id="268" r:id="rId28"/>
    <p:sldId id="269" r:id="rId29"/>
    <p:sldId id="280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42B200"/>
    <a:srgbClr val="5149ED"/>
    <a:srgbClr val="51DC00"/>
    <a:srgbClr val="014A01"/>
    <a:srgbClr val="380069"/>
    <a:srgbClr val="000000"/>
    <a:srgbClr val="A75151"/>
    <a:srgbClr val="73EF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169" autoAdjust="0"/>
    <p:restoredTop sz="94654" autoAdjust="0"/>
  </p:normalViewPr>
  <p:slideViewPr>
    <p:cSldViewPr>
      <p:cViewPr>
        <p:scale>
          <a:sx n="58" d="100"/>
          <a:sy n="58" d="100"/>
        </p:scale>
        <p:origin x="-984" y="-348"/>
      </p:cViewPr>
      <p:guideLst>
        <p:guide orient="horz" pos="2160"/>
        <p:guide orient="horz" pos="4196"/>
        <p:guide orient="horz" pos="417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088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14313" y="8528050"/>
            <a:ext cx="21320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solidFill>
                  <a:srgbClr val="000000"/>
                </a:solidFill>
                <a:latin typeface="Arial" charset="0"/>
              </a:rPr>
              <a:t>Van Horne &amp; Wachowicz, </a:t>
            </a:r>
          </a:p>
          <a:p>
            <a:pPr algn="ctr" eaLnBrk="0" hangingPunct="0">
              <a:defRPr/>
            </a:pPr>
            <a:r>
              <a:rPr lang="en-US" sz="1000" b="0">
                <a:solidFill>
                  <a:srgbClr val="000000"/>
                </a:solidFill>
                <a:latin typeface="Arial" charset="0"/>
              </a:rPr>
              <a:t>© Pearson Education Limited 2009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454150" y="100013"/>
            <a:ext cx="40179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Fundamentals of Financial Management, 13e</a:t>
            </a:r>
          </a:p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Chapter 1: The Role of Financial Management</a:t>
            </a: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3154363" y="8589963"/>
            <a:ext cx="550862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Arial" charset="0"/>
              </a:rPr>
              <a:t>I - </a:t>
            </a:r>
            <a:fld id="{FB857994-556B-4516-9400-892CDDA96A43}" type="slidenum">
              <a:rPr lang="en-US" sz="1200" b="0">
                <a:latin typeface="Arial" charset="0"/>
              </a:rPr>
              <a:pPr eaLnBrk="0" hangingPunct="0">
                <a:defRPr/>
              </a:pPr>
              <a:t>‹#›</a:t>
            </a:fld>
            <a:endParaRPr lang="en-US" sz="1200" b="0">
              <a:latin typeface="Arial" charset="0"/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4492625" y="8528050"/>
            <a:ext cx="2111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solidFill>
                  <a:srgbClr val="000000"/>
                </a:solidFill>
                <a:latin typeface="Arial" charset="0"/>
              </a:rPr>
              <a:t>by Gregory A. Kuhlemeyer, Ph.D.,</a:t>
            </a:r>
          </a:p>
          <a:p>
            <a:pPr algn="ctr" eaLnBrk="0" hangingPunct="0">
              <a:defRPr/>
            </a:pPr>
            <a:r>
              <a:rPr lang="en-US" sz="1000" b="0">
                <a:solidFill>
                  <a:srgbClr val="000000"/>
                </a:solidFill>
                <a:latin typeface="Arial" charset="0"/>
              </a:rPr>
              <a:t>Carroll University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14313" y="8528050"/>
            <a:ext cx="21320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solidFill>
                  <a:srgbClr val="000000"/>
                </a:solidFill>
                <a:latin typeface="Arial" charset="0"/>
              </a:rPr>
              <a:t>Van Horne &amp; Wachowicz, </a:t>
            </a:r>
          </a:p>
          <a:p>
            <a:pPr algn="ctr" eaLnBrk="0" hangingPunct="0">
              <a:defRPr/>
            </a:pPr>
            <a:r>
              <a:rPr lang="en-US" sz="1000" b="0">
                <a:solidFill>
                  <a:srgbClr val="000000"/>
                </a:solidFill>
                <a:latin typeface="Arial" charset="0"/>
              </a:rPr>
              <a:t>© Pearson Education Limited 2009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492625" y="8528050"/>
            <a:ext cx="2111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sz="1000" b="0">
                <a:solidFill>
                  <a:srgbClr val="000000"/>
                </a:solidFill>
                <a:latin typeface="Arial" charset="0"/>
              </a:rPr>
              <a:t>by Gregory A. Kuhlemeyer, Ph.D.,</a:t>
            </a:r>
          </a:p>
          <a:p>
            <a:pPr algn="ctr" eaLnBrk="0" hangingPunct="0">
              <a:defRPr/>
            </a:pPr>
            <a:r>
              <a:rPr lang="en-US" sz="1000" b="0">
                <a:solidFill>
                  <a:srgbClr val="000000"/>
                </a:solidFill>
                <a:latin typeface="Arial" charset="0"/>
              </a:rPr>
              <a:t>Carroll University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54363" y="8589963"/>
            <a:ext cx="550862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Arial" charset="0"/>
              </a:rPr>
              <a:t>I - </a:t>
            </a:r>
            <a:fld id="{E679C83B-FC06-4CD9-9C00-9B5721CFBDB4}" type="slidenum">
              <a:rPr lang="en-US" sz="1200" b="0">
                <a:latin typeface="Arial" charset="0"/>
              </a:rPr>
              <a:pPr eaLnBrk="0" hangingPunct="0">
                <a:defRPr/>
              </a:pPr>
              <a:t>‹#›</a:t>
            </a:fld>
            <a:endParaRPr lang="en-US" sz="1200" b="0">
              <a:latin typeface="Arial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454150" y="100013"/>
            <a:ext cx="40179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Fundamentals of Financial Management, 13e</a:t>
            </a:r>
          </a:p>
          <a:p>
            <a:pPr algn="ctr" eaLnBrk="0" hangingPunct="0"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Chapter 1: The Role of Financial Management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pitchFamily="34" charset="0"/>
            </a:endParaRP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2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2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735013"/>
            <a:ext cx="67818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 Third Level</a:t>
            </a:r>
          </a:p>
          <a:p>
            <a:pPr lvl="3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pic>
        <p:nvPicPr>
          <p:cNvPr id="6" name="Picture 5" descr="Wach13ed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1541633" cy="161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9" name="Text Box 8"/>
          <p:cNvSpPr txBox="1">
            <a:spLocks noChangeArrowheads="1"/>
          </p:cNvSpPr>
          <p:nvPr userDrawn="1"/>
        </p:nvSpPr>
        <p:spPr bwMode="auto">
          <a:xfrm>
            <a:off x="63500" y="6513513"/>
            <a:ext cx="8064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/>
          <a:lstStyle/>
          <a:p>
            <a:pPr algn="ctr" eaLnBrk="0" hangingPunct="0">
              <a:defRPr/>
            </a:pPr>
            <a:r>
              <a:rPr lang="en-GB" sz="800" b="0">
                <a:solidFill>
                  <a:srgbClr val="000000"/>
                </a:solidFill>
                <a:latin typeface="Arial" charset="0"/>
              </a:rPr>
              <a:t>1.</a:t>
            </a:r>
            <a:fld id="{DE823729-5BFB-4659-B02A-B9F425C890DA}" type="slidenum">
              <a:rPr lang="en-GB" sz="800" b="0">
                <a:solidFill>
                  <a:srgbClr val="000000"/>
                </a:solidFill>
                <a:latin typeface="Arial" charset="0"/>
              </a:rPr>
              <a:pPr algn="ctr" eaLnBrk="0" hangingPunct="0">
                <a:defRPr/>
              </a:pPr>
              <a:t>‹#›</a:t>
            </a:fld>
            <a:endParaRPr lang="en-GB" sz="800" b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219075" y="6524625"/>
            <a:ext cx="8642350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r" eaLnBrk="0" hangingPunct="0">
              <a:defRPr/>
            </a:pPr>
            <a:r>
              <a:rPr lang="en-US" sz="800" b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Van Horne and Wachowicz, Fundamentals of Financial Management, 13th edition. © Pearson Education Limited 2009. Created by Gregory Kuhlemeyer.</a:t>
            </a:r>
            <a:endParaRPr lang="en-GB" sz="800" b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969963"/>
            <a:ext cx="7772400" cy="1185862"/>
          </a:xfrm>
        </p:spPr>
        <p:txBody>
          <a:bodyPr/>
          <a:lstStyle/>
          <a:p>
            <a:pPr algn="ctr">
              <a:defRPr/>
            </a:pPr>
            <a:r>
              <a:rPr lang="en-US" sz="7200" b="1"/>
              <a:t>Chapter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743200"/>
            <a:ext cx="8382000" cy="2133600"/>
          </a:xfrm>
          <a:effectLst>
            <a:outerShdw dist="179605" dir="2700000" algn="ctr" rotWithShape="0">
              <a:schemeClr val="bg2"/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6000">
                <a:effectLst>
                  <a:outerShdw blurRad="38100" dist="38100" dir="2700000" algn="tl">
                    <a:srgbClr val="C0C0C0"/>
                  </a:outerShdw>
                </a:effectLst>
              </a:rPr>
              <a:t>The Role of Financial Management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81000" y="2743200"/>
            <a:ext cx="8382000" cy="2133600"/>
          </a:xfrm>
          <a:prstGeom prst="rect">
            <a:avLst/>
          </a:prstGeom>
          <a:noFill/>
          <a:ln>
            <a:noFill/>
          </a:ln>
          <a:effectLst>
            <a:outerShdw dist="179605" dir="2700000" algn="ctr" rotWithShape="0">
              <a:schemeClr val="bg2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lIns="90488" tIns="44450" rIns="90488" bIns="44450"/>
          <a:lstStyle/>
          <a:p>
            <a:pPr marL="342900" indent="-342900" algn="ctr" eaLnBrk="0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6000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The Role of Financial Management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6781800" cy="1428750"/>
          </a:xfrm>
        </p:spPr>
        <p:txBody>
          <a:bodyPr/>
          <a:lstStyle/>
          <a:p>
            <a:pPr>
              <a:defRPr/>
            </a:pPr>
            <a:r>
              <a:rPr lang="en-US" b="1"/>
              <a:t>Shortcomings of Alternative Perspectives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3962400"/>
            <a:ext cx="7848600" cy="25146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z="2800" smtClean="0"/>
              <a:t>Could increase current profits while harming firm (e.g., defer maintenance, issue common stock to buy T-bills, etc.).</a:t>
            </a:r>
          </a:p>
          <a:p>
            <a:pPr>
              <a:buFontTx/>
              <a:buChar char="•"/>
            </a:pPr>
            <a:r>
              <a:rPr lang="en-US" sz="2800" smtClean="0"/>
              <a:t>Ignores changes in the risk level of the firm.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7200" y="1828800"/>
            <a:ext cx="8382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488" tIns="44450" rIns="90488" bIns="4445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Profit Maximization</a:t>
            </a:r>
            <a:endParaRPr lang="en-US" sz="3600" i="1">
              <a:solidFill>
                <a:srgbClr val="000000"/>
              </a:solidFill>
              <a:latin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Tx/>
              <a:buChar char="•"/>
              <a:defRPr/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Maximizing a firm’s earnings after taxes.</a:t>
            </a:r>
          </a:p>
          <a:p>
            <a:pPr marL="342900" indent="-342900" eaLnBrk="0" hangingPunct="0">
              <a:spcAft>
                <a:spcPct val="20000"/>
              </a:spcAft>
              <a:defRPr/>
            </a:pPr>
            <a:r>
              <a:rPr lang="en-US" sz="36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Problems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6781800" cy="1428750"/>
          </a:xfrm>
        </p:spPr>
        <p:txBody>
          <a:bodyPr/>
          <a:lstStyle/>
          <a:p>
            <a:pPr>
              <a:defRPr/>
            </a:pPr>
            <a:r>
              <a:rPr lang="en-US" b="1"/>
              <a:t>Shortcomings of Alternative Perspectives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4267200"/>
            <a:ext cx="8305800" cy="2139950"/>
          </a:xfrm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 smtClean="0"/>
              <a:t>Does not specify timing or duration of expected returns.</a:t>
            </a:r>
          </a:p>
          <a:p>
            <a:pPr>
              <a:buFontTx/>
              <a:buChar char="•"/>
            </a:pPr>
            <a:r>
              <a:rPr lang="en-US" sz="2800" smtClean="0"/>
              <a:t>Ignores changes in the risk level of the firm.</a:t>
            </a:r>
          </a:p>
          <a:p>
            <a:pPr>
              <a:buFontTx/>
              <a:buChar char="•"/>
            </a:pPr>
            <a:r>
              <a:rPr lang="en-US" sz="2800" smtClean="0"/>
              <a:t>Calls for a zero payout dividend policy.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52400" y="1752600"/>
            <a:ext cx="87630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Earnings per Share Maximization</a:t>
            </a:r>
            <a:endParaRPr lang="en-US" sz="3600" i="1">
              <a:latin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spcAft>
                <a:spcPct val="10000"/>
              </a:spcAft>
              <a:buClr>
                <a:schemeClr val="tx2"/>
              </a:buClr>
              <a:buSzPct val="75000"/>
              <a:buFontTx/>
              <a:buChar char="•"/>
              <a:defRPr/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Maximizing earnings after taxes divided by shares outstanding.</a:t>
            </a:r>
          </a:p>
          <a:p>
            <a:pPr marL="342900" indent="-342900" eaLnBrk="0" hangingPunct="0">
              <a:spcAft>
                <a:spcPct val="20000"/>
              </a:spcAft>
              <a:defRPr/>
            </a:pPr>
            <a:r>
              <a:rPr lang="en-US" sz="34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Problems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2113"/>
            <a:ext cx="6781800" cy="1444625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Shareholders Wealth Maximization</a:t>
            </a:r>
            <a:endParaRPr lang="en-US" b="1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It is long-term goal, </a:t>
            </a:r>
            <a:r>
              <a:rPr lang="en-US" smtClean="0">
                <a:solidFill>
                  <a:srgbClr val="42B200"/>
                </a:solidFill>
              </a:rPr>
              <a:t>it can be achieved by:</a:t>
            </a:r>
          </a:p>
          <a:p>
            <a:r>
              <a:rPr lang="en-US" smtClean="0"/>
              <a:t>1) Achieving the highest possible value for the firm.</a:t>
            </a:r>
          </a:p>
          <a:p>
            <a:r>
              <a:rPr lang="en-US" smtClean="0"/>
              <a:t>2) Earning/share increase.</a:t>
            </a:r>
          </a:p>
          <a:p>
            <a:r>
              <a:rPr lang="en-US" smtClean="0"/>
              <a:t>3) Dividends increase every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3975"/>
            <a:ext cx="6781800" cy="21209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Shareholders Wealth Maximization (continued)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smtClean="0"/>
              <a:t>4) Reasonable stock price increase.</a:t>
            </a:r>
          </a:p>
          <a:p>
            <a:r>
              <a:rPr lang="en-US" smtClean="0"/>
              <a:t>5) Return on investment is increasing.</a:t>
            </a:r>
          </a:p>
          <a:p>
            <a:r>
              <a:rPr lang="en-US" smtClean="0"/>
              <a:t>6) Well established reputation for the company.(Well performance)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3975"/>
            <a:ext cx="6781800" cy="21209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Shareholders Wealth Maximization (continued)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38200" y="2743200"/>
            <a:ext cx="7772400" cy="4114800"/>
          </a:xfrm>
        </p:spPr>
        <p:txBody>
          <a:bodyPr/>
          <a:lstStyle/>
          <a:p>
            <a:r>
              <a:rPr lang="en-US" smtClean="0"/>
              <a:t>7)  The financial manager cannot directly control the firm’s stock price, but can act with the desires of the shareholders.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7391400" cy="142875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Strengths of Shareholder Wealth Maximization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3603625"/>
          </a:xfrm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mtClean="0"/>
              <a:t>Takes account of: </a:t>
            </a:r>
            <a:r>
              <a:rPr lang="en-US" smtClean="0">
                <a:solidFill>
                  <a:schemeClr val="hlink"/>
                </a:solidFill>
              </a:rPr>
              <a:t>current and future profits and EPS</a:t>
            </a:r>
            <a:r>
              <a:rPr lang="en-US" smtClean="0"/>
              <a:t>; </a:t>
            </a:r>
            <a:r>
              <a:rPr lang="en-US" smtClean="0">
                <a:solidFill>
                  <a:srgbClr val="42B200"/>
                </a:solidFill>
              </a:rPr>
              <a:t>the timing, duration, and risk of profits and EPS</a:t>
            </a:r>
            <a:r>
              <a:rPr lang="en-US" smtClean="0"/>
              <a:t>; </a:t>
            </a:r>
            <a:r>
              <a:rPr lang="en-US" smtClean="0">
                <a:solidFill>
                  <a:schemeClr val="tx2"/>
                </a:solidFill>
              </a:rPr>
              <a:t>dividend policy</a:t>
            </a:r>
            <a:r>
              <a:rPr lang="en-US" smtClean="0"/>
              <a:t>; and all other relevant factors.</a:t>
            </a:r>
          </a:p>
          <a:p>
            <a:pPr>
              <a:buFontTx/>
              <a:buChar char="•"/>
            </a:pPr>
            <a:r>
              <a:rPr lang="en-US" smtClean="0"/>
              <a:t>Thus, </a:t>
            </a:r>
            <a:r>
              <a:rPr lang="en-US" i="1" smtClean="0">
                <a:solidFill>
                  <a:srgbClr val="D49FFF"/>
                </a:solidFill>
              </a:rPr>
              <a:t>share price</a:t>
            </a:r>
            <a:r>
              <a:rPr lang="en-US" smtClean="0">
                <a:solidFill>
                  <a:srgbClr val="D49FFF"/>
                </a:solidFill>
              </a:rPr>
              <a:t> </a:t>
            </a:r>
            <a:r>
              <a:rPr lang="en-US" smtClean="0"/>
              <a:t>serves as a barometer for business performance.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238125"/>
            <a:ext cx="6781800" cy="142875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Corporate </a:t>
            </a:r>
            <a:br>
              <a:rPr lang="en-US" b="1" dirty="0" smtClean="0"/>
            </a:br>
            <a:r>
              <a:rPr lang="en-US" b="1" dirty="0" smtClean="0"/>
              <a:t>Social </a:t>
            </a:r>
            <a:r>
              <a:rPr lang="en-US" b="1" dirty="0"/>
              <a:t>Responsibility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82000" cy="4648200"/>
          </a:xfrm>
        </p:spPr>
        <p:txBody>
          <a:bodyPr/>
          <a:lstStyle/>
          <a:p>
            <a:pPr>
              <a:buFontTx/>
              <a:buChar char="•"/>
              <a:defRPr/>
            </a:pPr>
            <a:r>
              <a:rPr lang="en-US" sz="3300" smtClean="0"/>
              <a:t>Wealth maximization does </a:t>
            </a:r>
            <a:r>
              <a:rPr lang="en-US" sz="3300" i="1" smtClean="0"/>
              <a:t>not</a:t>
            </a:r>
            <a:r>
              <a:rPr lang="en-US" sz="3300" smtClean="0"/>
              <a:t> preclude the firm from being </a:t>
            </a:r>
            <a:r>
              <a:rPr lang="en-US" sz="3300" smtClean="0">
                <a:solidFill>
                  <a:srgbClr val="D49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socially responsible </a:t>
            </a:r>
            <a:r>
              <a:rPr lang="en-US" sz="3300" smtClean="0">
                <a:solidFill>
                  <a:schemeClr val="tx1"/>
                </a:solidFill>
              </a:rPr>
              <a:t>at the corporate level. </a:t>
            </a:r>
            <a:endParaRPr lang="en-US" sz="3300" smtClean="0"/>
          </a:p>
          <a:p>
            <a:pPr>
              <a:buFontTx/>
              <a:buChar char="•"/>
              <a:defRPr/>
            </a:pPr>
            <a:r>
              <a:rPr lang="en-US" sz="3300" smtClean="0"/>
              <a:t>Assume we view the firm as producing </a:t>
            </a:r>
            <a:r>
              <a:rPr lang="en-US" sz="3300" i="1" smtClean="0"/>
              <a:t>both</a:t>
            </a:r>
            <a:r>
              <a:rPr lang="en-US" sz="3300" smtClean="0"/>
              <a:t> private and social goods.</a:t>
            </a:r>
          </a:p>
          <a:p>
            <a:pPr>
              <a:buFontTx/>
              <a:buChar char="•"/>
              <a:defRPr/>
            </a:pPr>
            <a:r>
              <a:rPr lang="en-US" sz="3300" smtClean="0"/>
              <a:t>Then</a:t>
            </a:r>
            <a:r>
              <a:rPr lang="en-US" sz="3300" smtClean="0">
                <a:solidFill>
                  <a:schemeClr val="hlink"/>
                </a:solidFill>
              </a:rPr>
              <a:t> </a:t>
            </a:r>
            <a:r>
              <a:rPr lang="en-US" sz="33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 wealth maximization</a:t>
            </a:r>
            <a:r>
              <a:rPr lang="en-US" sz="33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300" smtClean="0"/>
              <a:t>remains the appropriate goal in governing the firm.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2113"/>
            <a:ext cx="6781800" cy="1444625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Corporate </a:t>
            </a:r>
            <a:br>
              <a:rPr lang="en-US" b="1" dirty="0" smtClean="0"/>
            </a:br>
            <a:r>
              <a:rPr lang="en-US" b="1" dirty="0" smtClean="0"/>
              <a:t>Social Responsibility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Fact of social responsibility:</a:t>
            </a:r>
          </a:p>
          <a:p>
            <a:r>
              <a:rPr lang="en-US" smtClean="0"/>
              <a:t>The goal of maximizing shareholders wealth cannot ignore corporate responsibility to social issues and cannot operate without ethical standards.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2113"/>
            <a:ext cx="6781800" cy="1444625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Corporate </a:t>
            </a:r>
            <a:br>
              <a:rPr lang="en-US" b="1" dirty="0" smtClean="0"/>
            </a:br>
            <a:r>
              <a:rPr lang="en-US" b="1" dirty="0" smtClean="0"/>
              <a:t>Social Responsibility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772400" cy="4114800"/>
          </a:xfrm>
        </p:spPr>
        <p:txBody>
          <a:bodyPr/>
          <a:lstStyle/>
          <a:p>
            <a:r>
              <a:rPr lang="en-US" smtClean="0"/>
              <a:t>The long-term abuse and irresponsible corporate social behavior will negatively impact the overall value of the firm.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1913"/>
            <a:ext cx="5638800" cy="1552575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/>
              <a:t>What Goals do some Firms have?</a:t>
            </a:r>
            <a:endParaRPr lang="en-US" sz="4800" b="1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763000" cy="4648200"/>
          </a:xfrm>
        </p:spPr>
        <p:txBody>
          <a:bodyPr/>
          <a:lstStyle/>
          <a:p>
            <a:pPr marL="566738" indent="-566738">
              <a:lnSpc>
                <a:spcPct val="90000"/>
              </a:lnSpc>
              <a:buFontTx/>
              <a:buChar char="•"/>
            </a:pPr>
            <a:r>
              <a:rPr lang="en-US" sz="2200" i="1" smtClean="0"/>
              <a:t>“Creating superior shareholder value is our top priority.”</a:t>
            </a:r>
            <a:r>
              <a:rPr lang="en-US" sz="2200" smtClean="0"/>
              <a:t> </a:t>
            </a:r>
            <a:r>
              <a:rPr lang="en-US" sz="2200" b="0" smtClean="0"/>
              <a:t>Associated Banc-Corp 2006 Annual Report.</a:t>
            </a:r>
          </a:p>
          <a:p>
            <a:pPr marL="566738" indent="-566738">
              <a:lnSpc>
                <a:spcPct val="90000"/>
              </a:lnSpc>
              <a:buFontTx/>
              <a:buChar char="•"/>
            </a:pPr>
            <a:r>
              <a:rPr lang="en-US" sz="2200" i="1" smtClean="0"/>
              <a:t>“The desire to increase shareholder value is what drives our actions.”</a:t>
            </a:r>
            <a:r>
              <a:rPr lang="en-US" sz="2200" smtClean="0"/>
              <a:t> </a:t>
            </a:r>
            <a:r>
              <a:rPr lang="en-US" sz="2200" b="0" smtClean="0"/>
              <a:t>Phillips 2006 Annual Report.</a:t>
            </a:r>
          </a:p>
          <a:p>
            <a:pPr marL="566738" indent="-566738">
              <a:lnSpc>
                <a:spcPct val="90000"/>
              </a:lnSpc>
              <a:buFontTx/>
              <a:buChar char="•"/>
            </a:pPr>
            <a:r>
              <a:rPr lang="en-US" sz="2200" i="1" smtClean="0"/>
              <a:t>“FedEx’s main responsibility is to create shareholder value.”</a:t>
            </a:r>
            <a:r>
              <a:rPr lang="en-US" sz="2200" smtClean="0"/>
              <a:t> </a:t>
            </a:r>
            <a:r>
              <a:rPr lang="en-US" sz="2200" b="0" smtClean="0"/>
              <a:t>FedEx Corporation, SEC Form Def 14A for the period ending 9/25/2006.</a:t>
            </a:r>
          </a:p>
          <a:p>
            <a:pPr marL="566738" indent="-566738">
              <a:lnSpc>
                <a:spcPct val="90000"/>
              </a:lnSpc>
              <a:buFontTx/>
              <a:buChar char="•"/>
            </a:pPr>
            <a:r>
              <a:rPr lang="en-US" sz="2200" i="1" smtClean="0"/>
              <a:t>“… the Board of Directors plays a central role in the Company’s corporate governance system; it has the power (and the duty) to direct Company business, pursuing and fulfilling its primary and ultimate objective of creating shareholder value.”</a:t>
            </a:r>
            <a:r>
              <a:rPr lang="en-US" sz="2200" smtClean="0"/>
              <a:t> </a:t>
            </a:r>
            <a:r>
              <a:rPr lang="en-US" sz="2200" b="0" smtClean="0"/>
              <a:t>Pirelli &amp; C. S.p.A. Milan Annual Report 2006.</a:t>
            </a:r>
            <a:endParaRPr lang="en-US" sz="24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7010400" cy="1428750"/>
          </a:xfrm>
        </p:spPr>
        <p:txBody>
          <a:bodyPr/>
          <a:lstStyle/>
          <a:p>
            <a:pPr>
              <a:defRPr/>
            </a:pPr>
            <a:r>
              <a:rPr lang="en-US" b="1"/>
              <a:t>After studying Chapter 1, you should be able to: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58200" cy="4724400"/>
          </a:xfrm>
        </p:spPr>
        <p:txBody>
          <a:bodyPr/>
          <a:lstStyle/>
          <a:p>
            <a:pPr marL="377825" indent="-377825">
              <a:lnSpc>
                <a:spcPct val="80000"/>
              </a:lnSpc>
              <a:spcBef>
                <a:spcPct val="10000"/>
              </a:spcBef>
              <a:buFont typeface="Monotype Sorts" pitchFamily="2" charset="2"/>
              <a:buAutoNum type="arabicPeriod"/>
            </a:pPr>
            <a:r>
              <a:rPr lang="en-US" sz="2100" smtClean="0"/>
              <a:t>Explain why the role of the financial manager today is so important. </a:t>
            </a:r>
          </a:p>
          <a:p>
            <a:pPr marL="377825" indent="-377825">
              <a:lnSpc>
                <a:spcPct val="80000"/>
              </a:lnSpc>
              <a:spcBef>
                <a:spcPct val="10000"/>
              </a:spcBef>
              <a:buFont typeface="Monotype Sorts" pitchFamily="2" charset="2"/>
              <a:buAutoNum type="arabicPeriod"/>
            </a:pPr>
            <a:r>
              <a:rPr lang="en-US" sz="2100" smtClean="0"/>
              <a:t>Describe "financial management" in terms of the three major decision areas that confront the financial manager. </a:t>
            </a:r>
          </a:p>
          <a:p>
            <a:pPr marL="377825" indent="-377825">
              <a:lnSpc>
                <a:spcPct val="80000"/>
              </a:lnSpc>
              <a:spcBef>
                <a:spcPct val="10000"/>
              </a:spcBef>
              <a:buFont typeface="Monotype Sorts" pitchFamily="2" charset="2"/>
              <a:buAutoNum type="arabicPeriod"/>
            </a:pPr>
            <a:r>
              <a:rPr lang="en-US" sz="2100" smtClean="0"/>
              <a:t>Identify the goal of the firm and understand why shareholders' wealth maximization is preferred over other goals. </a:t>
            </a:r>
          </a:p>
          <a:p>
            <a:pPr marL="377825" indent="-377825">
              <a:lnSpc>
                <a:spcPct val="80000"/>
              </a:lnSpc>
              <a:spcBef>
                <a:spcPct val="10000"/>
              </a:spcBef>
              <a:buFont typeface="Monotype Sorts" pitchFamily="2" charset="2"/>
              <a:buAutoNum type="arabicPeriod"/>
            </a:pPr>
            <a:r>
              <a:rPr lang="en-US" sz="2100" smtClean="0"/>
              <a:t>Understand the potential problems arising when management of the corporation and ownership are separated (i.e., agency problems). </a:t>
            </a:r>
          </a:p>
          <a:p>
            <a:pPr marL="377825" indent="-377825">
              <a:lnSpc>
                <a:spcPct val="80000"/>
              </a:lnSpc>
              <a:spcBef>
                <a:spcPct val="10000"/>
              </a:spcBef>
              <a:buFont typeface="Monotype Sorts" pitchFamily="2" charset="2"/>
              <a:buAutoNum type="arabicPeriod"/>
            </a:pPr>
            <a:r>
              <a:rPr lang="en-US" sz="2100" smtClean="0"/>
              <a:t>Demonstrate an understanding of corporate governance.</a:t>
            </a:r>
          </a:p>
          <a:p>
            <a:pPr marL="377825" indent="-377825">
              <a:lnSpc>
                <a:spcPct val="80000"/>
              </a:lnSpc>
              <a:spcBef>
                <a:spcPct val="10000"/>
              </a:spcBef>
              <a:buFont typeface="Monotype Sorts" pitchFamily="2" charset="2"/>
              <a:buAutoNum type="arabicPeriod"/>
            </a:pPr>
            <a:r>
              <a:rPr lang="en-US" sz="2100" smtClean="0"/>
              <a:t>Discuss the issues underlying social responsibility of the firm. </a:t>
            </a:r>
          </a:p>
          <a:p>
            <a:pPr marL="377825" indent="-377825">
              <a:lnSpc>
                <a:spcPct val="80000"/>
              </a:lnSpc>
              <a:spcBef>
                <a:spcPct val="10000"/>
              </a:spcBef>
              <a:buFont typeface="Monotype Sorts" pitchFamily="2" charset="2"/>
              <a:buAutoNum type="arabicPeriod"/>
            </a:pPr>
            <a:r>
              <a:rPr lang="en-US" sz="2100" smtClean="0"/>
              <a:t>Understand the basic responsibilities of financial managers and the differences between a "treasurer" and a "controller."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84150"/>
            <a:ext cx="7086600" cy="1308100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/>
              <a:t>Corporate Social Responsibility Discussion</a:t>
            </a:r>
            <a:endParaRPr lang="en-US" sz="4000" b="1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77200" cy="4191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i="1" smtClean="0">
                <a:solidFill>
                  <a:srgbClr val="002C2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Class Discussion</a:t>
            </a:r>
            <a:r>
              <a:rPr lang="en-US" smtClean="0">
                <a:solidFill>
                  <a:srgbClr val="002C27"/>
                </a:solidFill>
              </a:rPr>
              <a:t>:</a:t>
            </a:r>
            <a:r>
              <a:rPr lang="en-US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What role should CSR and/or sustainability have on living the “goal of the firm”?</a:t>
            </a:r>
            <a:endParaRPr lang="en-US" i="1" smtClean="0">
              <a:solidFill>
                <a:schemeClr val="hlin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886200"/>
            <a:ext cx="8382000" cy="12287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41275" cmpd="dbl">
            <a:solidFill>
              <a:schemeClr val="bg2">
                <a:lumMod val="10000"/>
              </a:schemeClr>
            </a:solidFill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100000"/>
              </a:spcBef>
              <a:buFont typeface="Monotype Sorts" pitchFamily="2" charset="2"/>
              <a:buNone/>
              <a:defRPr/>
            </a:pPr>
            <a:r>
              <a:rPr lang="en-US" i="1" smtClean="0">
                <a:solidFill>
                  <a:srgbClr val="151515"/>
                </a:solidFill>
              </a:rPr>
              <a:t>Corporate Social Responsibility (CSR)</a:t>
            </a:r>
            <a:r>
              <a:rPr lang="en-US" smtClean="0">
                <a:solidFill>
                  <a:srgbClr val="151515"/>
                </a:solidFill>
              </a:rPr>
              <a:t>:</a:t>
            </a:r>
            <a:r>
              <a:rPr lang="en-US" i="1" smtClean="0">
                <a:solidFill>
                  <a:srgbClr val="151515"/>
                </a:solidFill>
              </a:rPr>
              <a:t> A business outlook that acknowledges a firm’s responsibilities to its stakeholders and the natural environment.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5181600"/>
            <a:ext cx="8382000" cy="1228725"/>
          </a:xfrm>
          <a:prstGeom prst="rect">
            <a:avLst/>
          </a:prstGeom>
          <a:solidFill>
            <a:srgbClr val="FFC000"/>
          </a:solidFill>
          <a:ln w="41275" cmpd="dbl">
            <a:solidFill>
              <a:schemeClr val="bg2">
                <a:lumMod val="10000"/>
              </a:schemeClr>
            </a:solidFill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100000"/>
              </a:spcBef>
              <a:buFont typeface="Monotype Sorts" pitchFamily="2" charset="2"/>
              <a:buNone/>
              <a:defRPr/>
            </a:pPr>
            <a:r>
              <a:rPr lang="en-US" i="1" smtClean="0">
                <a:solidFill>
                  <a:srgbClr val="151515"/>
                </a:solidFill>
              </a:rPr>
              <a:t>Sustainability</a:t>
            </a:r>
            <a:r>
              <a:rPr lang="en-US" smtClean="0">
                <a:solidFill>
                  <a:srgbClr val="151515"/>
                </a:solidFill>
              </a:rPr>
              <a:t>:</a:t>
            </a:r>
            <a:r>
              <a:rPr lang="en-US" i="1" smtClean="0">
                <a:solidFill>
                  <a:srgbClr val="151515"/>
                </a:solidFill>
              </a:rPr>
              <a:t> Meeting the needs of the present without compromising the ability of future generations to meet their own needs.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The Modern Corporation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4953000"/>
            <a:ext cx="7772400" cy="1187450"/>
          </a:xfrm>
        </p:spPr>
        <p:txBody>
          <a:bodyPr>
            <a:spAutoFit/>
          </a:bodyPr>
          <a:lstStyle/>
          <a:p>
            <a:pPr marL="0" indent="0" algn="ctr">
              <a:buFont typeface="Monotype Sorts" pitchFamily="2" charset="2"/>
              <a:buNone/>
            </a:pPr>
            <a:r>
              <a:rPr lang="en-US" smtClean="0"/>
              <a:t>There exists a SEPARATION between owners and managers.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990600" y="2057400"/>
            <a:ext cx="7162800" cy="1143000"/>
          </a:xfrm>
          <a:prstGeom prst="rect">
            <a:avLst/>
          </a:prstGeom>
          <a:solidFill>
            <a:schemeClr val="accent1"/>
          </a:solidFill>
          <a:ln w="1270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662113" y="2225675"/>
            <a:ext cx="6103937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800">
                <a:solidFill>
                  <a:schemeClr val="tx2"/>
                </a:solidFill>
              </a:rPr>
              <a:t>Modern Corporation</a:t>
            </a: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990600" y="3352800"/>
            <a:ext cx="3352800" cy="1371600"/>
          </a:xfrm>
          <a:prstGeom prst="rect">
            <a:avLst/>
          </a:prstGeom>
          <a:solidFill>
            <a:schemeClr val="tx2"/>
          </a:solidFill>
          <a:ln w="1270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1204913" y="3733800"/>
            <a:ext cx="3132137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>
                <a:solidFill>
                  <a:schemeClr val="accent1"/>
                </a:solidFill>
              </a:rPr>
              <a:t>Shareholders</a:t>
            </a: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4800600" y="3352800"/>
            <a:ext cx="3352800" cy="1371600"/>
          </a:xfrm>
          <a:prstGeom prst="rect">
            <a:avLst/>
          </a:prstGeom>
          <a:solidFill>
            <a:schemeClr val="tx2"/>
          </a:solidFill>
          <a:ln w="1270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4938713" y="3733800"/>
            <a:ext cx="3003550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>
                <a:solidFill>
                  <a:schemeClr val="accent1"/>
                </a:solidFill>
              </a:rPr>
              <a:t>Management</a:t>
            </a:r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 flipH="1">
            <a:off x="2743200" y="2971800"/>
            <a:ext cx="144780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4876800" y="2971800"/>
            <a:ext cx="167640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Role of Management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3886200"/>
            <a:ext cx="7467600" cy="2209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Char char="•"/>
              <a:defRPr/>
            </a:pPr>
            <a:r>
              <a:rPr lang="en-US" smtClean="0"/>
              <a:t>An </a:t>
            </a:r>
            <a:r>
              <a:rPr lang="en-US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agent</a:t>
            </a:r>
            <a:r>
              <a:rPr lang="en-US" smtClean="0"/>
              <a:t> is an individual authorized by another person, called the principal, to act in the latter’s behalf.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003300" y="1917700"/>
            <a:ext cx="7061200" cy="1727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ctr" eaLnBrk="0" hangingPunct="0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>
                <a:solidFill>
                  <a:srgbClr val="000000"/>
                </a:solidFill>
                <a:latin typeface="Arial" charset="0"/>
              </a:rPr>
              <a:t>Management acts as an </a:t>
            </a:r>
            <a:r>
              <a:rPr lang="en-US" sz="36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agent</a:t>
            </a: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rgbClr val="000000"/>
                </a:solidFill>
                <a:latin typeface="Arial" charset="0"/>
              </a:rPr>
              <a:t>for the owners (shareholders) of the firm.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260350"/>
            <a:ext cx="7391400" cy="1308100"/>
          </a:xfrm>
        </p:spPr>
        <p:txBody>
          <a:bodyPr/>
          <a:lstStyle/>
          <a:p>
            <a:pPr>
              <a:defRPr/>
            </a:pPr>
            <a:r>
              <a:rPr lang="en-US" sz="4000" b="1"/>
              <a:t>Organization of the Financial Management Function 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2292350" y="1987550"/>
            <a:ext cx="4406900" cy="901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2292350" y="3282950"/>
            <a:ext cx="4559300" cy="901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692150" y="4730750"/>
            <a:ext cx="2273300" cy="1206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3435350" y="4730750"/>
            <a:ext cx="2273300" cy="1206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4583" name="Rectangle 9"/>
          <p:cNvSpPr>
            <a:spLocks noChangeArrowheads="1"/>
          </p:cNvSpPr>
          <p:nvPr/>
        </p:nvSpPr>
        <p:spPr bwMode="auto">
          <a:xfrm>
            <a:off x="6178550" y="4730750"/>
            <a:ext cx="2273300" cy="1206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4584" name="Line 10"/>
          <p:cNvSpPr>
            <a:spLocks noChangeShapeType="1"/>
          </p:cNvSpPr>
          <p:nvPr/>
        </p:nvSpPr>
        <p:spPr bwMode="auto">
          <a:xfrm>
            <a:off x="4572000" y="28956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5" name="Line 11"/>
          <p:cNvSpPr>
            <a:spLocks noChangeShapeType="1"/>
          </p:cNvSpPr>
          <p:nvPr/>
        </p:nvSpPr>
        <p:spPr bwMode="auto">
          <a:xfrm>
            <a:off x="4572000" y="4191000"/>
            <a:ext cx="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6" name="Line 12"/>
          <p:cNvSpPr>
            <a:spLocks noChangeShapeType="1"/>
          </p:cNvSpPr>
          <p:nvPr/>
        </p:nvSpPr>
        <p:spPr bwMode="auto">
          <a:xfrm>
            <a:off x="6858000" y="4191000"/>
            <a:ext cx="4572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7" name="Line 13"/>
          <p:cNvSpPr>
            <a:spLocks noChangeShapeType="1"/>
          </p:cNvSpPr>
          <p:nvPr/>
        </p:nvSpPr>
        <p:spPr bwMode="auto">
          <a:xfrm flipH="1">
            <a:off x="1828800" y="4191000"/>
            <a:ext cx="45720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4588" name="Rectangle 14"/>
          <p:cNvSpPr>
            <a:spLocks noChangeArrowheads="1"/>
          </p:cNvSpPr>
          <p:nvPr/>
        </p:nvSpPr>
        <p:spPr bwMode="auto">
          <a:xfrm>
            <a:off x="2652713" y="2092325"/>
            <a:ext cx="37449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chemeClr val="tx2"/>
                </a:solidFill>
              </a:rPr>
              <a:t>Board of Directors</a:t>
            </a:r>
          </a:p>
        </p:txBody>
      </p:sp>
      <p:sp>
        <p:nvSpPr>
          <p:cNvPr id="24589" name="Rectangle 15"/>
          <p:cNvSpPr>
            <a:spLocks noChangeArrowheads="1"/>
          </p:cNvSpPr>
          <p:nvPr/>
        </p:nvSpPr>
        <p:spPr bwMode="auto">
          <a:xfrm>
            <a:off x="2400300" y="3228975"/>
            <a:ext cx="4318000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2"/>
                </a:solidFill>
              </a:rPr>
              <a:t>President</a:t>
            </a:r>
          </a:p>
          <a:p>
            <a:pPr algn="ctr" eaLnBrk="0" hangingPunct="0"/>
            <a:r>
              <a:rPr lang="en-US" sz="2800">
                <a:solidFill>
                  <a:schemeClr val="tx2"/>
                </a:solidFill>
              </a:rPr>
              <a:t>(Chief Executive Officer)</a:t>
            </a:r>
          </a:p>
        </p:txBody>
      </p:sp>
      <p:sp>
        <p:nvSpPr>
          <p:cNvPr id="24590" name="Rectangle 16"/>
          <p:cNvSpPr>
            <a:spLocks noChangeArrowheads="1"/>
          </p:cNvSpPr>
          <p:nvPr/>
        </p:nvSpPr>
        <p:spPr bwMode="auto">
          <a:xfrm>
            <a:off x="642938" y="4711700"/>
            <a:ext cx="2400300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Executive Vice </a:t>
            </a:r>
          </a:p>
          <a:p>
            <a:pPr algn="ctr" eaLnBrk="0" hangingPunct="0"/>
            <a:r>
              <a:rPr lang="en-US">
                <a:solidFill>
                  <a:schemeClr val="tx2"/>
                </a:solidFill>
              </a:rPr>
              <a:t>President</a:t>
            </a:r>
          </a:p>
          <a:p>
            <a:pPr algn="ctr" eaLnBrk="0" hangingPunct="0"/>
            <a:r>
              <a:rPr lang="en-US">
                <a:solidFill>
                  <a:schemeClr val="tx2"/>
                </a:solidFill>
              </a:rPr>
              <a:t>(Operations)</a:t>
            </a:r>
          </a:p>
        </p:txBody>
      </p:sp>
      <p:sp>
        <p:nvSpPr>
          <p:cNvPr id="24591" name="Rectangle 17"/>
          <p:cNvSpPr>
            <a:spLocks noChangeArrowheads="1"/>
          </p:cNvSpPr>
          <p:nvPr/>
        </p:nvSpPr>
        <p:spPr bwMode="auto">
          <a:xfrm>
            <a:off x="6154738" y="4711700"/>
            <a:ext cx="2400300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Executive Vice </a:t>
            </a:r>
          </a:p>
          <a:p>
            <a:pPr algn="ctr" eaLnBrk="0" hangingPunct="0"/>
            <a:r>
              <a:rPr lang="en-US">
                <a:solidFill>
                  <a:schemeClr val="tx2"/>
                </a:solidFill>
              </a:rPr>
              <a:t>President</a:t>
            </a:r>
          </a:p>
          <a:p>
            <a:pPr algn="ctr" eaLnBrk="0" hangingPunct="0"/>
            <a:r>
              <a:rPr lang="en-US">
                <a:solidFill>
                  <a:schemeClr val="tx2"/>
                </a:solidFill>
              </a:rPr>
              <a:t>(Marketing)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3338513" y="4711700"/>
            <a:ext cx="2447925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Executive Vice </a:t>
            </a:r>
          </a:p>
          <a:p>
            <a:pPr algn="ctr" eaLnBrk="0" hangingPunct="0"/>
            <a:r>
              <a:rPr lang="en-US">
                <a:solidFill>
                  <a:schemeClr val="tx2"/>
                </a:solidFill>
              </a:rPr>
              <a:t>President</a:t>
            </a:r>
          </a:p>
          <a:p>
            <a:pPr algn="ctr" eaLnBrk="0" hangingPunct="0"/>
            <a:r>
              <a:rPr lang="en-US">
                <a:solidFill>
                  <a:schemeClr val="tx2"/>
                </a:solidFill>
              </a:rPr>
              <a:t>(Finance - CFO)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81000" y="2514600"/>
            <a:ext cx="4191000" cy="40322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724400" y="2514600"/>
            <a:ext cx="4114800" cy="40322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381000" y="2514600"/>
            <a:ext cx="4191000" cy="405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122238" indent="-122238" algn="ctr" eaLnBrk="0" hangingPunct="0"/>
            <a:r>
              <a:rPr lang="en-US" sz="2000" i="1">
                <a:solidFill>
                  <a:schemeClr val="tx2"/>
                </a:solidFill>
              </a:rPr>
              <a:t>Vice President (Treasurer)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Capital Investment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Cash Management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Commercial/investment banking relationships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Credit Management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Dividend Disbursement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Financial Analysis/Planning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Investor Relations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Mergers and Acquisitions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Pension Management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Insurance/Risk Management</a:t>
            </a:r>
          </a:p>
          <a:p>
            <a:pPr marL="122238" indent="-122238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Tax Analysis/Planning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>
          <a:xfrm>
            <a:off x="1676400" y="260350"/>
            <a:ext cx="7391400" cy="1308100"/>
          </a:xfrm>
        </p:spPr>
        <p:txBody>
          <a:bodyPr/>
          <a:lstStyle/>
          <a:p>
            <a:pPr>
              <a:defRPr/>
            </a:pPr>
            <a:r>
              <a:rPr lang="en-US" sz="4000" b="1"/>
              <a:t>Organization of the Financial Management Function </a:t>
            </a:r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>
            <a:off x="2286000" y="1676400"/>
            <a:ext cx="4406900" cy="5270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/>
          </a:p>
        </p:txBody>
      </p:sp>
      <p:sp>
        <p:nvSpPr>
          <p:cNvPr id="25607" name="Rectangle 10"/>
          <p:cNvSpPr>
            <a:spLocks noChangeArrowheads="1"/>
          </p:cNvSpPr>
          <p:nvPr/>
        </p:nvSpPr>
        <p:spPr bwMode="auto">
          <a:xfrm>
            <a:off x="2743200" y="1600200"/>
            <a:ext cx="3508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>
                <a:solidFill>
                  <a:schemeClr val="tx2"/>
                </a:solidFill>
              </a:rPr>
              <a:t>EVP of Finance</a:t>
            </a:r>
          </a:p>
        </p:txBody>
      </p:sp>
      <p:sp>
        <p:nvSpPr>
          <p:cNvPr id="25608" name="Rectangle 11"/>
          <p:cNvSpPr>
            <a:spLocks noChangeArrowheads="1"/>
          </p:cNvSpPr>
          <p:nvPr/>
        </p:nvSpPr>
        <p:spPr bwMode="auto">
          <a:xfrm>
            <a:off x="4724400" y="2514600"/>
            <a:ext cx="4114800" cy="313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133350" indent="-133350" algn="ctr" eaLnBrk="0" hangingPunct="0"/>
            <a:r>
              <a:rPr lang="en-US" sz="2000" i="1">
                <a:solidFill>
                  <a:schemeClr val="tx2"/>
                </a:solidFill>
              </a:rPr>
              <a:t>Controller</a:t>
            </a:r>
          </a:p>
          <a:p>
            <a:pPr marL="133350" indent="-133350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Cost Accounting</a:t>
            </a:r>
          </a:p>
          <a:p>
            <a:pPr marL="133350" indent="-133350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Cost Management</a:t>
            </a:r>
          </a:p>
          <a:p>
            <a:pPr marL="133350" indent="-133350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Data Processing</a:t>
            </a:r>
          </a:p>
          <a:p>
            <a:pPr marL="133350" indent="-133350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General Ledger</a:t>
            </a:r>
          </a:p>
          <a:p>
            <a:pPr marL="133350" indent="-133350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Government Reporting</a:t>
            </a:r>
          </a:p>
          <a:p>
            <a:pPr marL="133350" indent="-133350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Internal Control</a:t>
            </a:r>
          </a:p>
          <a:p>
            <a:pPr marL="133350" indent="-133350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Preparing Financial Statements</a:t>
            </a:r>
          </a:p>
          <a:p>
            <a:pPr marL="133350" indent="-133350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Preparing Budgets</a:t>
            </a:r>
          </a:p>
          <a:p>
            <a:pPr marL="133350" indent="-133350" eaLnBrk="0" hangingPunct="0">
              <a:buFont typeface="Arial" pitchFamily="34" charset="0"/>
              <a:buChar char="•"/>
            </a:pPr>
            <a:r>
              <a:rPr lang="en-US" sz="2000">
                <a:solidFill>
                  <a:schemeClr val="tx2"/>
                </a:solidFill>
              </a:rPr>
              <a:t>Preparing Forecasts</a:t>
            </a:r>
          </a:p>
        </p:txBody>
      </p:sp>
      <p:sp>
        <p:nvSpPr>
          <p:cNvPr id="25609" name="Line 12"/>
          <p:cNvSpPr>
            <a:spLocks noChangeShapeType="1"/>
          </p:cNvSpPr>
          <p:nvPr/>
        </p:nvSpPr>
        <p:spPr bwMode="auto">
          <a:xfrm flipH="1">
            <a:off x="2514600" y="2209800"/>
            <a:ext cx="106680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5610" name="Line 13"/>
          <p:cNvSpPr>
            <a:spLocks noChangeShapeType="1"/>
          </p:cNvSpPr>
          <p:nvPr/>
        </p:nvSpPr>
        <p:spPr bwMode="auto">
          <a:xfrm>
            <a:off x="5562600" y="2209800"/>
            <a:ext cx="106680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23900"/>
            <a:ext cx="6781800" cy="758825"/>
          </a:xfrm>
        </p:spPr>
        <p:txBody>
          <a:bodyPr/>
          <a:lstStyle/>
          <a:p>
            <a:pPr>
              <a:defRPr/>
            </a:pPr>
            <a:r>
              <a:rPr lang="en-US" b="1"/>
              <a:t>Board of Directors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382000" cy="4783138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15000"/>
              </a:spcBef>
              <a:buFontTx/>
              <a:buChar char="•"/>
            </a:pPr>
            <a:r>
              <a:rPr lang="en-US" sz="3200" smtClean="0">
                <a:solidFill>
                  <a:schemeClr val="tx1"/>
                </a:solidFill>
              </a:rPr>
              <a:t>Typical responsibilities:</a:t>
            </a:r>
          </a:p>
          <a:p>
            <a:pPr marL="971550" lvl="1" indent="-228600">
              <a:lnSpc>
                <a:spcPct val="90000"/>
              </a:lnSpc>
              <a:spcBef>
                <a:spcPct val="15000"/>
              </a:spcBef>
              <a:buFontTx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Set company-wide policy;</a:t>
            </a:r>
          </a:p>
          <a:p>
            <a:pPr marL="971550" lvl="1" indent="-228600">
              <a:lnSpc>
                <a:spcPct val="90000"/>
              </a:lnSpc>
              <a:spcBef>
                <a:spcPct val="15000"/>
              </a:spcBef>
              <a:buFontTx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Advise the CEO and other senior executives;</a:t>
            </a:r>
          </a:p>
          <a:p>
            <a:pPr marL="971550" lvl="1" indent="-228600">
              <a:lnSpc>
                <a:spcPct val="90000"/>
              </a:lnSpc>
              <a:spcBef>
                <a:spcPct val="15000"/>
              </a:spcBef>
              <a:buFontTx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Hire, fire, and set the compensation of the CEO;</a:t>
            </a:r>
          </a:p>
          <a:p>
            <a:pPr marL="971550" lvl="1" indent="-228600">
              <a:lnSpc>
                <a:spcPct val="90000"/>
              </a:lnSpc>
              <a:spcBef>
                <a:spcPct val="15000"/>
              </a:spcBef>
              <a:buFontTx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Review and approve strategy, significant investments, and acquisitions; and</a:t>
            </a:r>
          </a:p>
          <a:p>
            <a:pPr marL="971550" lvl="1" indent="-228600">
              <a:lnSpc>
                <a:spcPct val="90000"/>
              </a:lnSpc>
              <a:spcBef>
                <a:spcPct val="15000"/>
              </a:spcBef>
              <a:buFontTx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Oversee operating plans, capital budgets, and financial reports to common shareholders.</a:t>
            </a:r>
          </a:p>
          <a:p>
            <a:pPr>
              <a:lnSpc>
                <a:spcPct val="90000"/>
              </a:lnSpc>
              <a:spcBef>
                <a:spcPct val="15000"/>
              </a:spcBef>
              <a:buFontTx/>
              <a:buChar char="•"/>
            </a:pPr>
            <a:r>
              <a:rPr lang="en-US" sz="2800" smtClean="0">
                <a:solidFill>
                  <a:schemeClr val="tx1"/>
                </a:solidFill>
              </a:rPr>
              <a:t>CEO/Chairman roles commonly same person in US, but separate in Britain (US moving in this direction).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Corporate Governance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648200"/>
          </a:xfrm>
        </p:spPr>
        <p:txBody>
          <a:bodyPr/>
          <a:lstStyle/>
          <a:p>
            <a:pPr>
              <a:buFontTx/>
              <a:buChar char="•"/>
              <a:defRPr/>
            </a:pPr>
            <a:r>
              <a:rPr lang="en-US" sz="3300" i="1" smtClean="0">
                <a:solidFill>
                  <a:schemeClr val="accent2"/>
                </a:solidFill>
              </a:rPr>
              <a:t>Corporate governance</a:t>
            </a:r>
            <a:r>
              <a:rPr lang="en-US" sz="3300" i="1" smtClean="0"/>
              <a:t>: represents the system by which corporations are managed and controlled</a:t>
            </a:r>
            <a:r>
              <a:rPr lang="en-US" sz="3300" smtClean="0"/>
              <a:t>.</a:t>
            </a:r>
          </a:p>
          <a:p>
            <a:pPr lvl="1">
              <a:buFontTx/>
              <a:buChar char="•"/>
              <a:defRPr/>
            </a:pPr>
            <a:r>
              <a:rPr lang="en-US" sz="3300" smtClean="0"/>
              <a:t>Includes shareholders, board of directors, and senior management.</a:t>
            </a:r>
          </a:p>
          <a:p>
            <a:pPr>
              <a:buFontTx/>
              <a:buChar char="•"/>
              <a:defRPr/>
            </a:pPr>
            <a:r>
              <a:rPr lang="en-US" sz="3300" smtClean="0"/>
              <a:t>Then</a:t>
            </a:r>
            <a:r>
              <a:rPr lang="en-US" sz="3300" smtClean="0">
                <a:solidFill>
                  <a:schemeClr val="hlink"/>
                </a:solidFill>
              </a:rPr>
              <a:t> </a:t>
            </a:r>
            <a:r>
              <a:rPr lang="en-US" sz="33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 wealth maximization</a:t>
            </a:r>
            <a:r>
              <a:rPr lang="en-US" sz="33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300" smtClean="0"/>
              <a:t>remains the appropriate goal in governing the firm.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Agency Theory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7772400" cy="2209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  <a:defRPr/>
            </a:pPr>
            <a:r>
              <a:rPr lang="en-US" i="1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Agency Theory </a:t>
            </a:r>
            <a:r>
              <a:rPr lang="en-US" smtClean="0"/>
              <a:t>is a branch of economics relating to the behavior of principals and their agents.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85800" y="2133600"/>
            <a:ext cx="77724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Tx/>
              <a:buChar char="•"/>
              <a:defRPr/>
            </a:pPr>
            <a:r>
              <a:rPr lang="en-US" sz="3600">
                <a:solidFill>
                  <a:srgbClr val="000000"/>
                </a:solidFill>
                <a:latin typeface="Arial" charset="0"/>
              </a:rPr>
              <a:t>Jensen and Meckling developed a theory of the firm based on </a:t>
            </a:r>
            <a:r>
              <a:rPr lang="en-US" sz="36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agency theory</a:t>
            </a:r>
            <a:r>
              <a:rPr lang="en-US" sz="3600" i="1">
                <a:solidFill>
                  <a:srgbClr val="0000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Agency Theory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4419600"/>
            <a:ext cx="8153400" cy="1187450"/>
          </a:xfrm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smtClean="0"/>
              <a:t>Incentives include,</a:t>
            </a:r>
            <a:r>
              <a:rPr lang="en-US" smtClean="0">
                <a:solidFill>
                  <a:schemeClr val="tx2"/>
                </a:solidFill>
              </a:rPr>
              <a:t> </a:t>
            </a:r>
            <a:r>
              <a:rPr lang="en-US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stock options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perquisites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mtClean="0"/>
              <a:t>and</a:t>
            </a: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mtClean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bonuses</a:t>
            </a:r>
            <a:r>
              <a:rPr lang="en-US" smtClean="0"/>
              <a:t>.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33400" y="2057400"/>
            <a:ext cx="8153400" cy="220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Tx/>
              <a:buChar char="•"/>
              <a:defRPr/>
            </a:pPr>
            <a:r>
              <a:rPr lang="en-US" sz="3600">
                <a:solidFill>
                  <a:srgbClr val="000000"/>
                </a:solidFill>
                <a:latin typeface="Arial" charset="0"/>
              </a:rPr>
              <a:t>Principals must provide </a:t>
            </a:r>
            <a:r>
              <a:rPr lang="en-US" sz="36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incentives</a:t>
            </a:r>
            <a:r>
              <a:rPr 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>
                <a:solidFill>
                  <a:srgbClr val="000000"/>
                </a:solidFill>
                <a:latin typeface="Arial" charset="0"/>
              </a:rPr>
              <a:t>so that management acts in the principals’ best interests and then </a:t>
            </a:r>
            <a:r>
              <a:rPr lang="en-US" sz="36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monitor</a:t>
            </a:r>
            <a:r>
              <a:rPr lang="en-US" sz="3600" i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3600">
                <a:solidFill>
                  <a:srgbClr val="000000"/>
                </a:solidFill>
                <a:latin typeface="Arial" charset="0"/>
              </a:rPr>
              <a:t>results.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46125"/>
            <a:ext cx="7086600" cy="698500"/>
          </a:xfrm>
        </p:spPr>
        <p:txBody>
          <a:bodyPr/>
          <a:lstStyle/>
          <a:p>
            <a:pPr>
              <a:defRPr/>
            </a:pPr>
            <a:r>
              <a:rPr lang="en-US" sz="4000" b="1"/>
              <a:t>Sarbanes-Oxley Act of 2002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82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2400" i="1" smtClean="0">
                <a:solidFill>
                  <a:schemeClr val="hlink"/>
                </a:solidFill>
              </a:rPr>
              <a:t>Sarbanes-Oxley Act of 2002</a:t>
            </a:r>
            <a:r>
              <a:rPr lang="en-US" sz="2400" b="0" smtClean="0">
                <a:solidFill>
                  <a:schemeClr val="tx1"/>
                </a:solidFill>
              </a:rPr>
              <a:t> (SOX): addresses corporate governance, auditing and accounting, executive compensation, and enhanced and timely disclosure of corporate information.</a:t>
            </a:r>
          </a:p>
          <a:p>
            <a:pPr marL="971550" lvl="1" indent="-228600">
              <a:lnSpc>
                <a:spcPct val="90000"/>
              </a:lnSpc>
              <a:buFontTx/>
              <a:buChar char="•"/>
            </a:pPr>
            <a:r>
              <a:rPr lang="en-US" sz="2400" b="0" smtClean="0">
                <a:solidFill>
                  <a:schemeClr val="tx1"/>
                </a:solidFill>
              </a:rPr>
              <a:t>Imposes new penalties for violations of securities laws.</a:t>
            </a:r>
          </a:p>
          <a:p>
            <a:pPr marL="971550" lvl="1" indent="-228600">
              <a:lnSpc>
                <a:spcPct val="90000"/>
              </a:lnSpc>
              <a:buFontTx/>
              <a:buChar char="•"/>
            </a:pPr>
            <a:r>
              <a:rPr lang="en-US" sz="2400" b="0" smtClean="0">
                <a:solidFill>
                  <a:schemeClr val="tx1"/>
                </a:solidFill>
              </a:rPr>
              <a:t>Established the Public Company Accounting Oversight Board (PCAOB) to adopt auditing, quality control, ethics, disclosure standards for public companies and their auditors, and policing authority.</a:t>
            </a:r>
          </a:p>
          <a:p>
            <a:pPr marL="971550" lvl="1" indent="-228600">
              <a:lnSpc>
                <a:spcPct val="90000"/>
              </a:lnSpc>
              <a:buFontTx/>
              <a:buChar char="•"/>
            </a:pPr>
            <a:r>
              <a:rPr lang="en-US" sz="2400" b="0" smtClean="0">
                <a:solidFill>
                  <a:schemeClr val="tx1"/>
                </a:solidFill>
              </a:rPr>
              <a:t>Generally increasing the standards for corporate governance.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7162800" cy="142875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Why should I care about Financial Management ?</a:t>
            </a:r>
            <a:endParaRPr lang="en-US" b="1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153400" cy="3962400"/>
          </a:xfrm>
        </p:spPr>
        <p:txBody>
          <a:bodyPr/>
          <a:lstStyle/>
          <a:p>
            <a:pPr marL="514350" indent="-514350">
              <a:buSzTx/>
              <a:buFontTx/>
              <a:buChar char="•"/>
            </a:pPr>
            <a:r>
              <a:rPr lang="en-US" sz="2800" smtClean="0"/>
              <a:t>Prepare for the workplace of tomorrow.</a:t>
            </a:r>
          </a:p>
          <a:p>
            <a:pPr marL="514350" indent="-514350">
              <a:buSzTx/>
              <a:buFontTx/>
              <a:buChar char="•"/>
            </a:pPr>
            <a:r>
              <a:rPr lang="en-US" sz="2800" smtClean="0"/>
              <a:t>Broadening expectations of financial knowledge and skills.</a:t>
            </a:r>
          </a:p>
          <a:p>
            <a:pPr marL="514350" indent="-514350">
              <a:buSzTx/>
              <a:buFontTx/>
              <a:buChar char="•"/>
            </a:pPr>
            <a:r>
              <a:rPr lang="en-US" sz="2800" smtClean="0"/>
              <a:t>Use and understand financial terminology and concepts in team communication.</a:t>
            </a:r>
          </a:p>
          <a:p>
            <a:pPr marL="514350" indent="-514350">
              <a:buSzTx/>
              <a:buFontTx/>
              <a:buChar char="•"/>
            </a:pPr>
            <a:r>
              <a:rPr lang="en-US" sz="2800" smtClean="0"/>
              <a:t>Developing cross-functional capabilities.</a:t>
            </a:r>
          </a:p>
          <a:p>
            <a:pPr marL="514350" indent="-514350">
              <a:buSzTx/>
              <a:buFontTx/>
              <a:buChar char="•"/>
            </a:pPr>
            <a:r>
              <a:rPr lang="en-US" sz="2800" smtClean="0"/>
              <a:t>Critical thinking.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161925"/>
            <a:ext cx="6858000" cy="1428750"/>
          </a:xfrm>
        </p:spPr>
        <p:txBody>
          <a:bodyPr/>
          <a:lstStyle/>
          <a:p>
            <a:pPr>
              <a:defRPr/>
            </a:pPr>
            <a:r>
              <a:rPr lang="en-US" b="1"/>
              <a:t>The Role of 	</a:t>
            </a:r>
            <a:br>
              <a:rPr lang="en-US" b="1"/>
            </a:br>
            <a:r>
              <a:rPr lang="en-US" b="1"/>
              <a:t>Financial Management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153400" cy="3962400"/>
          </a:xfrm>
        </p:spPr>
        <p:txBody>
          <a:bodyPr/>
          <a:lstStyle/>
          <a:p>
            <a:pPr marL="514350" indent="-514350">
              <a:buFontTx/>
              <a:buChar char="•"/>
            </a:pPr>
            <a:r>
              <a:rPr lang="en-US" smtClean="0"/>
              <a:t>What is Financial Management?</a:t>
            </a:r>
          </a:p>
          <a:p>
            <a:pPr marL="514350" indent="-514350">
              <a:buFontTx/>
              <a:buChar char="•"/>
            </a:pPr>
            <a:r>
              <a:rPr lang="en-US" smtClean="0"/>
              <a:t>What is The Goal of the Firm?</a:t>
            </a:r>
          </a:p>
          <a:p>
            <a:pPr marL="514350" indent="-514350">
              <a:buFontTx/>
              <a:buChar char="•"/>
            </a:pPr>
            <a:r>
              <a:rPr lang="en-US" smtClean="0"/>
              <a:t>What is Corporate Governance?</a:t>
            </a:r>
          </a:p>
          <a:p>
            <a:pPr marL="514350" indent="-514350">
              <a:buFontTx/>
              <a:buChar char="•"/>
            </a:pPr>
            <a:r>
              <a:rPr lang="en-US" smtClean="0"/>
              <a:t>Organization of the Financial Management Function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1913"/>
            <a:ext cx="6781800" cy="1552575"/>
          </a:xfrm>
        </p:spPr>
        <p:txBody>
          <a:bodyPr/>
          <a:lstStyle/>
          <a:p>
            <a:pPr>
              <a:defRPr/>
            </a:pPr>
            <a:r>
              <a:rPr lang="en-US" sz="4800" b="1"/>
              <a:t>What is Financial Management?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2286000"/>
            <a:ext cx="7315200" cy="3438525"/>
          </a:xfrm>
        </p:spPr>
        <p:txBody>
          <a:bodyPr>
            <a:spAutoFit/>
          </a:bodyPr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4400" smtClean="0"/>
              <a:t>Concerns the </a:t>
            </a:r>
            <a:r>
              <a:rPr lang="en-US" sz="4400" smtClean="0">
                <a:solidFill>
                  <a:schemeClr val="hlink"/>
                </a:solidFill>
              </a:rPr>
              <a:t>acquisition</a:t>
            </a:r>
            <a:r>
              <a:rPr lang="en-US" sz="4400" smtClean="0"/>
              <a:t>, </a:t>
            </a:r>
            <a:r>
              <a:rPr lang="en-US" sz="4400" smtClean="0">
                <a:solidFill>
                  <a:srgbClr val="42B200"/>
                </a:solidFill>
              </a:rPr>
              <a:t>financing</a:t>
            </a:r>
            <a:r>
              <a:rPr lang="en-US" sz="4400" smtClean="0"/>
              <a:t>, and </a:t>
            </a:r>
            <a:r>
              <a:rPr lang="en-US" sz="4400" smtClean="0">
                <a:solidFill>
                  <a:srgbClr val="D49FFF"/>
                </a:solidFill>
              </a:rPr>
              <a:t>management</a:t>
            </a:r>
            <a:r>
              <a:rPr lang="en-US" sz="4400" smtClean="0"/>
              <a:t> of assets with some </a:t>
            </a:r>
            <a:r>
              <a:rPr lang="en-US" sz="4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overall goal</a:t>
            </a:r>
            <a:r>
              <a:rPr lang="en-US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400" smtClean="0"/>
              <a:t>in mind.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703263"/>
            <a:ext cx="7391400" cy="820737"/>
          </a:xfrm>
        </p:spPr>
        <p:txBody>
          <a:bodyPr/>
          <a:lstStyle/>
          <a:p>
            <a:pPr>
              <a:defRPr/>
            </a:pPr>
            <a:r>
              <a:rPr lang="en-US" sz="4800" b="1"/>
              <a:t>Investment Decisions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3048000"/>
            <a:ext cx="7696200" cy="3276600"/>
          </a:xfrm>
        </p:spPr>
        <p:txBody>
          <a:bodyPr/>
          <a:lstStyle/>
          <a:p>
            <a:pPr marL="457200" indent="-457200">
              <a:buSzTx/>
              <a:buFontTx/>
              <a:buChar char="•"/>
            </a:pPr>
            <a:r>
              <a:rPr lang="en-US" smtClean="0"/>
              <a:t>What is the optimal firm size?</a:t>
            </a:r>
          </a:p>
          <a:p>
            <a:pPr marL="457200" indent="-457200">
              <a:buSzTx/>
              <a:buFontTx/>
              <a:buChar char="•"/>
            </a:pPr>
            <a:r>
              <a:rPr lang="en-US" smtClean="0"/>
              <a:t>What specific assets should be acquired?</a:t>
            </a:r>
          </a:p>
          <a:p>
            <a:pPr marL="457200" indent="-457200">
              <a:buSzTx/>
              <a:buFontTx/>
              <a:buChar char="•"/>
            </a:pPr>
            <a:r>
              <a:rPr lang="en-US" smtClean="0"/>
              <a:t>What assets (if any) should be reduced or eliminated?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04800" y="1752600"/>
            <a:ext cx="845820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ctr" eaLnBrk="0" hangingPunct="0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4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Most important of the three decisions.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800" b="1"/>
              <a:t>Financing Decisions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3429000"/>
            <a:ext cx="8382000" cy="3108325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en-US" sz="3300" smtClean="0"/>
              <a:t>What is the best type of financing? 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en-US" sz="3300" smtClean="0"/>
              <a:t>What is the best financing mix?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en-US" sz="3300" smtClean="0"/>
              <a:t>What is the best dividend policy (e.g., dividend-payout ratio)?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en-US" sz="3300" smtClean="0"/>
              <a:t>How will the funds be physically acquired?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09600" y="1752600"/>
            <a:ext cx="79248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ctr" eaLnBrk="0" hangingPunct="0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3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Determine how the assets (LHS of balance sheet) will be financed (RHS of balance sheet).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23813"/>
            <a:ext cx="7391400" cy="1552575"/>
          </a:xfrm>
        </p:spPr>
        <p:txBody>
          <a:bodyPr/>
          <a:lstStyle/>
          <a:p>
            <a:pPr>
              <a:defRPr/>
            </a:pPr>
            <a:r>
              <a:rPr lang="en-US" sz="4800" b="1"/>
              <a:t>Asset Management Decisions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47663" y="1981200"/>
            <a:ext cx="8458200" cy="4114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z="3300" smtClean="0"/>
              <a:t>How do we manage existing assets </a:t>
            </a:r>
            <a:r>
              <a:rPr lang="en-US" sz="3300" i="1" smtClean="0"/>
              <a:t>efficiently</a:t>
            </a:r>
            <a:r>
              <a:rPr lang="en-US" sz="3300" smtClean="0"/>
              <a:t>?</a:t>
            </a:r>
          </a:p>
          <a:p>
            <a:pPr>
              <a:buFontTx/>
              <a:buChar char="•"/>
            </a:pPr>
            <a:r>
              <a:rPr lang="en-US" sz="3300" smtClean="0"/>
              <a:t>Financial Manager has varying degrees of operating responsibility over assets.</a:t>
            </a:r>
          </a:p>
          <a:p>
            <a:pPr>
              <a:buFontTx/>
              <a:buChar char="•"/>
            </a:pPr>
            <a:r>
              <a:rPr lang="en-US" sz="3300" smtClean="0"/>
              <a:t>Greater emphasis on </a:t>
            </a:r>
            <a:r>
              <a:rPr lang="en-US" sz="3300" smtClean="0">
                <a:solidFill>
                  <a:schemeClr val="hlink"/>
                </a:solidFill>
              </a:rPr>
              <a:t>current asset management</a:t>
            </a:r>
            <a:r>
              <a:rPr lang="en-US" sz="3300" smtClean="0"/>
              <a:t> than </a:t>
            </a:r>
            <a:r>
              <a:rPr lang="en-US" sz="3300" smtClean="0">
                <a:solidFill>
                  <a:srgbClr val="42B200"/>
                </a:solidFill>
              </a:rPr>
              <a:t>fixed asset management</a:t>
            </a:r>
            <a:r>
              <a:rPr lang="en-US" sz="33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61913"/>
            <a:ext cx="5638800" cy="1552575"/>
          </a:xfrm>
        </p:spPr>
        <p:txBody>
          <a:bodyPr/>
          <a:lstStyle/>
          <a:p>
            <a:pPr>
              <a:defRPr/>
            </a:pPr>
            <a:r>
              <a:rPr lang="en-US" sz="4800" b="1"/>
              <a:t>What is the Goal of the Firm?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71600" y="2209800"/>
            <a:ext cx="6400800" cy="38862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sz="4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Maximization of Shareholder Wealth!</a:t>
            </a:r>
            <a:endParaRPr lang="en-US" sz="4800" i="1">
              <a:solidFill>
                <a:schemeClr val="hlink"/>
              </a:solidFill>
            </a:endParaRPr>
          </a:p>
          <a:p>
            <a:pPr marL="0" indent="0" algn="ctr">
              <a:spcBef>
                <a:spcPct val="100000"/>
              </a:spcBef>
              <a:buFont typeface="Monotype Sorts" pitchFamily="2" charset="2"/>
              <a:buNone/>
              <a:defRPr/>
            </a:pPr>
            <a:r>
              <a:rPr lang="en-US" i="1"/>
              <a:t>Value creation occurs when we maximize the share price for current shareholders.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theme/theme1.xml><?xml version="1.0" encoding="utf-8"?>
<a:theme xmlns:a="http://schemas.openxmlformats.org/drawingml/2006/main" name="twinkles">
  <a:themeElements>
    <a:clrScheme name="">
      <a:dk1>
        <a:srgbClr val="003530"/>
      </a:dk1>
      <a:lt1>
        <a:srgbClr val="FFFFFF"/>
      </a:lt1>
      <a:dk2>
        <a:srgbClr val="114FFB"/>
      </a:dk2>
      <a:lt2>
        <a:srgbClr val="CECECE"/>
      </a:lt2>
      <a:accent1>
        <a:srgbClr val="FAFD00"/>
      </a:accent1>
      <a:accent2>
        <a:srgbClr val="FFA27C"/>
      </a:accent2>
      <a:accent3>
        <a:srgbClr val="FFFFFF"/>
      </a:accent3>
      <a:accent4>
        <a:srgbClr val="002C27"/>
      </a:accent4>
      <a:accent5>
        <a:srgbClr val="FCFEAA"/>
      </a:accent5>
      <a:accent6>
        <a:srgbClr val="E79270"/>
      </a:accent6>
      <a:hlink>
        <a:srgbClr val="E5405D"/>
      </a:hlink>
      <a:folHlink>
        <a:srgbClr val="DADADA"/>
      </a:folHlink>
    </a:clrScheme>
    <a:fontScheme name="twink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d:\msoffice\powerpnt\template\sldshow\twinkles.ppt</Template>
  <TotalTime>768</TotalTime>
  <Pages>17</Pages>
  <Words>1291</Words>
  <Application>Microsoft Office PowerPoint</Application>
  <PresentationFormat>عرض على الشاشة (3:4)‏</PresentationFormat>
  <Paragraphs>155</Paragraphs>
  <Slides>29</Slides>
  <Notes>1</Notes>
  <HiddenSlides>3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29</vt:i4>
      </vt:variant>
    </vt:vector>
  </HeadingPairs>
  <TitlesOfParts>
    <vt:vector size="34" baseType="lpstr">
      <vt:lpstr>Arial</vt:lpstr>
      <vt:lpstr>Monotype Sorts</vt:lpstr>
      <vt:lpstr>Times</vt:lpstr>
      <vt:lpstr>Times New Roman</vt:lpstr>
      <vt:lpstr>twinkles</vt:lpstr>
      <vt:lpstr>Chapter 1</vt:lpstr>
      <vt:lpstr>After studying Chapter 1, you should be able to:</vt:lpstr>
      <vt:lpstr>Why should I care about Financial Management ?</vt:lpstr>
      <vt:lpstr>The Role of   Financial Management</vt:lpstr>
      <vt:lpstr>What is Financial Management?</vt:lpstr>
      <vt:lpstr>Investment Decisions</vt:lpstr>
      <vt:lpstr>Financing Decisions</vt:lpstr>
      <vt:lpstr>Asset Management Decisions</vt:lpstr>
      <vt:lpstr>What is the Goal of the Firm?</vt:lpstr>
      <vt:lpstr>Shortcomings of Alternative Perspectives</vt:lpstr>
      <vt:lpstr>Shortcomings of Alternative Perspectives</vt:lpstr>
      <vt:lpstr>Shareholders Wealth Maximization</vt:lpstr>
      <vt:lpstr>Shareholders Wealth Maximization (continued)</vt:lpstr>
      <vt:lpstr>Shareholders Wealth Maximization (continued)</vt:lpstr>
      <vt:lpstr>Strengths of Shareholder Wealth Maximization</vt:lpstr>
      <vt:lpstr>Corporate  Social Responsibility</vt:lpstr>
      <vt:lpstr>Corporate  Social Responsibility</vt:lpstr>
      <vt:lpstr>Corporate  Social Responsibility</vt:lpstr>
      <vt:lpstr>What Goals do some Firms have?</vt:lpstr>
      <vt:lpstr>Corporate Social Responsibility Discussion</vt:lpstr>
      <vt:lpstr>The Modern Corporation</vt:lpstr>
      <vt:lpstr>Role of Management</vt:lpstr>
      <vt:lpstr>Organization of the Financial Management Function </vt:lpstr>
      <vt:lpstr>Organization of the Financial Management Function </vt:lpstr>
      <vt:lpstr>Board of Directors</vt:lpstr>
      <vt:lpstr>Corporate Governance</vt:lpstr>
      <vt:lpstr>Agency Theory</vt:lpstr>
      <vt:lpstr>Agency Theory</vt:lpstr>
      <vt:lpstr>Sarbanes-Oxley Act of 2002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1 -- The Role of Financial Management</dc:title>
  <dc:subject>Van Horne / Wachowicz Tenth Edition</dc:subject>
  <dc:creator>Gregory A. Kuhlemeyer</dc:creator>
  <cp:lastModifiedBy>00094220</cp:lastModifiedBy>
  <cp:revision>129</cp:revision>
  <cp:lastPrinted>1997-07-16T11:09:12Z</cp:lastPrinted>
  <dcterms:created xsi:type="dcterms:W3CDTF">1996-11-03T10:02:32Z</dcterms:created>
  <dcterms:modified xsi:type="dcterms:W3CDTF">2012-02-08T08:00:24Z</dcterms:modified>
</cp:coreProperties>
</file>