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74" r:id="rId2"/>
    <p:sldId id="257" r:id="rId3"/>
    <p:sldId id="258" r:id="rId4"/>
    <p:sldId id="259" r:id="rId5"/>
    <p:sldId id="260" r:id="rId6"/>
    <p:sldId id="262" r:id="rId7"/>
    <p:sldId id="275" r:id="rId8"/>
    <p:sldId id="263" r:id="rId9"/>
    <p:sldId id="276" r:id="rId10"/>
    <p:sldId id="261" r:id="rId1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11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1392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GB"/>
              <a:t>Click to edit Master title style</a:t>
            </a:r>
          </a:p>
        </p:txBody>
      </p:sp>
      <p:sp>
        <p:nvSpPr>
          <p:cNvPr id="1392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13926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ar-SA"/>
          </a:p>
        </p:txBody>
      </p:sp>
      <p:sp>
        <p:nvSpPr>
          <p:cNvPr id="139269" name="Rectangle 5"/>
          <p:cNvSpPr>
            <a:spLocks noGrp="1" noChangeArrowheads="1"/>
          </p:cNvSpPr>
          <p:nvPr>
            <p:ph type="ftr" sz="quarter" idx="3"/>
          </p:nvPr>
        </p:nvSpPr>
        <p:spPr/>
        <p:txBody>
          <a:bodyPr/>
          <a:lstStyle>
            <a:lvl1pPr>
              <a:defRPr/>
            </a:lvl1pPr>
          </a:lstStyle>
          <a:p>
            <a:endParaRPr lang="en-GB"/>
          </a:p>
        </p:txBody>
      </p:sp>
      <p:sp>
        <p:nvSpPr>
          <p:cNvPr id="139270" name="Rectangle 6"/>
          <p:cNvSpPr>
            <a:spLocks noGrp="1" noChangeArrowheads="1"/>
          </p:cNvSpPr>
          <p:nvPr>
            <p:ph type="sldNum" sz="quarter" idx="4"/>
          </p:nvPr>
        </p:nvSpPr>
        <p:spPr/>
        <p:txBody>
          <a:bodyPr/>
          <a:lstStyle>
            <a:lvl1pPr>
              <a:defRPr/>
            </a:lvl1pPr>
          </a:lstStyle>
          <a:p>
            <a:fld id="{E7EE23FD-8641-4DF3-B1BE-399F5A16AF28}" type="slidenum">
              <a:rPr lang="en-GB"/>
              <a:pPr/>
              <a:t>‹#›</a:t>
            </a:fld>
            <a:endParaRPr lang="en-GB"/>
          </a:p>
        </p:txBody>
      </p:sp>
      <p:sp>
        <p:nvSpPr>
          <p:cNvPr id="139271" name="Rectangle 7"/>
          <p:cNvSpPr>
            <a:spLocks noGrp="1" noChangeArrowheads="1"/>
          </p:cNvSpPr>
          <p:nvPr>
            <p:ph type="dt" sz="quarter" idx="2"/>
          </p:nvPr>
        </p:nvSpPr>
        <p:spPr/>
        <p:txBody>
          <a:bodyPr/>
          <a:lstStyle>
            <a:lvl1pPr>
              <a:defRPr/>
            </a:lvl1pPr>
          </a:lstStyle>
          <a:p>
            <a:endParaRPr lang="en-GB"/>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fade">
                                      <p:cBhvr>
                                        <p:cTn id="7" dur="768" decel="100000"/>
                                        <p:tgtEl>
                                          <p:spTgt spid="139266"/>
                                        </p:tgtEl>
                                      </p:cBhvr>
                                    </p:animEffect>
                                    <p:animScale>
                                      <p:cBhvr>
                                        <p:cTn id="8" dur="768" decel="100000"/>
                                        <p:tgtEl>
                                          <p:spTgt spid="139266"/>
                                        </p:tgtEl>
                                      </p:cBhvr>
                                      <p:from x="10000" y="10000"/>
                                      <p:to x="200000" y="450000"/>
                                    </p:animScale>
                                    <p:animScale>
                                      <p:cBhvr>
                                        <p:cTn id="9" dur="1230" accel="100000" fill="hold">
                                          <p:stCondLst>
                                            <p:cond delay="768"/>
                                          </p:stCondLst>
                                        </p:cTn>
                                        <p:tgtEl>
                                          <p:spTgt spid="139266"/>
                                        </p:tgtEl>
                                      </p:cBhvr>
                                      <p:from x="200000" y="450000"/>
                                      <p:to x="100000" y="100000"/>
                                    </p:animScale>
                                    <p:set>
                                      <p:cBhvr>
                                        <p:cTn id="10" dur="768" fill="hold"/>
                                        <p:tgtEl>
                                          <p:spTgt spid="139266"/>
                                        </p:tgtEl>
                                        <p:attrNameLst>
                                          <p:attrName>ppt_x</p:attrName>
                                        </p:attrNameLst>
                                      </p:cBhvr>
                                      <p:to>
                                        <p:strVal val="(0.5)"/>
                                      </p:to>
                                    </p:set>
                                    <p:anim from="(0.5)" to="(#ppt_x)" calcmode="lin" valueType="num">
                                      <p:cBhvr>
                                        <p:cTn id="11" dur="1230" accel="100000" fill="hold">
                                          <p:stCondLst>
                                            <p:cond delay="768"/>
                                          </p:stCondLst>
                                        </p:cTn>
                                        <p:tgtEl>
                                          <p:spTgt spid="139266"/>
                                        </p:tgtEl>
                                        <p:attrNameLst>
                                          <p:attrName>ppt_x</p:attrName>
                                        </p:attrNameLst>
                                      </p:cBhvr>
                                    </p:anim>
                                    <p:set>
                                      <p:cBhvr>
                                        <p:cTn id="12" dur="768" fill="hold"/>
                                        <p:tgtEl>
                                          <p:spTgt spid="139266"/>
                                        </p:tgtEl>
                                        <p:attrNameLst>
                                          <p:attrName>ppt_y</p:attrName>
                                        </p:attrNameLst>
                                      </p:cBhvr>
                                      <p:to>
                                        <p:strVal val="(#ppt_y+0.4)"/>
                                      </p:to>
                                    </p:set>
                                    <p:anim from="(#ppt_y+0.4)" to="(#ppt_y)" calcmode="lin" valueType="num">
                                      <p:cBhvr>
                                        <p:cTn id="13" dur="1230" accel="100000" fill="hold">
                                          <p:stCondLst>
                                            <p:cond delay="768"/>
                                          </p:stCondLst>
                                        </p:cTn>
                                        <p:tgtEl>
                                          <p:spTgt spid="13926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39267">
                                            <p:txEl>
                                              <p:pRg st="0" end="0"/>
                                            </p:txEl>
                                          </p:spTgt>
                                        </p:tgtEl>
                                        <p:attrNameLst>
                                          <p:attrName>style.visibility</p:attrName>
                                        </p:attrNameLst>
                                      </p:cBhvr>
                                      <p:to>
                                        <p:strVal val="visible"/>
                                      </p:to>
                                    </p:set>
                                    <p:anim calcmode="lin" valueType="num">
                                      <p:cBhvr>
                                        <p:cTn id="18" dur="500" fill="hold"/>
                                        <p:tgtEl>
                                          <p:spTgt spid="13926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3926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39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tmplLst>
          <p:tmpl lvl="1">
            <p:tnLst>
              <p:par>
                <p:cTn presetID="53" presetClass="entr" presetSubtype="0" fill="hold" nodeType="clickEffect">
                  <p:stCondLst>
                    <p:cond delay="0"/>
                  </p:stCondLst>
                  <p:childTnLst>
                    <p:set>
                      <p:cBhvr>
                        <p:cTn dur="1" fill="hold">
                          <p:stCondLst>
                            <p:cond delay="0"/>
                          </p:stCondLst>
                        </p:cTn>
                        <p:tgtEl>
                          <p:spTgt spid="139267"/>
                        </p:tgtEl>
                        <p:attrNameLst>
                          <p:attrName>style.visibility</p:attrName>
                        </p:attrNameLst>
                      </p:cBhvr>
                      <p:to>
                        <p:strVal val="visible"/>
                      </p:to>
                    </p:set>
                    <p:anim calcmode="lin" valueType="num">
                      <p:cBhvr>
                        <p:cTn dur="500" fill="hold"/>
                        <p:tgtEl>
                          <p:spTgt spid="139267"/>
                        </p:tgtEl>
                        <p:attrNameLst>
                          <p:attrName>ppt_w</p:attrName>
                        </p:attrNameLst>
                      </p:cBhvr>
                      <p:tavLst>
                        <p:tav tm="0">
                          <p:val>
                            <p:fltVal val="0"/>
                          </p:val>
                        </p:tav>
                        <p:tav tm="100000">
                          <p:val>
                            <p:strVal val="#ppt_w"/>
                          </p:val>
                        </p:tav>
                      </p:tavLst>
                    </p:anim>
                    <p:anim calcmode="lin" valueType="num">
                      <p:cBhvr>
                        <p:cTn dur="500" fill="hold"/>
                        <p:tgtEl>
                          <p:spTgt spid="139267"/>
                        </p:tgtEl>
                        <p:attrNameLst>
                          <p:attrName>ppt_h</p:attrName>
                        </p:attrNameLst>
                      </p:cBhvr>
                      <p:tavLst>
                        <p:tav tm="0">
                          <p:val>
                            <p:fltVal val="0"/>
                          </p:val>
                        </p:tav>
                        <p:tav tm="100000">
                          <p:val>
                            <p:strVal val="#ppt_h"/>
                          </p:val>
                        </p:tav>
                      </p:tavLst>
                    </p:anim>
                    <p:animEffect transition="in" filter="fade">
                      <p:cBhvr>
                        <p:cTn dur="500"/>
                        <p:tgtEl>
                          <p:spTgt spid="13926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98682BE-F12B-455C-9876-42D89D0418EA}" type="slidenum">
              <a:rPr lang="en-GB"/>
              <a:pPr/>
              <a:t>‹#›</a:t>
            </a:fld>
            <a:endParaRPr lang="en-GB"/>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8A4F7C6-CB5A-46D1-B835-A5F278BC8627}" type="slidenum">
              <a:rPr lang="en-GB"/>
              <a:pPr/>
              <a:t>‹#›</a:t>
            </a:fld>
            <a:endParaRPr lang="en-GB"/>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05E82C6-B351-4C9A-8FE4-2F74156FE62A}" type="slidenum">
              <a:rPr lang="en-GB"/>
              <a:pPr/>
              <a:t>‹#›</a:t>
            </a:fld>
            <a:endParaRPr lang="en-GB"/>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6E8741E-A575-497B-ABDC-BD08D64305BD}" type="slidenum">
              <a:rPr lang="en-GB"/>
              <a:pPr/>
              <a:t>‹#›</a:t>
            </a:fld>
            <a:endParaRPr lang="en-GB"/>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744888B-513F-403E-AF04-85DFF87CE4FB}" type="slidenum">
              <a:rPr lang="en-GB"/>
              <a:pPr/>
              <a:t>‹#›</a:t>
            </a:fld>
            <a:endParaRPr lang="en-GB"/>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BCC04E87-2A0B-4BD8-8E6B-AF6CFC468B2F}" type="slidenum">
              <a:rPr lang="en-GB"/>
              <a:pPr/>
              <a:t>‹#›</a:t>
            </a:fld>
            <a:endParaRPr lang="en-GB"/>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1A5BE754-1122-4938-84B1-DF5EF2EB7D62}" type="slidenum">
              <a:rPr lang="en-GB"/>
              <a:pPr/>
              <a:t>‹#›</a:t>
            </a:fld>
            <a:endParaRPr lang="en-GB"/>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B1D087C6-A6D7-4E15-86EE-3DC10AAB9D5D}" type="slidenum">
              <a:rPr lang="en-GB"/>
              <a:pPr/>
              <a:t>‹#›</a:t>
            </a:fld>
            <a:endParaRPr lang="en-GB"/>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8B3FF2B-EED2-4F04-AA63-907ABB1E87E4}" type="slidenum">
              <a:rPr lang="en-GB"/>
              <a:pPr/>
              <a:t>‹#›</a:t>
            </a:fld>
            <a:endParaRPr lang="en-GB"/>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96248A7-65AC-4F84-8277-309BE82F62F1}" type="slidenum">
              <a:rPr lang="en-GB"/>
              <a:pPr/>
              <a:t>‹#›</a:t>
            </a:fld>
            <a:endParaRPr lang="en-GB"/>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3824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8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endParaRPr lang="en-GB"/>
          </a:p>
        </p:txBody>
      </p:sp>
      <p:sp>
        <p:nvSpPr>
          <p:cNvPr id="138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endParaRPr lang="en-GB"/>
          </a:p>
        </p:txBody>
      </p:sp>
      <p:sp>
        <p:nvSpPr>
          <p:cNvPr id="138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fld id="{63092D68-5609-4FF7-8604-7FFB28B32B5E}"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38242"/>
                                        </p:tgtEl>
                                        <p:attrNameLst>
                                          <p:attrName>style.visibility</p:attrName>
                                        </p:attrNameLst>
                                      </p:cBhvr>
                                      <p:to>
                                        <p:strVal val="visible"/>
                                      </p:to>
                                    </p:set>
                                    <p:animEffect transition="in" filter="fade">
                                      <p:cBhvr>
                                        <p:cTn id="7" dur="768" decel="100000"/>
                                        <p:tgtEl>
                                          <p:spTgt spid="138242"/>
                                        </p:tgtEl>
                                      </p:cBhvr>
                                    </p:animEffect>
                                    <p:animScale>
                                      <p:cBhvr>
                                        <p:cTn id="8" dur="768" decel="100000"/>
                                        <p:tgtEl>
                                          <p:spTgt spid="138242"/>
                                        </p:tgtEl>
                                      </p:cBhvr>
                                      <p:from x="10000" y="10000"/>
                                      <p:to x="200000" y="450000"/>
                                    </p:animScale>
                                    <p:animScale>
                                      <p:cBhvr>
                                        <p:cTn id="9" dur="1230" accel="100000" fill="hold">
                                          <p:stCondLst>
                                            <p:cond delay="768"/>
                                          </p:stCondLst>
                                        </p:cTn>
                                        <p:tgtEl>
                                          <p:spTgt spid="138242"/>
                                        </p:tgtEl>
                                      </p:cBhvr>
                                      <p:from x="200000" y="450000"/>
                                      <p:to x="100000" y="100000"/>
                                    </p:animScale>
                                    <p:set>
                                      <p:cBhvr>
                                        <p:cTn id="10" dur="768" fill="hold"/>
                                        <p:tgtEl>
                                          <p:spTgt spid="138242"/>
                                        </p:tgtEl>
                                        <p:attrNameLst>
                                          <p:attrName>ppt_x</p:attrName>
                                        </p:attrNameLst>
                                      </p:cBhvr>
                                      <p:to>
                                        <p:strVal val="(0.5)"/>
                                      </p:to>
                                    </p:set>
                                    <p:anim from="(0.5)" to="(#ppt_x)" calcmode="lin" valueType="num">
                                      <p:cBhvr>
                                        <p:cTn id="11" dur="1230" accel="100000" fill="hold">
                                          <p:stCondLst>
                                            <p:cond delay="768"/>
                                          </p:stCondLst>
                                        </p:cTn>
                                        <p:tgtEl>
                                          <p:spTgt spid="138242"/>
                                        </p:tgtEl>
                                        <p:attrNameLst>
                                          <p:attrName>ppt_x</p:attrName>
                                        </p:attrNameLst>
                                      </p:cBhvr>
                                    </p:anim>
                                    <p:set>
                                      <p:cBhvr>
                                        <p:cTn id="12" dur="768" fill="hold"/>
                                        <p:tgtEl>
                                          <p:spTgt spid="138242"/>
                                        </p:tgtEl>
                                        <p:attrNameLst>
                                          <p:attrName>ppt_y</p:attrName>
                                        </p:attrNameLst>
                                      </p:cBhvr>
                                      <p:to>
                                        <p:strVal val="(#ppt_y+0.4)"/>
                                      </p:to>
                                    </p:set>
                                    <p:anim from="(#ppt_y+0.4)" to="(#ppt_y)" calcmode="lin" valueType="num">
                                      <p:cBhvr>
                                        <p:cTn id="13" dur="1230" accel="100000" fill="hold">
                                          <p:stCondLst>
                                            <p:cond delay="768"/>
                                          </p:stCondLst>
                                        </p:cTn>
                                        <p:tgtEl>
                                          <p:spTgt spid="13824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38243">
                                            <p:txEl>
                                              <p:pRg st="0" end="0"/>
                                            </p:txEl>
                                          </p:spTgt>
                                        </p:tgtEl>
                                        <p:attrNameLst>
                                          <p:attrName>style.visibility</p:attrName>
                                        </p:attrNameLst>
                                      </p:cBhvr>
                                      <p:to>
                                        <p:strVal val="visible"/>
                                      </p:to>
                                    </p:set>
                                    <p:anim calcmode="lin" valueType="num">
                                      <p:cBhvr>
                                        <p:cTn id="18" dur="500" fill="hold"/>
                                        <p:tgtEl>
                                          <p:spTgt spid="13824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3824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3824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38243">
                                            <p:txEl>
                                              <p:pRg st="1" end="1"/>
                                            </p:txEl>
                                          </p:spTgt>
                                        </p:tgtEl>
                                        <p:attrNameLst>
                                          <p:attrName>style.visibility</p:attrName>
                                        </p:attrNameLst>
                                      </p:cBhvr>
                                      <p:to>
                                        <p:strVal val="visible"/>
                                      </p:to>
                                    </p:set>
                                    <p:anim calcmode="lin" valueType="num">
                                      <p:cBhvr>
                                        <p:cTn id="23" dur="500" fill="hold"/>
                                        <p:tgtEl>
                                          <p:spTgt spid="13824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3824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3824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38243">
                                            <p:txEl>
                                              <p:pRg st="2" end="2"/>
                                            </p:txEl>
                                          </p:spTgt>
                                        </p:tgtEl>
                                        <p:attrNameLst>
                                          <p:attrName>style.visibility</p:attrName>
                                        </p:attrNameLst>
                                      </p:cBhvr>
                                      <p:to>
                                        <p:strVal val="visible"/>
                                      </p:to>
                                    </p:set>
                                    <p:anim calcmode="lin" valueType="num">
                                      <p:cBhvr>
                                        <p:cTn id="28" dur="500" fill="hold"/>
                                        <p:tgtEl>
                                          <p:spTgt spid="13824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3824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3824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38243">
                                            <p:txEl>
                                              <p:pRg st="3" end="3"/>
                                            </p:txEl>
                                          </p:spTgt>
                                        </p:tgtEl>
                                        <p:attrNameLst>
                                          <p:attrName>style.visibility</p:attrName>
                                        </p:attrNameLst>
                                      </p:cBhvr>
                                      <p:to>
                                        <p:strVal val="visible"/>
                                      </p:to>
                                    </p:set>
                                    <p:anim calcmode="lin" valueType="num">
                                      <p:cBhvr>
                                        <p:cTn id="33" dur="500" fill="hold"/>
                                        <p:tgtEl>
                                          <p:spTgt spid="13824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3824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3824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38243">
                                            <p:txEl>
                                              <p:pRg st="4" end="4"/>
                                            </p:txEl>
                                          </p:spTgt>
                                        </p:tgtEl>
                                        <p:attrNameLst>
                                          <p:attrName>style.visibility</p:attrName>
                                        </p:attrNameLst>
                                      </p:cBhvr>
                                      <p:to>
                                        <p:strVal val="visible"/>
                                      </p:to>
                                    </p:set>
                                    <p:anim calcmode="lin" valueType="num">
                                      <p:cBhvr>
                                        <p:cTn id="38" dur="500" fill="hold"/>
                                        <p:tgtEl>
                                          <p:spTgt spid="13824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3824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3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43" grpId="0" build="p">
        <p:tmplLst>
          <p:tmpl lvl="1">
            <p:tnLst>
              <p:par>
                <p:cTn presetID="53" presetClass="entr" presetSubtype="0" fill="hold" nodeType="click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Lst>
      </p:bldP>
    </p:bldLst>
  </p:timing>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en-GB"/>
              <a:t>Occupational Health</a:t>
            </a:r>
          </a:p>
        </p:txBody>
      </p:sp>
      <p:sp>
        <p:nvSpPr>
          <p:cNvPr id="45059" name="Rectangle 3"/>
          <p:cNvSpPr>
            <a:spLocks noGrp="1" noChangeArrowheads="1"/>
          </p:cNvSpPr>
          <p:nvPr>
            <p:ph type="subTitle" idx="1"/>
          </p:nvPr>
        </p:nvSpPr>
        <p:spPr/>
        <p:txBody>
          <a:bodyPr/>
          <a:lstStyle/>
          <a:p>
            <a:endParaRPr lang="ar-SA"/>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4000" u="sng"/>
              <a:t>Types of Exposures in Occupational Health</a:t>
            </a:r>
            <a:endParaRPr lang="en-GB" sz="4000" u="sng"/>
          </a:p>
        </p:txBody>
      </p:sp>
      <p:sp>
        <p:nvSpPr>
          <p:cNvPr id="28675" name="Rectangle 3"/>
          <p:cNvSpPr>
            <a:spLocks noGrp="1" noChangeArrowheads="1"/>
          </p:cNvSpPr>
          <p:nvPr>
            <p:ph type="body" idx="1"/>
          </p:nvPr>
        </p:nvSpPr>
        <p:spPr>
          <a:xfrm>
            <a:off x="228600" y="2057400"/>
            <a:ext cx="8540750" cy="4422775"/>
          </a:xfrm>
        </p:spPr>
        <p:txBody>
          <a:bodyPr/>
          <a:lstStyle/>
          <a:p>
            <a:pPr>
              <a:lnSpc>
                <a:spcPct val="90000"/>
              </a:lnSpc>
              <a:buFontTx/>
              <a:buNone/>
            </a:pPr>
            <a:r>
              <a:rPr lang="en-US" sz="2400"/>
              <a:t>    </a:t>
            </a:r>
            <a:r>
              <a:rPr lang="en-US" sz="2400" u="sng"/>
              <a:t>Accidents</a:t>
            </a:r>
          </a:p>
          <a:p>
            <a:pPr>
              <a:lnSpc>
                <a:spcPct val="90000"/>
              </a:lnSpc>
            </a:pPr>
            <a:r>
              <a:rPr lang="en-US" sz="2400" u="sng"/>
              <a:t>Mechanical exposure</a:t>
            </a:r>
            <a:r>
              <a:rPr lang="en-US" sz="2400"/>
              <a:t> e.g.:  friction, callosities  …etc.</a:t>
            </a:r>
            <a:endParaRPr lang="en-US" sz="2400" u="sng"/>
          </a:p>
          <a:p>
            <a:pPr>
              <a:lnSpc>
                <a:spcPct val="90000"/>
              </a:lnSpc>
            </a:pPr>
            <a:r>
              <a:rPr lang="en-US" sz="2400" u="sng"/>
              <a:t>Physical exposure</a:t>
            </a:r>
            <a:r>
              <a:rPr lang="en-US" sz="2400"/>
              <a:t> e.g.:  heat, noise, pressure, light, electricity, radiation …etc.</a:t>
            </a:r>
            <a:endParaRPr lang="en-US" sz="2400" u="sng"/>
          </a:p>
          <a:p>
            <a:pPr>
              <a:lnSpc>
                <a:spcPct val="90000"/>
              </a:lnSpc>
            </a:pPr>
            <a:r>
              <a:rPr lang="en-US" sz="2400" u="sng"/>
              <a:t>Chemical exposure</a:t>
            </a:r>
            <a:r>
              <a:rPr lang="en-US" sz="2400"/>
              <a:t> e.g.:  solids, dust, liquids, gases …etc.</a:t>
            </a:r>
            <a:endParaRPr lang="en-US" sz="2400" u="sng"/>
          </a:p>
          <a:p>
            <a:pPr>
              <a:lnSpc>
                <a:spcPct val="90000"/>
              </a:lnSpc>
            </a:pPr>
            <a:r>
              <a:rPr lang="en-US" sz="2400" u="sng"/>
              <a:t>Biological exposure</a:t>
            </a:r>
            <a:r>
              <a:rPr lang="en-US" sz="2400"/>
              <a:t> e.g.:  bacteria, virus, parasites, …etc.</a:t>
            </a:r>
            <a:endParaRPr lang="en-US" sz="2400" u="sng"/>
          </a:p>
          <a:p>
            <a:pPr>
              <a:lnSpc>
                <a:spcPct val="90000"/>
              </a:lnSpc>
            </a:pPr>
            <a:r>
              <a:rPr lang="en-US" sz="2400" u="sng"/>
              <a:t>Socioeconomic status</a:t>
            </a:r>
            <a:r>
              <a:rPr lang="en-US" sz="2400"/>
              <a:t> e.g.:  wages, shift, working hours, human relations, housing, transportation, …etc.</a:t>
            </a:r>
            <a:endParaRPr lang="en-GB" sz="240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t>Definition</a:t>
            </a:r>
          </a:p>
        </p:txBody>
      </p:sp>
      <p:sp>
        <p:nvSpPr>
          <p:cNvPr id="24579" name="Rectangle 3"/>
          <p:cNvSpPr>
            <a:spLocks noGrp="1" noChangeArrowheads="1"/>
          </p:cNvSpPr>
          <p:nvPr>
            <p:ph type="body" idx="1"/>
          </p:nvPr>
        </p:nvSpPr>
        <p:spPr/>
        <p:txBody>
          <a:bodyPr/>
          <a:lstStyle/>
          <a:p>
            <a:r>
              <a:rPr lang="en-US" sz="2800"/>
              <a:t>Occupational health is the branch of medical and engineering sciences which adverse environmental factors and stresses arising at the work place and their effects on the health of workers aiming to protect them from these hazards.  This results in promotion of physical, mental and social health of exposed workers.  This leads to prolongation of life and increasing of efficiency.</a:t>
            </a:r>
            <a:endParaRPr lang="en-GB" sz="280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4000" u="sng"/>
              <a:t>Objectives of Occupational Health</a:t>
            </a:r>
            <a:endParaRPr lang="en-GB" sz="4000" u="sng"/>
          </a:p>
        </p:txBody>
      </p:sp>
      <p:sp>
        <p:nvSpPr>
          <p:cNvPr id="25603" name="Rectangle 3"/>
          <p:cNvSpPr>
            <a:spLocks noGrp="1" noChangeArrowheads="1"/>
          </p:cNvSpPr>
          <p:nvPr>
            <p:ph type="body" idx="1"/>
          </p:nvPr>
        </p:nvSpPr>
        <p:spPr/>
        <p:txBody>
          <a:bodyPr/>
          <a:lstStyle/>
          <a:p>
            <a:pPr>
              <a:lnSpc>
                <a:spcPct val="90000"/>
              </a:lnSpc>
            </a:pPr>
            <a:r>
              <a:rPr lang="en-US"/>
              <a:t>	The objectives can be divided into two sections</a:t>
            </a:r>
          </a:p>
          <a:p>
            <a:pPr>
              <a:lnSpc>
                <a:spcPct val="90000"/>
              </a:lnSpc>
            </a:pPr>
            <a:r>
              <a:rPr lang="en-US"/>
              <a:t>A.-	</a:t>
            </a:r>
            <a:r>
              <a:rPr lang="en-US" u="sng"/>
              <a:t>Protective Objectives</a:t>
            </a:r>
            <a:endParaRPr lang="en-US"/>
          </a:p>
          <a:p>
            <a:pPr>
              <a:lnSpc>
                <a:spcPct val="90000"/>
              </a:lnSpc>
            </a:pPr>
            <a:r>
              <a:rPr lang="en-US"/>
              <a:t>Prevention or reduction of occupational diseases.</a:t>
            </a:r>
          </a:p>
          <a:p>
            <a:pPr>
              <a:lnSpc>
                <a:spcPct val="90000"/>
              </a:lnSpc>
            </a:pPr>
            <a:r>
              <a:rPr lang="en-US"/>
              <a:t>Prevention or reduction of accidents.</a:t>
            </a:r>
          </a:p>
          <a:p>
            <a:pPr>
              <a:lnSpc>
                <a:spcPct val="90000"/>
              </a:lnSpc>
            </a:pPr>
            <a:r>
              <a:rPr lang="en-US"/>
              <a:t>Prevention of fatigue and malformations through adequate performance of work.</a:t>
            </a:r>
            <a:endParaRPr lang="en-GB"/>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ar-SA"/>
          </a:p>
        </p:txBody>
      </p:sp>
      <p:sp>
        <p:nvSpPr>
          <p:cNvPr id="26627" name="Rectangle 3"/>
          <p:cNvSpPr>
            <a:spLocks noGrp="1" noChangeArrowheads="1"/>
          </p:cNvSpPr>
          <p:nvPr>
            <p:ph type="body" idx="1"/>
          </p:nvPr>
        </p:nvSpPr>
        <p:spPr/>
        <p:txBody>
          <a:bodyPr/>
          <a:lstStyle/>
          <a:p>
            <a:pPr>
              <a:lnSpc>
                <a:spcPct val="90000"/>
              </a:lnSpc>
            </a:pPr>
            <a:r>
              <a:rPr lang="en-US"/>
              <a:t>B.-	</a:t>
            </a:r>
            <a:r>
              <a:rPr lang="en-US" u="sng"/>
              <a:t>Constructive Objectives</a:t>
            </a:r>
          </a:p>
          <a:p>
            <a:pPr>
              <a:lnSpc>
                <a:spcPct val="90000"/>
              </a:lnSpc>
            </a:pPr>
            <a:r>
              <a:rPr lang="en-US"/>
              <a:t>Recognition of a work related disorder &amp; occupational hazards along with follow up counseling can help to prevent diseases among the coworkers.</a:t>
            </a:r>
          </a:p>
          <a:p>
            <a:pPr>
              <a:lnSpc>
                <a:spcPct val="90000"/>
              </a:lnSpc>
            </a:pPr>
            <a:r>
              <a:rPr lang="en-US"/>
              <a:t>Promoting the health of workers physically, mentally and socially to the highest possible standard.</a:t>
            </a:r>
            <a:endParaRPr lang="en-GB"/>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u="sng"/>
              <a:t>Occupational Health Te</a:t>
            </a:r>
            <a:r>
              <a:rPr lang="en-GB" u="sng"/>
              <a:t>am</a:t>
            </a:r>
            <a:r>
              <a:rPr lang="en-GB"/>
              <a:t> </a:t>
            </a:r>
          </a:p>
        </p:txBody>
      </p:sp>
      <p:sp>
        <p:nvSpPr>
          <p:cNvPr id="27651" name="Rectangle 3"/>
          <p:cNvSpPr>
            <a:spLocks noGrp="1" noChangeArrowheads="1"/>
          </p:cNvSpPr>
          <p:nvPr>
            <p:ph type="body" idx="1"/>
          </p:nvPr>
        </p:nvSpPr>
        <p:spPr/>
        <p:txBody>
          <a:bodyPr/>
          <a:lstStyle/>
          <a:p>
            <a:pPr>
              <a:lnSpc>
                <a:spcPct val="90000"/>
              </a:lnSpc>
            </a:pPr>
            <a:endParaRPr lang="en-US"/>
          </a:p>
          <a:p>
            <a:pPr>
              <a:lnSpc>
                <a:spcPct val="90000"/>
              </a:lnSpc>
            </a:pPr>
            <a:r>
              <a:rPr lang="en-US"/>
              <a:t>  The team will include medical doctors, nurses, engineers, chemists, social workers, nutritionists and statisticians.</a:t>
            </a:r>
          </a:p>
          <a:p>
            <a:pPr>
              <a:lnSpc>
                <a:spcPct val="90000"/>
              </a:lnSpc>
              <a:buFontTx/>
              <a:buNone/>
            </a:pPr>
            <a:endParaRPr lang="en-US"/>
          </a:p>
          <a:p>
            <a:pPr>
              <a:lnSpc>
                <a:spcPct val="90000"/>
              </a:lnSpc>
            </a:pPr>
            <a:r>
              <a:rPr lang="en-US"/>
              <a:t>Specialized occupational doctors, hygienist , nurses, safety officer, epidemiologist &amp; ergonomics‘. </a:t>
            </a:r>
            <a:endParaRPr lang="en-GB"/>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sz="4000"/>
              <a:t>Essential Elements of the Occupational Hx &amp; Questionnaire </a:t>
            </a:r>
          </a:p>
        </p:txBody>
      </p:sp>
      <p:sp>
        <p:nvSpPr>
          <p:cNvPr id="30723" name="Rectangle 3"/>
          <p:cNvSpPr>
            <a:spLocks noGrp="1" noChangeArrowheads="1"/>
          </p:cNvSpPr>
          <p:nvPr>
            <p:ph type="body" idx="1"/>
          </p:nvPr>
        </p:nvSpPr>
        <p:spPr/>
        <p:txBody>
          <a:bodyPr/>
          <a:lstStyle/>
          <a:p>
            <a:endParaRPr lang="en-GB"/>
          </a:p>
          <a:p>
            <a:r>
              <a:rPr lang="en-GB"/>
              <a:t>Job title, type of industry .</a:t>
            </a:r>
          </a:p>
          <a:p>
            <a:r>
              <a:rPr lang="en-GB"/>
              <a:t>Year work started and year work finished</a:t>
            </a:r>
          </a:p>
          <a:p>
            <a:r>
              <a:rPr lang="en-GB"/>
              <a:t>Description of the job</a:t>
            </a:r>
          </a:p>
          <a:p>
            <a:r>
              <a:rPr lang="en-GB"/>
              <a:t>Current work hours and shift  changes</a:t>
            </a:r>
          </a:p>
          <a:p>
            <a:endParaRPr lang="en-GB"/>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endParaRPr lang="ar-SA"/>
          </a:p>
        </p:txBody>
      </p:sp>
      <p:sp>
        <p:nvSpPr>
          <p:cNvPr id="46083" name="Rectangle 3"/>
          <p:cNvSpPr>
            <a:spLocks noGrp="1" noChangeArrowheads="1"/>
          </p:cNvSpPr>
          <p:nvPr>
            <p:ph type="body" idx="1"/>
          </p:nvPr>
        </p:nvSpPr>
        <p:spPr/>
        <p:txBody>
          <a:bodyPr/>
          <a:lstStyle/>
          <a:p>
            <a:endParaRPr lang="en-GB"/>
          </a:p>
          <a:p>
            <a:r>
              <a:rPr lang="en-GB"/>
              <a:t>Current exposures to dust fumes, radiation, chemicals, biological hazards or physical hazards</a:t>
            </a:r>
          </a:p>
          <a:p>
            <a:pPr>
              <a:buFontTx/>
              <a:buNone/>
            </a:pPr>
            <a:endParaRPr lang="en-GB"/>
          </a:p>
          <a:p>
            <a:r>
              <a:rPr lang="en-GB"/>
              <a:t>Other employee who have similar problems in the same working place</a:t>
            </a: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z="4000"/>
              <a:t>Major types of exposure associated with clinical illnesses</a:t>
            </a:r>
          </a:p>
        </p:txBody>
      </p:sp>
      <p:sp>
        <p:nvSpPr>
          <p:cNvPr id="31747" name="Rectangle 3"/>
          <p:cNvSpPr>
            <a:spLocks noGrp="1" noChangeArrowheads="1"/>
          </p:cNvSpPr>
          <p:nvPr>
            <p:ph type="body" idx="1"/>
          </p:nvPr>
        </p:nvSpPr>
        <p:spPr/>
        <p:txBody>
          <a:bodyPr/>
          <a:lstStyle/>
          <a:p>
            <a:endParaRPr lang="en-GB"/>
          </a:p>
          <a:p>
            <a:r>
              <a:rPr lang="en-GB"/>
              <a:t>Gases</a:t>
            </a:r>
          </a:p>
          <a:p>
            <a:r>
              <a:rPr lang="en-GB"/>
              <a:t>Corrosive substances</a:t>
            </a:r>
          </a:p>
          <a:p>
            <a:r>
              <a:rPr lang="en-GB"/>
              <a:t>Dyes and stains</a:t>
            </a:r>
          </a:p>
          <a:p>
            <a:r>
              <a:rPr lang="en-GB"/>
              <a:t>Dusts and powder</a:t>
            </a:r>
          </a:p>
          <a:p>
            <a:r>
              <a:rPr lang="en-GB"/>
              <a:t>Asbestos and other fibers</a:t>
            </a:r>
          </a:p>
          <a:p>
            <a:endParaRPr lang="en-GB"/>
          </a:p>
          <a:p>
            <a:endParaRPr lang="en-GB"/>
          </a:p>
          <a:p>
            <a:endParaRPr lang="en-GB"/>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ar-SA"/>
          </a:p>
        </p:txBody>
      </p:sp>
      <p:sp>
        <p:nvSpPr>
          <p:cNvPr id="47107" name="Rectangle 3"/>
          <p:cNvSpPr>
            <a:spLocks noGrp="1" noChangeArrowheads="1"/>
          </p:cNvSpPr>
          <p:nvPr>
            <p:ph type="body" idx="1"/>
          </p:nvPr>
        </p:nvSpPr>
        <p:spPr/>
        <p:txBody>
          <a:bodyPr/>
          <a:lstStyle/>
          <a:p>
            <a:r>
              <a:rPr lang="en-GB"/>
              <a:t>Insecticides, herbicides, rodentcides i.e pesticides</a:t>
            </a:r>
          </a:p>
          <a:p>
            <a:r>
              <a:rPr lang="en-GB"/>
              <a:t>Metals and metals fumes</a:t>
            </a:r>
          </a:p>
          <a:p>
            <a:r>
              <a:rPr lang="en-GB"/>
              <a:t>Organic dusts  cotton, wood</a:t>
            </a:r>
          </a:p>
          <a:p>
            <a:r>
              <a:rPr lang="en-GB"/>
              <a:t>petrochemicals</a:t>
            </a:r>
          </a:p>
          <a:p>
            <a:r>
              <a:rPr lang="en-GB"/>
              <a:t>Radiation and other physical factors</a:t>
            </a: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230</TotalTime>
  <Words>297</Words>
  <Application>Microsoft Office PowerPoint</Application>
  <PresentationFormat>On-screen Show (4:3)</PresentationFormat>
  <Paragraphs>47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Tahoma</vt:lpstr>
      <vt:lpstr>Wingdings</vt:lpstr>
      <vt:lpstr>Ocean</vt:lpstr>
      <vt:lpstr>Occupational Health</vt:lpstr>
      <vt:lpstr>Definition</vt:lpstr>
      <vt:lpstr>Objectives of Occupational Health</vt:lpstr>
      <vt:lpstr>Slide 4</vt:lpstr>
      <vt:lpstr>Occupational Health Team </vt:lpstr>
      <vt:lpstr>Essential Elements of the Occupational Hx &amp; Questionnaire </vt:lpstr>
      <vt:lpstr>Slide 7</vt:lpstr>
      <vt:lpstr>Major types of exposure associated with clinical illnesses</vt:lpstr>
      <vt:lpstr>Slide 9</vt:lpstr>
      <vt:lpstr>Types of Exposures in Occupational Health</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RHijazi</cp:lastModifiedBy>
  <cp:revision>12</cp:revision>
  <dcterms:created xsi:type="dcterms:W3CDTF">2005-10-25T17:25:45Z</dcterms:created>
  <dcterms:modified xsi:type="dcterms:W3CDTF">2008-11-21T20:08:44Z</dcterms:modified>
</cp:coreProperties>
</file>