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64" r:id="rId2"/>
    <p:sldId id="277" r:id="rId3"/>
    <p:sldId id="265" r:id="rId4"/>
    <p:sldId id="266" r:id="rId5"/>
    <p:sldId id="278" r:id="rId6"/>
    <p:sldId id="267" r:id="rId7"/>
    <p:sldId id="268" r:id="rId8"/>
    <p:sldId id="279" r:id="rId9"/>
    <p:sldId id="270" r:id="rId10"/>
    <p:sldId id="273" r:id="rId11"/>
    <p:sldId id="271" r:id="rId12"/>
    <p:sldId id="272" r:id="rId13"/>
    <p:sldId id="280" r:id="rId14"/>
    <p:sldId id="281" r:id="rId15"/>
    <p:sldId id="282" r:id="rId16"/>
    <p:sldId id="283" r:id="rId17"/>
    <p:sldId id="284"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139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GB"/>
              <a:t>Click to edit Master title style</a:t>
            </a:r>
          </a:p>
        </p:txBody>
      </p:sp>
      <p:sp>
        <p:nvSpPr>
          <p:cNvPr id="139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13926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ar-SA"/>
          </a:p>
        </p:txBody>
      </p:sp>
      <p:sp>
        <p:nvSpPr>
          <p:cNvPr id="139269" name="Rectangle 5"/>
          <p:cNvSpPr>
            <a:spLocks noGrp="1" noChangeArrowheads="1"/>
          </p:cNvSpPr>
          <p:nvPr>
            <p:ph type="ftr" sz="quarter" idx="3"/>
          </p:nvPr>
        </p:nvSpPr>
        <p:spPr/>
        <p:txBody>
          <a:bodyPr/>
          <a:lstStyle>
            <a:lvl1pPr>
              <a:defRPr/>
            </a:lvl1pPr>
          </a:lstStyle>
          <a:p>
            <a:endParaRPr lang="en-GB"/>
          </a:p>
        </p:txBody>
      </p:sp>
      <p:sp>
        <p:nvSpPr>
          <p:cNvPr id="139270" name="Rectangle 6"/>
          <p:cNvSpPr>
            <a:spLocks noGrp="1" noChangeArrowheads="1"/>
          </p:cNvSpPr>
          <p:nvPr>
            <p:ph type="sldNum" sz="quarter" idx="4"/>
          </p:nvPr>
        </p:nvSpPr>
        <p:spPr/>
        <p:txBody>
          <a:bodyPr/>
          <a:lstStyle>
            <a:lvl1pPr>
              <a:defRPr/>
            </a:lvl1pPr>
          </a:lstStyle>
          <a:p>
            <a:fld id="{CA650A38-9BA1-4A90-86FC-84DA8BB855D9}" type="slidenum">
              <a:rPr lang="en-GB"/>
              <a:pPr/>
              <a:t>‹#›</a:t>
            </a:fld>
            <a:endParaRPr lang="en-GB"/>
          </a:p>
        </p:txBody>
      </p:sp>
      <p:sp>
        <p:nvSpPr>
          <p:cNvPr id="139271" name="Rectangle 7"/>
          <p:cNvSpPr>
            <a:spLocks noGrp="1" noChangeArrowheads="1"/>
          </p:cNvSpPr>
          <p:nvPr>
            <p:ph type="dt" sz="quarter" idx="2"/>
          </p:nvPr>
        </p:nvSpPr>
        <p:spPr/>
        <p:txBody>
          <a:bodyPr/>
          <a:lstStyle>
            <a:lvl1pPr>
              <a:defRPr/>
            </a:lvl1pPr>
          </a:lstStyle>
          <a:p>
            <a:endParaRPr lang="en-GB"/>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768" decel="100000"/>
                                        <p:tgtEl>
                                          <p:spTgt spid="139266"/>
                                        </p:tgtEl>
                                      </p:cBhvr>
                                    </p:animEffect>
                                    <p:animScale>
                                      <p:cBhvr>
                                        <p:cTn id="8" dur="768" decel="100000"/>
                                        <p:tgtEl>
                                          <p:spTgt spid="139266"/>
                                        </p:tgtEl>
                                      </p:cBhvr>
                                      <p:from x="10000" y="10000"/>
                                      <p:to x="200000" y="450000"/>
                                    </p:animScale>
                                    <p:animScale>
                                      <p:cBhvr>
                                        <p:cTn id="9" dur="1230" accel="100000" fill="hold">
                                          <p:stCondLst>
                                            <p:cond delay="768"/>
                                          </p:stCondLst>
                                        </p:cTn>
                                        <p:tgtEl>
                                          <p:spTgt spid="139266"/>
                                        </p:tgtEl>
                                      </p:cBhvr>
                                      <p:from x="200000" y="450000"/>
                                      <p:to x="100000" y="100000"/>
                                    </p:animScale>
                                    <p:set>
                                      <p:cBhvr>
                                        <p:cTn id="10" dur="768" fill="hold"/>
                                        <p:tgtEl>
                                          <p:spTgt spid="139266"/>
                                        </p:tgtEl>
                                        <p:attrNameLst>
                                          <p:attrName>ppt_x</p:attrName>
                                        </p:attrNameLst>
                                      </p:cBhvr>
                                      <p:to>
                                        <p:strVal val="(0.5)"/>
                                      </p:to>
                                    </p:set>
                                    <p:anim from="(0.5)" to="(#ppt_x)" calcmode="lin" valueType="num">
                                      <p:cBhvr>
                                        <p:cTn id="11" dur="1230" accel="100000" fill="hold">
                                          <p:stCondLst>
                                            <p:cond delay="768"/>
                                          </p:stCondLst>
                                        </p:cTn>
                                        <p:tgtEl>
                                          <p:spTgt spid="139266"/>
                                        </p:tgtEl>
                                        <p:attrNameLst>
                                          <p:attrName>ppt_x</p:attrName>
                                        </p:attrNameLst>
                                      </p:cBhvr>
                                    </p:anim>
                                    <p:set>
                                      <p:cBhvr>
                                        <p:cTn id="12" dur="768" fill="hold"/>
                                        <p:tgtEl>
                                          <p:spTgt spid="139266"/>
                                        </p:tgtEl>
                                        <p:attrNameLst>
                                          <p:attrName>ppt_y</p:attrName>
                                        </p:attrNameLst>
                                      </p:cBhvr>
                                      <p:to>
                                        <p:strVal val="(#ppt_y+0.4)"/>
                                      </p:to>
                                    </p:set>
                                    <p:anim from="(#ppt_y+0.4)" to="(#ppt_y)" calcmode="lin" valueType="num">
                                      <p:cBhvr>
                                        <p:cTn id="13" dur="1230" accel="100000" fill="hold">
                                          <p:stCondLst>
                                            <p:cond delay="768"/>
                                          </p:stCondLst>
                                        </p:cTn>
                                        <p:tgtEl>
                                          <p:spTgt spid="13926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9267">
                                            <p:txEl>
                                              <p:pRg st="0" end="0"/>
                                            </p:txEl>
                                          </p:spTgt>
                                        </p:tgtEl>
                                        <p:attrNameLst>
                                          <p:attrName>style.visibility</p:attrName>
                                        </p:attrNameLst>
                                      </p:cBhvr>
                                      <p:to>
                                        <p:strVal val="visible"/>
                                      </p:to>
                                    </p:set>
                                    <p:anim calcmode="lin" valueType="num">
                                      <p:cBhvr>
                                        <p:cTn id="18" dur="500" fill="hold"/>
                                        <p:tgtEl>
                                          <p:spTgt spid="13926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926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9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53"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 calcmode="lin" valueType="num">
                      <p:cBhvr>
                        <p:cTn dur="500" fill="hold"/>
                        <p:tgtEl>
                          <p:spTgt spid="139267"/>
                        </p:tgtEl>
                        <p:attrNameLst>
                          <p:attrName>ppt_w</p:attrName>
                        </p:attrNameLst>
                      </p:cBhvr>
                      <p:tavLst>
                        <p:tav tm="0">
                          <p:val>
                            <p:fltVal val="0"/>
                          </p:val>
                        </p:tav>
                        <p:tav tm="100000">
                          <p:val>
                            <p:strVal val="#ppt_w"/>
                          </p:val>
                        </p:tav>
                      </p:tavLst>
                    </p:anim>
                    <p:anim calcmode="lin" valueType="num">
                      <p:cBhvr>
                        <p:cTn dur="500" fill="hold"/>
                        <p:tgtEl>
                          <p:spTgt spid="139267"/>
                        </p:tgtEl>
                        <p:attrNameLst>
                          <p:attrName>ppt_h</p:attrName>
                        </p:attrNameLst>
                      </p:cBhvr>
                      <p:tavLst>
                        <p:tav tm="0">
                          <p:val>
                            <p:fltVal val="0"/>
                          </p:val>
                        </p:tav>
                        <p:tav tm="100000">
                          <p:val>
                            <p:strVal val="#ppt_h"/>
                          </p:val>
                        </p:tav>
                      </p:tavLst>
                    </p:anim>
                    <p:animEffect transition="in" filter="fade">
                      <p:cBhvr>
                        <p:cTn dur="500"/>
                        <p:tgtEl>
                          <p:spTgt spid="13926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678006B-9881-4B72-B920-8D1AA435A414}" type="slidenum">
              <a:rPr lang="en-GB"/>
              <a:pPr/>
              <a:t>‹#›</a:t>
            </a:fld>
            <a:endParaRPr lang="en-GB"/>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54913F1-EB52-4E90-9BF3-EE8BA57AC6CF}" type="slidenum">
              <a:rPr lang="en-GB"/>
              <a:pPr/>
              <a:t>‹#›</a:t>
            </a:fld>
            <a:endParaRPr lang="en-GB"/>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87FDC0D-2F0C-4C0B-88B9-44C9B628D59E}" type="slidenum">
              <a:rPr lang="en-GB"/>
              <a:pPr/>
              <a:t>‹#›</a:t>
            </a:fld>
            <a:endParaRPr lang="en-GB"/>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F878FFE-E7E7-4138-8B67-BB7DA009B6B9}" type="slidenum">
              <a:rPr lang="en-GB"/>
              <a:pPr/>
              <a:t>‹#›</a:t>
            </a:fld>
            <a:endParaRPr lang="en-GB"/>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EC0F957-5734-4F69-8EC7-996310548F4E}" type="slidenum">
              <a:rPr lang="en-GB"/>
              <a:pPr/>
              <a:t>‹#›</a:t>
            </a:fld>
            <a:endParaRPr lang="en-GB"/>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021AE121-CD63-4526-89D0-017DDD86E2C9}" type="slidenum">
              <a:rPr lang="en-GB"/>
              <a:pPr/>
              <a:t>‹#›</a:t>
            </a:fld>
            <a:endParaRPr lang="en-GB"/>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01C76C19-72E5-46B5-A8CC-3600E94EF978}" type="slidenum">
              <a:rPr lang="en-GB"/>
              <a:pPr/>
              <a:t>‹#›</a:t>
            </a:fld>
            <a:endParaRPr lang="en-GB"/>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24C461EA-0E49-45CD-BAEF-7181FAEC12E8}" type="slidenum">
              <a:rPr lang="en-GB"/>
              <a:pPr/>
              <a:t>‹#›</a:t>
            </a:fld>
            <a:endParaRPr lang="en-GB"/>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39E6B8E-123E-4F5B-ADEC-099CBCABF5B4}" type="slidenum">
              <a:rPr lang="en-GB"/>
              <a:pPr/>
              <a:t>‹#›</a:t>
            </a:fld>
            <a:endParaRPr lang="en-GB"/>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E06C41D-D5EB-4EE4-BC96-F908E18CFFDB}" type="slidenum">
              <a:rPr lang="en-GB"/>
              <a:pPr/>
              <a:t>‹#›</a:t>
            </a:fld>
            <a:endParaRPr lang="en-GB"/>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38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8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endParaRPr lang="en-GB"/>
          </a:p>
        </p:txBody>
      </p:sp>
      <p:sp>
        <p:nvSpPr>
          <p:cNvPr id="138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GB"/>
          </a:p>
        </p:txBody>
      </p:sp>
      <p:sp>
        <p:nvSpPr>
          <p:cNvPr id="138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BDE4E90F-C669-4F4E-94C6-F211D0792E07}"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8242"/>
                                        </p:tgtEl>
                                        <p:attrNameLst>
                                          <p:attrName>style.visibility</p:attrName>
                                        </p:attrNameLst>
                                      </p:cBhvr>
                                      <p:to>
                                        <p:strVal val="visible"/>
                                      </p:to>
                                    </p:set>
                                    <p:animEffect transition="in" filter="fade">
                                      <p:cBhvr>
                                        <p:cTn id="7" dur="768" decel="100000"/>
                                        <p:tgtEl>
                                          <p:spTgt spid="138242"/>
                                        </p:tgtEl>
                                      </p:cBhvr>
                                    </p:animEffect>
                                    <p:animScale>
                                      <p:cBhvr>
                                        <p:cTn id="8" dur="768" decel="100000"/>
                                        <p:tgtEl>
                                          <p:spTgt spid="138242"/>
                                        </p:tgtEl>
                                      </p:cBhvr>
                                      <p:from x="10000" y="10000"/>
                                      <p:to x="200000" y="450000"/>
                                    </p:animScale>
                                    <p:animScale>
                                      <p:cBhvr>
                                        <p:cTn id="9" dur="1230" accel="100000" fill="hold">
                                          <p:stCondLst>
                                            <p:cond delay="768"/>
                                          </p:stCondLst>
                                        </p:cTn>
                                        <p:tgtEl>
                                          <p:spTgt spid="138242"/>
                                        </p:tgtEl>
                                      </p:cBhvr>
                                      <p:from x="200000" y="450000"/>
                                      <p:to x="100000" y="100000"/>
                                    </p:animScale>
                                    <p:set>
                                      <p:cBhvr>
                                        <p:cTn id="10" dur="768" fill="hold"/>
                                        <p:tgtEl>
                                          <p:spTgt spid="138242"/>
                                        </p:tgtEl>
                                        <p:attrNameLst>
                                          <p:attrName>ppt_x</p:attrName>
                                        </p:attrNameLst>
                                      </p:cBhvr>
                                      <p:to>
                                        <p:strVal val="(0.5)"/>
                                      </p:to>
                                    </p:set>
                                    <p:anim from="(0.5)" to="(#ppt_x)" calcmode="lin" valueType="num">
                                      <p:cBhvr>
                                        <p:cTn id="11" dur="1230" accel="100000" fill="hold">
                                          <p:stCondLst>
                                            <p:cond delay="768"/>
                                          </p:stCondLst>
                                        </p:cTn>
                                        <p:tgtEl>
                                          <p:spTgt spid="138242"/>
                                        </p:tgtEl>
                                        <p:attrNameLst>
                                          <p:attrName>ppt_x</p:attrName>
                                        </p:attrNameLst>
                                      </p:cBhvr>
                                    </p:anim>
                                    <p:set>
                                      <p:cBhvr>
                                        <p:cTn id="12" dur="768" fill="hold"/>
                                        <p:tgtEl>
                                          <p:spTgt spid="138242"/>
                                        </p:tgtEl>
                                        <p:attrNameLst>
                                          <p:attrName>ppt_y</p:attrName>
                                        </p:attrNameLst>
                                      </p:cBhvr>
                                      <p:to>
                                        <p:strVal val="(#ppt_y+0.4)"/>
                                      </p:to>
                                    </p:set>
                                    <p:anim from="(#ppt_y+0.4)" to="(#ppt_y)" calcmode="lin" valueType="num">
                                      <p:cBhvr>
                                        <p:cTn id="13" dur="1230" accel="100000" fill="hold">
                                          <p:stCondLst>
                                            <p:cond delay="768"/>
                                          </p:stCondLst>
                                        </p:cTn>
                                        <p:tgtEl>
                                          <p:spTgt spid="13824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8243">
                                            <p:txEl>
                                              <p:pRg st="0" end="0"/>
                                            </p:txEl>
                                          </p:spTgt>
                                        </p:tgtEl>
                                        <p:attrNameLst>
                                          <p:attrName>style.visibility</p:attrName>
                                        </p:attrNameLst>
                                      </p:cBhvr>
                                      <p:to>
                                        <p:strVal val="visible"/>
                                      </p:to>
                                    </p:set>
                                    <p:anim calcmode="lin" valueType="num">
                                      <p:cBhvr>
                                        <p:cTn id="18" dur="500" fill="hold"/>
                                        <p:tgtEl>
                                          <p:spTgt spid="13824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824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824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38243">
                                            <p:txEl>
                                              <p:pRg st="1" end="1"/>
                                            </p:txEl>
                                          </p:spTgt>
                                        </p:tgtEl>
                                        <p:attrNameLst>
                                          <p:attrName>style.visibility</p:attrName>
                                        </p:attrNameLst>
                                      </p:cBhvr>
                                      <p:to>
                                        <p:strVal val="visible"/>
                                      </p:to>
                                    </p:set>
                                    <p:anim calcmode="lin" valueType="num">
                                      <p:cBhvr>
                                        <p:cTn id="23" dur="500" fill="hold"/>
                                        <p:tgtEl>
                                          <p:spTgt spid="13824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3824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3824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38243">
                                            <p:txEl>
                                              <p:pRg st="2" end="2"/>
                                            </p:txEl>
                                          </p:spTgt>
                                        </p:tgtEl>
                                        <p:attrNameLst>
                                          <p:attrName>style.visibility</p:attrName>
                                        </p:attrNameLst>
                                      </p:cBhvr>
                                      <p:to>
                                        <p:strVal val="visible"/>
                                      </p:to>
                                    </p:set>
                                    <p:anim calcmode="lin" valueType="num">
                                      <p:cBhvr>
                                        <p:cTn id="28" dur="500" fill="hold"/>
                                        <p:tgtEl>
                                          <p:spTgt spid="13824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3824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3824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38243">
                                            <p:txEl>
                                              <p:pRg st="3" end="3"/>
                                            </p:txEl>
                                          </p:spTgt>
                                        </p:tgtEl>
                                        <p:attrNameLst>
                                          <p:attrName>style.visibility</p:attrName>
                                        </p:attrNameLst>
                                      </p:cBhvr>
                                      <p:to>
                                        <p:strVal val="visible"/>
                                      </p:to>
                                    </p:set>
                                    <p:anim calcmode="lin" valueType="num">
                                      <p:cBhvr>
                                        <p:cTn id="33" dur="500" fill="hold"/>
                                        <p:tgtEl>
                                          <p:spTgt spid="13824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824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3824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38243">
                                            <p:txEl>
                                              <p:pRg st="4" end="4"/>
                                            </p:txEl>
                                          </p:spTgt>
                                        </p:tgtEl>
                                        <p:attrNameLst>
                                          <p:attrName>style.visibility</p:attrName>
                                        </p:attrNameLst>
                                      </p:cBhvr>
                                      <p:to>
                                        <p:strVal val="visible"/>
                                      </p:to>
                                    </p:set>
                                    <p:anim calcmode="lin" valueType="num">
                                      <p:cBhvr>
                                        <p:cTn id="38" dur="500" fill="hold"/>
                                        <p:tgtEl>
                                          <p:spTgt spid="13824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3824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3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3" grpId="0" build="p">
        <p:tmplLst>
          <p:tmpl lvl="1">
            <p:tnLst>
              <p:par>
                <p:cTn presetID="53" presetClass="entr" presetSubtype="0" fill="hold" nodeType="click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138243"/>
                        </p:tgtEl>
                        <p:attrNameLst>
                          <p:attrName>style.visibility</p:attrName>
                        </p:attrNameLst>
                      </p:cBhvr>
                      <p:to>
                        <p:strVal val="visible"/>
                      </p:to>
                    </p:set>
                    <p:anim calcmode="lin" valueType="num">
                      <p:cBhvr>
                        <p:cTn dur="500" fill="hold"/>
                        <p:tgtEl>
                          <p:spTgt spid="138243"/>
                        </p:tgtEl>
                        <p:attrNameLst>
                          <p:attrName>ppt_w</p:attrName>
                        </p:attrNameLst>
                      </p:cBhvr>
                      <p:tavLst>
                        <p:tav tm="0">
                          <p:val>
                            <p:fltVal val="0"/>
                          </p:val>
                        </p:tav>
                        <p:tav tm="100000">
                          <p:val>
                            <p:strVal val="#ppt_w"/>
                          </p:val>
                        </p:tav>
                      </p:tavLst>
                    </p:anim>
                    <p:anim calcmode="lin" valueType="num">
                      <p:cBhvr>
                        <p:cTn dur="500" fill="hold"/>
                        <p:tgtEl>
                          <p:spTgt spid="138243"/>
                        </p:tgtEl>
                        <p:attrNameLst>
                          <p:attrName>ppt_h</p:attrName>
                        </p:attrNameLst>
                      </p:cBhvr>
                      <p:tavLst>
                        <p:tav tm="0">
                          <p:val>
                            <p:fltVal val="0"/>
                          </p:val>
                        </p:tav>
                        <p:tav tm="100000">
                          <p:val>
                            <p:strVal val="#ppt_h"/>
                          </p:val>
                        </p:tav>
                      </p:tavLst>
                    </p:anim>
                    <p:animEffect transition="in" filter="fade">
                      <p:cBhvr>
                        <p:cTn dur="500"/>
                        <p:tgtEl>
                          <p:spTgt spid="138243"/>
                        </p:tgtEl>
                      </p:cBhvr>
                    </p:animEffect>
                  </p:childTnLst>
                </p:cTn>
              </p:par>
            </p:tnLst>
          </p:tmpl>
        </p:tmplLst>
      </p:bldP>
    </p:bldLst>
  </p:timing>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b="1" u="sng"/>
              <a:t>II CHEMICAL EXPOSURE</a:t>
            </a:r>
            <a:endParaRPr lang="en-GB" b="1" u="sng"/>
          </a:p>
        </p:txBody>
      </p:sp>
      <p:sp>
        <p:nvSpPr>
          <p:cNvPr id="33795" name="Rectangle 3"/>
          <p:cNvSpPr>
            <a:spLocks noGrp="1" noChangeArrowheads="1"/>
          </p:cNvSpPr>
          <p:nvPr>
            <p:ph type="body" idx="1"/>
          </p:nvPr>
        </p:nvSpPr>
        <p:spPr/>
        <p:txBody>
          <a:bodyPr/>
          <a:lstStyle/>
          <a:p>
            <a:pPr>
              <a:buFontTx/>
              <a:buNone/>
            </a:pPr>
            <a:endParaRPr lang="en-US"/>
          </a:p>
          <a:p>
            <a:r>
              <a:rPr lang="en-US"/>
              <a:t>A.-	Solids  e.g.: dust, fumes, smoke, smog.</a:t>
            </a:r>
          </a:p>
          <a:p>
            <a:pPr>
              <a:buFontTx/>
              <a:buNone/>
            </a:pPr>
            <a:endParaRPr lang="en-US"/>
          </a:p>
          <a:p>
            <a:r>
              <a:rPr lang="en-US"/>
              <a:t>B.-	Liquids and vapors including mists and fogs.</a:t>
            </a:r>
          </a:p>
          <a:p>
            <a:pPr>
              <a:buFontTx/>
              <a:buNone/>
            </a:pPr>
            <a:endParaRPr lang="en-US"/>
          </a:p>
          <a:p>
            <a:r>
              <a:rPr lang="en-US"/>
              <a:t>C.-	Gases.</a:t>
            </a:r>
            <a:endParaRPr lang="en-GB"/>
          </a:p>
          <a:p>
            <a:endParaRPr lang="en-US"/>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ar-SA"/>
          </a:p>
        </p:txBody>
      </p:sp>
      <p:sp>
        <p:nvSpPr>
          <p:cNvPr id="43011" name="Rectangle 3"/>
          <p:cNvSpPr>
            <a:spLocks noGrp="1" noChangeArrowheads="1"/>
          </p:cNvSpPr>
          <p:nvPr>
            <p:ph type="body" idx="1"/>
          </p:nvPr>
        </p:nvSpPr>
        <p:spPr/>
        <p:txBody>
          <a:bodyPr/>
          <a:lstStyle/>
          <a:p>
            <a:pPr>
              <a:buFontTx/>
              <a:buNone/>
            </a:pPr>
            <a:r>
              <a:rPr lang="en-US" sz="2800"/>
              <a:t>The paralysis usually begins in the extensor muscles of the fingers, at first in the right hand of the right-handed persons. </a:t>
            </a:r>
          </a:p>
          <a:p>
            <a:pPr>
              <a:buFontTx/>
              <a:buNone/>
            </a:pPr>
            <a:r>
              <a:rPr lang="en-US" sz="2800"/>
              <a:t> The condition is almost always bilateral although it may begin at first on one side and appear on the other side after a few days or weeks.  Paralysis of hand and foot muscles may result in wrist drop and foot drop, however, this is rare nowadays.</a:t>
            </a:r>
            <a:endParaRPr lang="en-GB" sz="2800"/>
          </a:p>
          <a:p>
            <a:endParaRPr lang="en-GB" sz="280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ar-SA"/>
          </a:p>
        </p:txBody>
      </p:sp>
      <p:sp>
        <p:nvSpPr>
          <p:cNvPr id="40963" name="Rectangle 3"/>
          <p:cNvSpPr>
            <a:spLocks noGrp="1" noChangeArrowheads="1"/>
          </p:cNvSpPr>
          <p:nvPr>
            <p:ph type="body" idx="1"/>
          </p:nvPr>
        </p:nvSpPr>
        <p:spPr/>
        <p:txBody>
          <a:bodyPr/>
          <a:lstStyle/>
          <a:p>
            <a:pPr>
              <a:buFontTx/>
              <a:buNone/>
            </a:pPr>
            <a:r>
              <a:rPr lang="en-US" sz="2800" u="sng"/>
              <a:t> Joints </a:t>
            </a:r>
            <a:r>
              <a:rPr lang="en-US" sz="2800"/>
              <a:t>:  arthralgia</a:t>
            </a:r>
          </a:p>
          <a:p>
            <a:pPr>
              <a:buFontTx/>
              <a:buNone/>
            </a:pPr>
            <a:r>
              <a:rPr lang="en-US" sz="2800"/>
              <a:t>  </a:t>
            </a:r>
            <a:r>
              <a:rPr lang="en-US" sz="2800" u="sng"/>
              <a:t>Genital System :</a:t>
            </a:r>
            <a:r>
              <a:rPr lang="en-US" sz="2800"/>
              <a:t>Abortion in pregnant females.  Legislation forbidden the employment of women in occupations involving a lead hazard.</a:t>
            </a:r>
            <a:endParaRPr lang="en-US" sz="2800" u="sng"/>
          </a:p>
          <a:p>
            <a:r>
              <a:rPr lang="en-US" sz="2800" u="sng"/>
              <a:t>Urinary System:</a:t>
            </a:r>
            <a:r>
              <a:rPr lang="en-US" sz="2800"/>
              <a:t> Protienuria, coproporhynuria and chronic nephritis (lead nephritis) specially among young exposed persons.</a:t>
            </a:r>
            <a:endParaRPr lang="en-US" sz="2800" u="sng"/>
          </a:p>
          <a:p>
            <a:r>
              <a:rPr lang="en-US" sz="2800" u="sng"/>
              <a:t>CirculatorySystem: </a:t>
            </a:r>
            <a:r>
              <a:rPr lang="en-US" sz="2800"/>
              <a:t>Moderate hypertension.</a:t>
            </a:r>
            <a:endParaRPr lang="en-GB" sz="280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endParaRPr lang="ar-SA"/>
          </a:p>
        </p:txBody>
      </p:sp>
      <p:sp>
        <p:nvSpPr>
          <p:cNvPr id="41987" name="Rectangle 3"/>
          <p:cNvSpPr>
            <a:spLocks noGrp="1" noChangeArrowheads="1"/>
          </p:cNvSpPr>
          <p:nvPr>
            <p:ph type="body" idx="1"/>
          </p:nvPr>
        </p:nvSpPr>
        <p:spPr/>
        <p:txBody>
          <a:bodyPr/>
          <a:lstStyle/>
          <a:p>
            <a:r>
              <a:rPr lang="en-US"/>
              <a:t>Hypochromic anaemia reduction in both HB% and RBCs, size.</a:t>
            </a:r>
            <a:endParaRPr lang="en-US" u="sng"/>
          </a:p>
          <a:p>
            <a:r>
              <a:rPr lang="en-US" u="sng"/>
              <a:t>Punctate basophilia:</a:t>
            </a:r>
            <a:r>
              <a:rPr lang="en-US"/>
              <a:t>Blue dots are found in the RBCs under Dark Ground illumination.  A count of 10,000 or more per million RBCs in any worker is a suggestive evidence to suspend him temporarily from exposure to lead</a:t>
            </a:r>
            <a:endParaRPr lang="en-GB"/>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GB"/>
              <a:t>Investigations</a:t>
            </a:r>
          </a:p>
        </p:txBody>
      </p:sp>
      <p:sp>
        <p:nvSpPr>
          <p:cNvPr id="51203" name="Rectangle 3"/>
          <p:cNvSpPr>
            <a:spLocks noGrp="1" noChangeArrowheads="1"/>
          </p:cNvSpPr>
          <p:nvPr>
            <p:ph type="body" idx="1"/>
          </p:nvPr>
        </p:nvSpPr>
        <p:spPr/>
        <p:txBody>
          <a:bodyPr/>
          <a:lstStyle/>
          <a:p>
            <a:pPr marL="990600" lvl="1" indent="-533400"/>
            <a:r>
              <a:rPr lang="en-US" u="sng"/>
              <a:t>Blood</a:t>
            </a:r>
            <a:endParaRPr lang="en-US"/>
          </a:p>
          <a:p>
            <a:pPr marL="609600" indent="-609600"/>
            <a:r>
              <a:rPr lang="en-US"/>
              <a:t>a)  hypochromic anaemia</a:t>
            </a:r>
          </a:p>
          <a:p>
            <a:pPr marL="609600" indent="-609600"/>
            <a:r>
              <a:rPr lang="en-US"/>
              <a:t>b)  </a:t>
            </a:r>
            <a:r>
              <a:rPr lang="en-US" u="sng"/>
              <a:t>stipped cells</a:t>
            </a:r>
            <a:r>
              <a:rPr lang="en-US"/>
              <a:t>:  more than 10,000 per million R.B.Cs.</a:t>
            </a:r>
          </a:p>
          <a:p>
            <a:pPr marL="609600" indent="-609600"/>
            <a:r>
              <a:rPr lang="en-US"/>
              <a:t>c)  </a:t>
            </a:r>
            <a:r>
              <a:rPr lang="en-US" u="sng"/>
              <a:t>lead in blood</a:t>
            </a:r>
            <a:r>
              <a:rPr lang="en-US"/>
              <a:t>:  more than 80 µg/100</a:t>
            </a:r>
            <a:endParaRPr lang="en-GB" u="sng"/>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ar-SA"/>
          </a:p>
        </p:txBody>
      </p:sp>
      <p:sp>
        <p:nvSpPr>
          <p:cNvPr id="52227" name="Rectangle 3"/>
          <p:cNvSpPr>
            <a:spLocks noGrp="1" noChangeArrowheads="1"/>
          </p:cNvSpPr>
          <p:nvPr>
            <p:ph type="body" idx="1"/>
          </p:nvPr>
        </p:nvSpPr>
        <p:spPr/>
        <p:txBody>
          <a:bodyPr/>
          <a:lstStyle/>
          <a:p>
            <a:r>
              <a:rPr lang="en-US" sz="2800" u="sng"/>
              <a:t>Urine</a:t>
            </a:r>
          </a:p>
          <a:p>
            <a:pPr>
              <a:buFontTx/>
              <a:buNone/>
            </a:pPr>
            <a:endParaRPr lang="en-US" sz="2800"/>
          </a:p>
          <a:p>
            <a:r>
              <a:rPr lang="en-US" sz="2800"/>
              <a:t>a)  	</a:t>
            </a:r>
            <a:r>
              <a:rPr lang="en-US" sz="2800" u="sng"/>
              <a:t>Coproporphyrine in urine</a:t>
            </a:r>
            <a:endParaRPr lang="en-US" sz="2800"/>
          </a:p>
          <a:p>
            <a:pPr>
              <a:buFontTx/>
              <a:buNone/>
            </a:pPr>
            <a:endParaRPr lang="en-US" sz="2800"/>
          </a:p>
          <a:p>
            <a:r>
              <a:rPr lang="en-US" sz="2800"/>
              <a:t>b)	</a:t>
            </a:r>
            <a:r>
              <a:rPr lang="en-US" sz="2800" u="sng"/>
              <a:t>Al A (Amino levolenic acid)</a:t>
            </a:r>
          </a:p>
          <a:p>
            <a:pPr>
              <a:buFontTx/>
              <a:buNone/>
            </a:pPr>
            <a:endParaRPr lang="en-US" sz="2800"/>
          </a:p>
          <a:p>
            <a:pPr>
              <a:buFontTx/>
              <a:buNone/>
            </a:pPr>
            <a:r>
              <a:rPr lang="en-US" sz="2800"/>
              <a:t>	More accurate and specific than coproporphyrine.</a:t>
            </a:r>
            <a:endParaRPr lang="en-GB" sz="2800" u="sng"/>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a:t>Management</a:t>
            </a:r>
          </a:p>
        </p:txBody>
      </p:sp>
      <p:sp>
        <p:nvSpPr>
          <p:cNvPr id="53251" name="Rectangle 3"/>
          <p:cNvSpPr>
            <a:spLocks noGrp="1" noChangeArrowheads="1"/>
          </p:cNvSpPr>
          <p:nvPr>
            <p:ph type="body" idx="1"/>
          </p:nvPr>
        </p:nvSpPr>
        <p:spPr/>
        <p:txBody>
          <a:bodyPr/>
          <a:lstStyle/>
          <a:p>
            <a:r>
              <a:rPr lang="en-US"/>
              <a:t>1-	</a:t>
            </a:r>
            <a:r>
              <a:rPr lang="en-US" u="sng"/>
              <a:t>Acute poisoning</a:t>
            </a:r>
            <a:endParaRPr lang="en-US"/>
          </a:p>
          <a:p>
            <a:r>
              <a:rPr lang="en-US"/>
              <a:t>Calcium gluconate 10 cc.  10% I.V. repeated every 2 hrs until colic is relieved.  </a:t>
            </a:r>
          </a:p>
          <a:p>
            <a:r>
              <a:rPr lang="en-US"/>
              <a:t>Nitrites sublingually for colic.</a:t>
            </a:r>
          </a:p>
          <a:p>
            <a:r>
              <a:rPr lang="en-US"/>
              <a:t>Antispasmodics</a:t>
            </a:r>
          </a:p>
          <a:p>
            <a:r>
              <a:rPr lang="en-US"/>
              <a:t>Restoratives:-	Iron compounds for anemia</a:t>
            </a:r>
            <a:endParaRPr lang="en-GB"/>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ar-SA"/>
          </a:p>
        </p:txBody>
      </p:sp>
      <p:sp>
        <p:nvSpPr>
          <p:cNvPr id="54275" name="Rectangle 3"/>
          <p:cNvSpPr>
            <a:spLocks noGrp="1" noChangeArrowheads="1"/>
          </p:cNvSpPr>
          <p:nvPr>
            <p:ph type="body" idx="1"/>
          </p:nvPr>
        </p:nvSpPr>
        <p:spPr/>
        <p:txBody>
          <a:bodyPr/>
          <a:lstStyle/>
          <a:p>
            <a:endParaRPr lang="en-US"/>
          </a:p>
          <a:p>
            <a:r>
              <a:rPr lang="en-US"/>
              <a:t>	Calcium</a:t>
            </a:r>
          </a:p>
          <a:p>
            <a:r>
              <a:rPr lang="en-US"/>
              <a:t>	Thyroid extract</a:t>
            </a:r>
          </a:p>
          <a:p>
            <a:r>
              <a:rPr lang="en-US"/>
              <a:t>	Vit B complex &amp; B12.</a:t>
            </a:r>
          </a:p>
          <a:p>
            <a:r>
              <a:rPr lang="en-US"/>
              <a:t>     Purgative enema for constipation</a:t>
            </a:r>
            <a:r>
              <a:rPr lang="en-GB"/>
              <a:t> </a:t>
            </a: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ar-SA"/>
          </a:p>
        </p:txBody>
      </p:sp>
      <p:sp>
        <p:nvSpPr>
          <p:cNvPr id="55299" name="Rectangle 3"/>
          <p:cNvSpPr>
            <a:spLocks noGrp="1" noChangeArrowheads="1"/>
          </p:cNvSpPr>
          <p:nvPr>
            <p:ph type="body" idx="1"/>
          </p:nvPr>
        </p:nvSpPr>
        <p:spPr/>
        <p:txBody>
          <a:bodyPr/>
          <a:lstStyle/>
          <a:p>
            <a:pPr>
              <a:lnSpc>
                <a:spcPct val="90000"/>
              </a:lnSpc>
            </a:pPr>
            <a:r>
              <a:rPr lang="en-US" sz="2800"/>
              <a:t>2-	</a:t>
            </a:r>
            <a:r>
              <a:rPr lang="en-US" sz="2800" u="sng"/>
              <a:t>Chronic stage</a:t>
            </a:r>
            <a:endParaRPr lang="en-US" sz="2800"/>
          </a:p>
          <a:p>
            <a:pPr>
              <a:lnSpc>
                <a:spcPct val="90000"/>
              </a:lnSpc>
            </a:pPr>
            <a:r>
              <a:rPr lang="en-US" sz="2800"/>
              <a:t>	The aim is to remove lead from skeleton to blood in non-ionized form by giving chelating agent.</a:t>
            </a:r>
          </a:p>
          <a:p>
            <a:pPr>
              <a:lnSpc>
                <a:spcPct val="90000"/>
              </a:lnSpc>
            </a:pPr>
            <a:r>
              <a:rPr lang="en-US" sz="2800"/>
              <a:t>	a)  </a:t>
            </a:r>
            <a:r>
              <a:rPr lang="en-US" sz="2800" u="sng"/>
              <a:t>Parenteral</a:t>
            </a:r>
            <a:endParaRPr lang="en-US" sz="2800"/>
          </a:p>
          <a:p>
            <a:pPr>
              <a:lnSpc>
                <a:spcPct val="90000"/>
              </a:lnSpc>
            </a:pPr>
            <a:r>
              <a:rPr lang="en-US" sz="2800"/>
              <a:t>	Disodium calcium salts of Ethylene Diamine tetra acetic acid (EDTA) </a:t>
            </a:r>
          </a:p>
          <a:p>
            <a:pPr>
              <a:lnSpc>
                <a:spcPct val="90000"/>
              </a:lnSpc>
            </a:pPr>
            <a:r>
              <a:rPr lang="en-US" sz="2800"/>
              <a:t>	b)  </a:t>
            </a:r>
            <a:r>
              <a:rPr lang="en-US" sz="2800" u="sng"/>
              <a:t>Oral route</a:t>
            </a:r>
            <a:endParaRPr lang="en-US" sz="2800"/>
          </a:p>
          <a:p>
            <a:pPr>
              <a:lnSpc>
                <a:spcPct val="90000"/>
              </a:lnSpc>
              <a:buFontTx/>
              <a:buNone/>
            </a:pPr>
            <a:r>
              <a:rPr lang="en-US" sz="2800"/>
              <a:t>		Mozatil or penicillamine </a:t>
            </a:r>
            <a:endParaRPr lang="en-GB" sz="280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ar-SA"/>
          </a:p>
        </p:txBody>
      </p:sp>
      <p:sp>
        <p:nvSpPr>
          <p:cNvPr id="48131" name="Rectangle 3"/>
          <p:cNvSpPr>
            <a:spLocks noGrp="1" noChangeArrowheads="1"/>
          </p:cNvSpPr>
          <p:nvPr>
            <p:ph type="body" idx="1"/>
          </p:nvPr>
        </p:nvSpPr>
        <p:spPr/>
        <p:txBody>
          <a:bodyPr/>
          <a:lstStyle/>
          <a:p>
            <a:r>
              <a:rPr lang="en-US" sz="2800"/>
              <a:t>Dusts are particular matter in a state of minute division arising from processes like grinding, crushing, blasting and drilling.</a:t>
            </a:r>
          </a:p>
          <a:p>
            <a:r>
              <a:rPr lang="en-US" sz="2800"/>
              <a:t>Dusts are classified according to their physical nature or according to their effect on the body.</a:t>
            </a:r>
            <a:endParaRPr lang="en-US" sz="2800" u="sng"/>
          </a:p>
          <a:p>
            <a:pPr>
              <a:buFontTx/>
              <a:buNone/>
            </a:pPr>
            <a:r>
              <a:rPr lang="en-US" sz="2800" u="sng"/>
              <a:t>   Organic dusts </a:t>
            </a:r>
            <a:r>
              <a:rPr lang="en-US" sz="2800"/>
              <a:t>Plant origin such as ….. Animal origin………</a:t>
            </a:r>
          </a:p>
          <a:p>
            <a:pPr>
              <a:buFontTx/>
              <a:buNone/>
            </a:pPr>
            <a:r>
              <a:rPr lang="en-US" sz="2800" u="sng"/>
              <a:t>  Inorganic dusts</a:t>
            </a:r>
            <a:r>
              <a:rPr lang="en-US" sz="2800"/>
              <a:t>   such as……..</a:t>
            </a:r>
            <a:endParaRPr lang="en-GB" sz="280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t>Lead Poisoning</a:t>
            </a:r>
          </a:p>
        </p:txBody>
      </p:sp>
      <p:sp>
        <p:nvSpPr>
          <p:cNvPr id="34819" name="Rectangle 3"/>
          <p:cNvSpPr>
            <a:spLocks noGrp="1" noChangeArrowheads="1"/>
          </p:cNvSpPr>
          <p:nvPr>
            <p:ph type="body" idx="1"/>
          </p:nvPr>
        </p:nvSpPr>
        <p:spPr/>
        <p:txBody>
          <a:bodyPr/>
          <a:lstStyle/>
          <a:p>
            <a:pPr>
              <a:lnSpc>
                <a:spcPct val="90000"/>
              </a:lnSpc>
            </a:pPr>
            <a:r>
              <a:rPr lang="en-US" sz="2400" u="sng"/>
              <a:t>Sources:</a:t>
            </a:r>
          </a:p>
          <a:p>
            <a:pPr>
              <a:lnSpc>
                <a:spcPct val="90000"/>
              </a:lnSpc>
              <a:buFontTx/>
              <a:buNone/>
            </a:pPr>
            <a:endParaRPr lang="en-US" sz="2400" u="sng"/>
          </a:p>
          <a:p>
            <a:pPr>
              <a:lnSpc>
                <a:spcPct val="90000"/>
              </a:lnSpc>
            </a:pPr>
            <a:r>
              <a:rPr lang="en-US" sz="2400"/>
              <a:t>Battery industry.</a:t>
            </a:r>
          </a:p>
          <a:p>
            <a:pPr>
              <a:lnSpc>
                <a:spcPct val="90000"/>
              </a:lnSpc>
            </a:pPr>
            <a:r>
              <a:rPr lang="en-US" sz="2400"/>
              <a:t>Plumbing </a:t>
            </a:r>
          </a:p>
          <a:p>
            <a:pPr>
              <a:lnSpc>
                <a:spcPct val="90000"/>
              </a:lnSpc>
            </a:pPr>
            <a:r>
              <a:rPr lang="en-US" sz="2400"/>
              <a:t>Pipe sheets</a:t>
            </a:r>
          </a:p>
          <a:p>
            <a:pPr>
              <a:lnSpc>
                <a:spcPct val="90000"/>
              </a:lnSpc>
            </a:pPr>
            <a:r>
              <a:rPr lang="en-US" sz="2400"/>
              <a:t>Paints</a:t>
            </a:r>
          </a:p>
          <a:p>
            <a:pPr>
              <a:lnSpc>
                <a:spcPct val="90000"/>
              </a:lnSpc>
            </a:pPr>
            <a:r>
              <a:rPr lang="en-US" sz="2400"/>
              <a:t>Printing</a:t>
            </a:r>
          </a:p>
          <a:p>
            <a:pPr>
              <a:lnSpc>
                <a:spcPct val="90000"/>
              </a:lnSpc>
            </a:pPr>
            <a:r>
              <a:rPr lang="en-US" sz="2400"/>
              <a:t>Petroleum industry as tetraethyl lead (TEL) or organic Lead.</a:t>
            </a:r>
            <a:endParaRPr lang="en-US" sz="2400" u="sng"/>
          </a:p>
          <a:p>
            <a:pPr>
              <a:lnSpc>
                <a:spcPct val="90000"/>
              </a:lnSpc>
              <a:buFontTx/>
              <a:buNone/>
            </a:pPr>
            <a:r>
              <a:rPr lang="en-US" sz="2400"/>
              <a:t> </a:t>
            </a:r>
            <a:endParaRPr lang="en-GB" sz="240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Routes of absorption</a:t>
            </a:r>
          </a:p>
        </p:txBody>
      </p:sp>
      <p:sp>
        <p:nvSpPr>
          <p:cNvPr id="35843" name="Rectangle 3"/>
          <p:cNvSpPr>
            <a:spLocks noGrp="1" noChangeArrowheads="1"/>
          </p:cNvSpPr>
          <p:nvPr>
            <p:ph type="body" idx="1"/>
          </p:nvPr>
        </p:nvSpPr>
        <p:spPr/>
        <p:txBody>
          <a:bodyPr/>
          <a:lstStyle/>
          <a:p>
            <a:pPr>
              <a:lnSpc>
                <a:spcPct val="90000"/>
              </a:lnSpc>
            </a:pPr>
            <a:endParaRPr lang="en-US" sz="2800"/>
          </a:p>
          <a:p>
            <a:pPr>
              <a:lnSpc>
                <a:spcPct val="90000"/>
              </a:lnSpc>
            </a:pPr>
            <a:r>
              <a:rPr lang="en-US" sz="2800"/>
              <a:t>1.-	</a:t>
            </a:r>
            <a:r>
              <a:rPr lang="en-US" sz="2800" u="sng"/>
              <a:t>Through the lung</a:t>
            </a:r>
            <a:r>
              <a:rPr lang="en-US" sz="2800"/>
              <a:t>:	Lead fumes and dust can be absorbed nearly completely if inhaled through respiratory tract.</a:t>
            </a:r>
          </a:p>
          <a:p>
            <a:pPr>
              <a:lnSpc>
                <a:spcPct val="90000"/>
              </a:lnSpc>
            </a:pPr>
            <a:r>
              <a:rPr lang="en-US" sz="2800"/>
              <a:t>2.-	</a:t>
            </a:r>
            <a:r>
              <a:rPr lang="en-US" sz="2800" u="sng"/>
              <a:t>Through digestive tract</a:t>
            </a:r>
            <a:r>
              <a:rPr lang="en-US" sz="2800"/>
              <a:t>:  Only 10% reaches the blood and tissues via this route.  The rest are excreted through feces and some are absorbed through portal circulation to the liver to be excreted again with bile into the gastro-intestinal tract.</a:t>
            </a:r>
          </a:p>
          <a:p>
            <a:pPr>
              <a:lnSpc>
                <a:spcPct val="90000"/>
              </a:lnSpc>
              <a:buFontTx/>
              <a:buNone/>
            </a:pPr>
            <a:endParaRPr lang="en-GB" sz="280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ar-SA"/>
          </a:p>
        </p:txBody>
      </p:sp>
      <p:sp>
        <p:nvSpPr>
          <p:cNvPr id="49155" name="Rectangle 3"/>
          <p:cNvSpPr>
            <a:spLocks noGrp="1" noChangeArrowheads="1"/>
          </p:cNvSpPr>
          <p:nvPr>
            <p:ph type="body" idx="1"/>
          </p:nvPr>
        </p:nvSpPr>
        <p:spPr/>
        <p:txBody>
          <a:bodyPr/>
          <a:lstStyle/>
          <a:p>
            <a:endParaRPr lang="en-US"/>
          </a:p>
          <a:p>
            <a:r>
              <a:rPr lang="en-US"/>
              <a:t>3.-	</a:t>
            </a:r>
            <a:r>
              <a:rPr lang="en-US" u="sng"/>
              <a:t>Through skin</a:t>
            </a:r>
            <a:r>
              <a:rPr lang="en-US"/>
              <a:t>:</a:t>
            </a:r>
          </a:p>
          <a:p>
            <a:pPr>
              <a:buFontTx/>
              <a:buNone/>
            </a:pPr>
            <a:r>
              <a:rPr lang="en-US"/>
              <a:t> Organic lead can penetrate the unbroken and normal skin rapidly to enter the body</a:t>
            </a:r>
            <a:endParaRPr lang="en-GB"/>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t>Clinical symptoms &amp; signs</a:t>
            </a:r>
          </a:p>
        </p:txBody>
      </p:sp>
      <p:sp>
        <p:nvSpPr>
          <p:cNvPr id="36867" name="Rectangle 3"/>
          <p:cNvSpPr>
            <a:spLocks noGrp="1" noChangeArrowheads="1"/>
          </p:cNvSpPr>
          <p:nvPr>
            <p:ph type="body" idx="1"/>
          </p:nvPr>
        </p:nvSpPr>
        <p:spPr/>
        <p:txBody>
          <a:bodyPr/>
          <a:lstStyle/>
          <a:p>
            <a:pPr>
              <a:lnSpc>
                <a:spcPct val="80000"/>
              </a:lnSpc>
            </a:pPr>
            <a:r>
              <a:rPr lang="en-US" u="sng"/>
              <a:t>Gastro-intestinal tract</a:t>
            </a:r>
            <a:r>
              <a:rPr lang="en-US" sz="2800"/>
              <a:t>:</a:t>
            </a:r>
          </a:p>
          <a:p>
            <a:pPr>
              <a:lnSpc>
                <a:spcPct val="80000"/>
              </a:lnSpc>
            </a:pPr>
            <a:r>
              <a:rPr lang="en-US" sz="2800"/>
              <a:t>Loss of appetite particularly in the morning</a:t>
            </a:r>
          </a:p>
          <a:p>
            <a:pPr>
              <a:lnSpc>
                <a:spcPct val="80000"/>
              </a:lnSpc>
            </a:pPr>
            <a:r>
              <a:rPr lang="en-US" sz="2800"/>
              <a:t>Metallic taste in the mouth.</a:t>
            </a:r>
          </a:p>
          <a:p>
            <a:pPr>
              <a:lnSpc>
                <a:spcPct val="80000"/>
              </a:lnSpc>
            </a:pPr>
            <a:r>
              <a:rPr lang="en-US" sz="2800"/>
              <a:t>Constipation is the rule, particularly before attacks of colic.</a:t>
            </a:r>
          </a:p>
          <a:p>
            <a:pPr>
              <a:lnSpc>
                <a:spcPct val="80000"/>
              </a:lnSpc>
            </a:pPr>
            <a:r>
              <a:rPr lang="en-US" sz="2800" u="sng"/>
              <a:t>Lead line</a:t>
            </a:r>
            <a:r>
              <a:rPr lang="en-US" sz="2800"/>
              <a:t>: Occurs in the gums and buccal mucosa and consists of minute particles of lead sulfide due to union between lead in blood and hydrogen sulfide formed by fermentation of food in the teeth pockets.  </a:t>
            </a:r>
            <a:endParaRPr lang="en-US" sz="2800" u="sng"/>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ar-SA"/>
          </a:p>
        </p:txBody>
      </p:sp>
      <p:sp>
        <p:nvSpPr>
          <p:cNvPr id="37891" name="Rectangle 3"/>
          <p:cNvSpPr>
            <a:spLocks noGrp="1" noChangeArrowheads="1"/>
          </p:cNvSpPr>
          <p:nvPr>
            <p:ph type="body" idx="1"/>
          </p:nvPr>
        </p:nvSpPr>
        <p:spPr/>
        <p:txBody>
          <a:bodyPr/>
          <a:lstStyle/>
          <a:p>
            <a:pPr>
              <a:buFontTx/>
              <a:buNone/>
            </a:pPr>
            <a:r>
              <a:rPr lang="en-US" u="sng"/>
              <a:t>2:Lead colic</a:t>
            </a:r>
            <a:r>
              <a:rPr lang="en-US"/>
              <a:t>:	</a:t>
            </a:r>
          </a:p>
          <a:p>
            <a:pPr>
              <a:buFontTx/>
              <a:buNone/>
            </a:pPr>
            <a:r>
              <a:rPr lang="en-US"/>
              <a:t>It occurs in approximately 80% of cases and it may be severe to stimulate acute appendicitis.  A very important point in differential diagnosis is that relief is often obtained by making firm pressure upon the abdomen..</a:t>
            </a:r>
            <a:endParaRPr lang="en-GB"/>
          </a:p>
          <a:p>
            <a:endParaRPr lang="en-GB"/>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ar-SA"/>
          </a:p>
        </p:txBody>
      </p:sp>
      <p:sp>
        <p:nvSpPr>
          <p:cNvPr id="50179" name="Rectangle 3"/>
          <p:cNvSpPr>
            <a:spLocks noGrp="1" noChangeArrowheads="1"/>
          </p:cNvSpPr>
          <p:nvPr>
            <p:ph type="body" idx="1"/>
          </p:nvPr>
        </p:nvSpPr>
        <p:spPr/>
        <p:txBody>
          <a:bodyPr/>
          <a:lstStyle/>
          <a:p>
            <a:r>
              <a:rPr lang="en-US"/>
              <a:t>Pulse rate drops to 40 –50 per minute.  Pulse is small and hard.</a:t>
            </a:r>
          </a:p>
          <a:p>
            <a:r>
              <a:rPr lang="en-US"/>
              <a:t>  Temperature usually subnormal but during the paroxysm blood pressure is usually elevated</a:t>
            </a:r>
            <a:endParaRPr lang="en-GB"/>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ar-SA"/>
          </a:p>
        </p:txBody>
      </p:sp>
      <p:sp>
        <p:nvSpPr>
          <p:cNvPr id="39939" name="Rectangle 3"/>
          <p:cNvSpPr>
            <a:spLocks noGrp="1" noChangeArrowheads="1"/>
          </p:cNvSpPr>
          <p:nvPr>
            <p:ph type="body" idx="1"/>
          </p:nvPr>
        </p:nvSpPr>
        <p:spPr>
          <a:xfrm>
            <a:off x="228600" y="1981200"/>
            <a:ext cx="8540750" cy="4422775"/>
          </a:xfrm>
        </p:spPr>
        <p:txBody>
          <a:bodyPr/>
          <a:lstStyle/>
          <a:p>
            <a:pPr>
              <a:lnSpc>
                <a:spcPct val="90000"/>
              </a:lnSpc>
            </a:pPr>
            <a:r>
              <a:rPr lang="en-US" sz="2800" u="sng"/>
              <a:t>Neuromuscular System</a:t>
            </a:r>
            <a:endParaRPr lang="en-US" sz="2800"/>
          </a:p>
          <a:p>
            <a:pPr>
              <a:lnSpc>
                <a:spcPct val="90000"/>
              </a:lnSpc>
              <a:buFontTx/>
              <a:buNone/>
            </a:pPr>
            <a:r>
              <a:rPr lang="en-US" sz="2800"/>
              <a:t>	There is tendency towards localization of lead palsy in overused and fatigued muscles and that the distribution of paralysis is related to functional groupings of muscles rather than to their nerve supply. </a:t>
            </a:r>
          </a:p>
          <a:p>
            <a:pPr>
              <a:lnSpc>
                <a:spcPct val="90000"/>
              </a:lnSpc>
              <a:buFontTx/>
              <a:buNone/>
            </a:pPr>
            <a:r>
              <a:rPr lang="en-US" sz="2800"/>
              <a:t> Usually the conditions start by a sensation of heaviness in the limbs especially in the morning then proceed to weakness of the affect muscles, which become fatigued readily and prematurely.  </a:t>
            </a:r>
            <a:endParaRPr lang="en-GB" sz="280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230</TotalTime>
  <Words>403</Words>
  <Application>Microsoft Office PowerPoint</Application>
  <PresentationFormat>On-screen Show (4:3)</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Ocean</vt:lpstr>
      <vt:lpstr>II CHEMICAL EXPOSURE</vt:lpstr>
      <vt:lpstr>Slide 2</vt:lpstr>
      <vt:lpstr>Lead Poisoning</vt:lpstr>
      <vt:lpstr>Routes of absorption</vt:lpstr>
      <vt:lpstr>Slide 5</vt:lpstr>
      <vt:lpstr>Clinical symptoms &amp; signs</vt:lpstr>
      <vt:lpstr>Slide 7</vt:lpstr>
      <vt:lpstr>Slide 8</vt:lpstr>
      <vt:lpstr>Slide 9</vt:lpstr>
      <vt:lpstr>Slide 10</vt:lpstr>
      <vt:lpstr>Slide 11</vt:lpstr>
      <vt:lpstr>Slide 12</vt:lpstr>
      <vt:lpstr>Investigations</vt:lpstr>
      <vt:lpstr>Slide 14</vt:lpstr>
      <vt:lpstr>Management</vt:lpstr>
      <vt:lpstr>Slide 16</vt:lpstr>
      <vt:lpstr>Slide 17</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RHijazi</cp:lastModifiedBy>
  <cp:revision>13</cp:revision>
  <dcterms:created xsi:type="dcterms:W3CDTF">2005-10-25T17:25:45Z</dcterms:created>
  <dcterms:modified xsi:type="dcterms:W3CDTF">2008-11-21T20:12:03Z</dcterms:modified>
</cp:coreProperties>
</file>